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1.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charts/chart5.xml" ContentType="application/vnd.openxmlformats-officedocument.drawingml.chart+xml"/>
  <Override PartName="/ppt/charts/chart6.xml" ContentType="application/vnd.openxmlformats-officedocument.drawingml.chart+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notesMasterIdLst>
    <p:notesMasterId r:id="rId23"/>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Enterprise ARR</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Sheet1!$A$2:$A$4</c:f>
              <c:multiLvlStrCache>
                <c:ptCount val="3"/>
                <c:lvl>
                  <c:pt idx="0">
                    <c:v>FY22</c:v>
                  </c:pt>
                  <c:pt idx="1">
                    <c:v>FY23</c:v>
                  </c:pt>
                  <c:pt idx="2">
                    <c:v>FY24</c:v>
                  </c:pt>
                </c:lvl>
              </c:multiLvlStrCache>
            </c:multiLvlStrRef>
          </c:cat>
          <c:val>
            <c:numRef>
              <c:f>Sheet1!$B$2:$B$4</c:f>
              <c:numCache>
                <c:formatCode>General</c:formatCode>
                <c:ptCount val="3"/>
                <c:pt idx="0">
                  <c:v>12</c:v>
                </c:pt>
                <c:pt idx="1">
                  <c:v>19</c:v>
                </c:pt>
                <c:pt idx="2">
                  <c:v>31</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35"/>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EMEA</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Sheet1!$A$2:$A$4</c:f>
              <c:multiLvlStrCache>
                <c:ptCount val="3"/>
                <c:lvl>
                  <c:pt idx="0">
                    <c:v>FY22</c:v>
                  </c:pt>
                  <c:pt idx="1">
                    <c:v>FY23</c:v>
                  </c:pt>
                  <c:pt idx="2">
                    <c:v>FY24</c:v>
                  </c:pt>
                </c:lvl>
              </c:multiLvlStrCache>
            </c:multiLvlStrRef>
          </c:cat>
          <c:val>
            <c:numRef>
              <c:f>Sheet1!$B$2:$B$4</c:f>
              <c:numCache>
                <c:formatCode>General</c:formatCode>
                <c:ptCount val="3"/>
                <c:pt idx="0">
                  <c:v>8</c:v>
                </c:pt>
                <c:pt idx="1">
                  <c:v>12</c:v>
                </c:pt>
                <c:pt idx="2">
                  <c:v>17</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20"/>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Americas</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Sheet1!$A$2:$A$4</c:f>
              <c:multiLvlStrCache>
                <c:ptCount val="3"/>
                <c:lvl>
                  <c:pt idx="0">
                    <c:v>FY22</c:v>
                  </c:pt>
                  <c:pt idx="1">
                    <c:v>FY23</c:v>
                  </c:pt>
                  <c:pt idx="2">
                    <c:v>FY24</c:v>
                  </c:pt>
                </c:lvl>
              </c:multiLvlStrCache>
            </c:multiLvlStrRef>
          </c:cat>
          <c:val>
            <c:numRef>
              <c:f>Sheet1!$B$2:$B$4</c:f>
              <c:numCache>
                <c:formatCode>General</c:formatCode>
                <c:ptCount val="3"/>
                <c:pt idx="0">
                  <c:v>11</c:v>
                </c:pt>
                <c:pt idx="1">
                  <c:v>15</c:v>
                </c:pt>
                <c:pt idx="2">
                  <c:v>19</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20"/>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APAC</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Sheet1!$A$2:$A$4</c:f>
              <c:multiLvlStrCache>
                <c:ptCount val="3"/>
                <c:lvl>
                  <c:pt idx="0">
                    <c:v>FY22</c:v>
                  </c:pt>
                  <c:pt idx="1">
                    <c:v>FY23</c:v>
                  </c:pt>
                  <c:pt idx="2">
                    <c:v>FY24</c:v>
                  </c:pt>
                </c:lvl>
              </c:multiLvlStrCache>
            </c:multiLvlStrRef>
          </c:cat>
          <c:val>
            <c:numRef>
              <c:f>Sheet1!$B$2:$B$4</c:f>
              <c:numCache>
                <c:formatCode>General</c:formatCode>
                <c:ptCount val="3"/>
                <c:pt idx="0">
                  <c:v>4</c:v>
                </c:pt>
                <c:pt idx="1">
                  <c:v>7</c:v>
                </c:pt>
                <c:pt idx="2">
                  <c:v>13</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20"/>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Share</c:v>
                </c:pt>
              </c:strCache>
            </c:strRef>
          </c:tx>
          <c:spPr>
            <a:solidFill>
              <a:schemeClr val="accent1"/>
            </a:solidFill>
            <a:ln w="9525" cap="flat">
              <a:solidFill>
                <a:srgbClr val="F9F9F9"/>
              </a:solidFill>
              <a:prstDash val="solid"/>
              <a:round/>
            </a:ln>
            <a:effectLst/>
          </c:spPr>
          <c:dPt>
            <c:idx val="0"/>
            <c:bubble3D val="0"/>
            <c:spPr>
              <a:solidFill>
                <a:srgbClr val="15508C"/>
              </a:solidFill>
              <a:effectLst/>
            </c:spPr>
          </c:dPt>
          <c:dPt>
            <c:idx val="1"/>
            <c:bubble3D val="0"/>
            <c:spPr>
              <a:solidFill>
                <a:srgbClr val="6E9BC5"/>
              </a:solidFill>
              <a:effectLst/>
            </c:spPr>
          </c:dPt>
          <c:dPt>
            <c:idx val="2"/>
            <c:bubble3D val="0"/>
            <c:spPr>
              <a:solidFill>
                <a:srgbClr val="C7D6E6"/>
              </a:solidFill>
              <a:effectLst/>
            </c:spPr>
          </c:dPt>
          <c:dLbls>
            <c:dLbl>
              <c:idx val="0"/>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dLbl>
              <c:idx val="2"/>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Sheet1!$A$2:$A$4</c:f>
              <c:strCache>
                <c:ptCount val="3"/>
                <c:pt idx="0">
                  <c:v>Enterprise</c:v>
                </c:pt>
                <c:pt idx="1">
                  <c:v>Mid-market</c:v>
                </c:pt>
                <c:pt idx="2">
                  <c:v>SMB</c:v>
                </c:pt>
              </c:strCache>
            </c:strRef>
          </c:cat>
          <c:val>
            <c:numRef>
              <c:f>Sheet1!$B$2:$B$4</c:f>
              <c:numCache>
                <c:ptCount val="3"/>
                <c:pt idx="0">
                  <c:v>54</c:v>
                </c:pt>
                <c:pt idx="1">
                  <c:v>31</c:v>
                </c:pt>
                <c:pt idx="2">
                  <c:v>15</c:v>
                </c:pt>
              </c:numCache>
            </c:numRef>
          </c:val>
        </c:ser>
        <c:firstSliceAng val="0"/>
        <c:holeSize val="70"/>
      </c:doughnutChart>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Growth, % YoY</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Sheet1!$A$2:$A$4</c:f>
              <c:multiLvlStrCache>
                <c:ptCount val="3"/>
                <c:lvl>
                  <c:pt idx="0">
                    <c:v>Enterprise</c:v>
                  </c:pt>
                  <c:pt idx="1">
                    <c:v>Mid-market</c:v>
                  </c:pt>
                  <c:pt idx="2">
                    <c:v>SMB</c:v>
                  </c:pt>
                </c:lvl>
              </c:multiLvlStrCache>
            </c:multiLvlStrRef>
          </c:cat>
          <c:val>
            <c:numRef>
              <c:f>Sheet1!$B$2:$B$4</c:f>
              <c:numCache>
                <c:formatCode>General</c:formatCode>
                <c:ptCount val="3"/>
                <c:pt idx="0">
                  <c:v>28</c:v>
                </c:pt>
                <c:pt idx="1">
                  <c:v>11</c:v>
                </c:pt>
                <c:pt idx="2">
                  <c:v>4</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30"/>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Revenue, €m</c:v>
                </c:pt>
              </c:strCache>
            </c:strRef>
          </c:tx>
          <c:spPr>
            <a:solidFill>
              <a:srgbClr val="15508C"/>
            </a:solidFill>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cat>
            <c:multiLvlStrRef>
              <c:f>Sheet1!$A$2:$A$5</c:f>
              <c:multiLvlStrCache>
                <c:ptCount val="4"/>
                <c:lvl>
                  <c:pt idx="0">
                    <c:v>Q1</c:v>
                  </c:pt>
                  <c:pt idx="1">
                    <c:v>Q2</c:v>
                  </c:pt>
                  <c:pt idx="2">
                    <c:v>Q3</c:v>
                  </c:pt>
                  <c:pt idx="3">
                    <c:v>Q4</c:v>
                  </c:pt>
                </c:lvl>
              </c:multiLvlStrCache>
            </c:multiLvlStrRef>
          </c:cat>
          <c:val>
            <c:numRef>
              <c:f>Sheet1!$B$2:$B$5</c:f>
              <c:numCache>
                <c:formatCode>General</c:formatCode>
                <c:ptCount val="4"/>
                <c:pt idx="0">
                  <c:v>14</c:v>
                </c:pt>
                <c:pt idx="1">
                  <c:v>16</c:v>
                </c:pt>
                <c:pt idx="2">
                  <c:v>19</c:v>
                </c:pt>
                <c:pt idx="3">
                  <c:v>23</c:v>
                </c:pt>
              </c:numCache>
            </c:numRef>
          </c:val>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gapWidth val="4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25"/>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NPS</c:v>
                </c:pt>
              </c:strCache>
            </c:strRef>
          </c:tx>
          <c:spPr>
            <a:solidFill>
              <a:srgbClr val="15508C"/>
            </a:solidFill>
            <a:ln w="25400" cap="flat">
              <a:solidFill>
                <a:srgbClr val="15508C"/>
              </a:solidFill>
              <a:prstDash val="solid"/>
              <a:round/>
            </a:ln>
            <a:effectLst/>
          </c:spPr>
          <c:invertIfNegative val="0"/>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marker>
            <c:symbol val="circle"/>
            <c:size val="6"/>
            <c:spPr>
              <a:solidFill>
                <a:srgbClr val="15508C"/>
              </a:solidFill>
              <a:ln w="9525" cap="flat">
                <a:solidFill>
                  <a:srgbClr val="15508C"/>
                </a:solidFill>
                <a:prstDash val="solid"/>
                <a:round/>
              </a:ln>
              <a:effectLst/>
            </c:spPr>
          </c:marker>
          <c:cat>
            <c:multiLvlStrRef>
              <c:f>Sheet1!$A$2:$A$5</c:f>
              <c:multiLvlStrCache>
                <c:ptCount val="4"/>
                <c:lvl>
                  <c:pt idx="0">
                    <c:v>Q1</c:v>
                  </c:pt>
                  <c:pt idx="1">
                    <c:v>Q2</c:v>
                  </c:pt>
                  <c:pt idx="2">
                    <c:v>Q3</c:v>
                  </c:pt>
                  <c:pt idx="3">
                    <c:v>Q4</c:v>
                  </c:pt>
                </c:lvl>
              </c:multiLvlStrCache>
            </c:multiLvlStrRef>
          </c:cat>
          <c:val>
            <c:numRef>
              <c:f>Sheet1!$B$2:$B$5</c:f>
              <c:numCache>
                <c:formatCode>General</c:formatCode>
                <c:ptCount val="4"/>
                <c:pt idx="0">
                  <c:v>31</c:v>
                </c:pt>
                <c:pt idx="1">
                  <c:v>34</c:v>
                </c:pt>
                <c:pt idx="2">
                  <c:v>38</c:v>
                </c:pt>
                <c:pt idx="3">
                  <c:v>44</c:v>
                </c:pt>
              </c:numCache>
            </c:numRef>
          </c:val>
          <c:smooth val="0"/>
        </c:ser>
        <c:dLbls>
          <c:numFmt formatCode="#,##0" sourceLinked="0"/>
          <c:txPr>
            <a:bodyPr/>
            <a:lstStyle/>
            <a:p>
              <a:pPr>
                <a:defRPr b="0" i="0" strike="noStrike" sz="1200" u="none">
                  <a:solidFill>
                    <a:srgbClr val="15171C"/>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noFill/>
            <a:prstDash val="solid"/>
            <a:round/>
          </a:ln>
        </c:spPr>
        <c:txPr>
          <a:bodyPr/>
          <a:lstStyle/>
          <a:p>
            <a:pPr>
              <a:defRPr sz="900" b="0" i="0" u="none" strike="noStrike">
                <a:solidFill>
                  <a:srgbClr val="15171C"/>
                </a:solidFill>
                <a:latin typeface="Arial"/>
              </a:defRPr>
            </a:pPr>
            <a:endParaRPr lang="en-US"/>
          </a:p>
        </c:txPr>
        <c:crossAx val="2094734552"/>
        <c:crosses val="autoZero"/>
        <c:auto val="1"/>
        <c:lblAlgn val="ctr"/>
        <c:noMultiLvlLbl val="1"/>
      </c:catAx>
      <c:valAx>
        <c:axId val="2094734552"/>
        <c:scaling>
          <c:orientation val="minMax"/>
          <c:max val="50"/>
          <c:min val="0"/>
        </c:scaling>
        <c:delete val="0"/>
        <c:axPos val="l"/>
        <c:numFmt formatCode="General" sourceLinked="0"/>
        <c:majorTickMark val="out"/>
        <c:minorTickMark val="none"/>
        <c:tickLblPos val="nextTo"/>
        <c:spPr>
          <a:ln w="12700" cap="flat">
            <a:noFill/>
            <a:prstDash val="solid"/>
            <a:round/>
          </a:ln>
        </c:spPr>
        <c:txPr>
          <a:bodyPr/>
          <a:lstStyle/>
          <a:p>
            <a:pPr>
              <a:defRPr sz="900" b="0" i="0" u="none" strike="noStrike">
                <a:solidFill>
                  <a:srgbClr val="15171C"/>
                </a:solidFill>
                <a:latin typeface="Arial"/>
              </a:defRPr>
            </a:pPr>
            <a:endParaRPr lang="en-US"/>
          </a:p>
        </c:txPr>
        <c:crossAx val="2094734554"/>
        <c:crosses val="autoZero"/>
        <c:crossBetween val="between"/>
      </c:valAx>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Cost mix</c:v>
                </c:pt>
              </c:strCache>
            </c:strRef>
          </c:tx>
          <c:spPr>
            <a:solidFill>
              <a:schemeClr val="accent1"/>
            </a:solidFill>
            <a:ln w="9525" cap="flat">
              <a:solidFill>
                <a:srgbClr val="F9F9F9"/>
              </a:solidFill>
              <a:prstDash val="solid"/>
              <a:round/>
            </a:ln>
            <a:effectLst/>
          </c:spPr>
          <c:dPt>
            <c:idx val="0"/>
            <c:bubble3D val="0"/>
            <c:spPr>
              <a:solidFill>
                <a:srgbClr val="15508C"/>
              </a:solidFill>
              <a:effectLst/>
            </c:spPr>
          </c:dPt>
          <c:dPt>
            <c:idx val="1"/>
            <c:bubble3D val="0"/>
            <c:spPr>
              <a:solidFill>
                <a:srgbClr val="6E9BC5"/>
              </a:solidFill>
              <a:effectLst/>
            </c:spPr>
          </c:dPt>
          <c:dPt>
            <c:idx val="2"/>
            <c:bubble3D val="0"/>
            <c:spPr>
              <a:solidFill>
                <a:srgbClr val="C7D6E6"/>
              </a:solidFill>
              <a:effectLst/>
            </c:spPr>
          </c:dPt>
          <c:dLbls>
            <c:dLbl>
              <c:idx val="0"/>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dLbl>
              <c:idx val="2"/>
              <c:numFmt formatCode="General" sourceLinked="0"/>
              <c:spPr/>
              <c:txPr>
                <a:bodyPr/>
                <a:lstStyle/>
                <a:p>
                  <a:pPr>
                    <a:defRPr sz="1200" b="0" i="0" u="none" strike="noStrike">
                      <a:solidFill>
                        <a:srgbClr val="15171C"/>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Sheet1!$A$2:$A$4</c:f>
              <c:strCache>
                <c:ptCount val="3"/>
                <c:pt idx="0">
                  <c:v>People</c:v>
                </c:pt>
                <c:pt idx="1">
                  <c:v>Tools</c:v>
                </c:pt>
                <c:pt idx="2">
                  <c:v>Other</c:v>
                </c:pt>
              </c:strCache>
            </c:strRef>
          </c:cat>
          <c:val>
            <c:numRef>
              <c:f>Sheet1!$B$2:$B$4</c:f>
              <c:numCache>
                <c:ptCount val="3"/>
                <c:pt idx="0">
                  <c:v>62</c:v>
                </c:pt>
                <c:pt idx="1">
                  <c:v>23</c:v>
                </c:pt>
                <c:pt idx="2">
                  <c:v>15</c:v>
                </c:pt>
              </c:numCache>
            </c:numRef>
          </c:val>
        </c:ser>
        <c:firstSliceAng val="0"/>
        <c:holeSize val="70"/>
      </c:doughnutChart>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the time. The answer is on the next slide, and the rest of the deck is the evidence behind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Boxes and stroked arrows are inline SVG and convert to native, movable PowerPoint shapes in the accent colour — the flow stays fully editable.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exhibit ends with a so-what. If a number does not change what we believe or do, it does not belong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timeline reads as phases over time; the rail and dots arrive as native, movable shapes and every label stays editable. The callout flags the single judgement call behind the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Harvey balls rate options qualitatively where exact numbers don’t exist; each ball lowers to a native, recolourable ring + pie sector, so the scorecard stays editable in PowerPoint.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waterfall walks a total from start to end through +/- steps. The bars are positioned divs (native shapes), the connectors thin divs (native shapes) and the labels native text, so the whole bridge stays editable in PowerPoint. Positions are baked in (scale 3px/unit) so no font can re-flow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moves: the answer, the evidence, the options, the decision. I will walk them in that order.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recommendation is to buy the platform and partner on delivery. The first step is a vendor shortlist by month-end, and that is the decision I am asking for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the titles: each one is a finding, not a label. Reading only the titles should give you the whole argument.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MECE issue tree: the boxes are native shapes and the stem, bus and risers (absolute pseudo-elements) convert to native connector shapes, so the tree stays editable.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2" Type="http://schemas.openxmlformats.org/officeDocument/2006/relationships/chart" Target="/ppt/charts/chart7.xml"/><Relationship Id="rId3" Type="http://schemas.openxmlformats.org/officeDocument/2006/relationships/chart" Target="/ppt/charts/chart8.xml"/><Relationship Id="rId4" Type="http://schemas.openxmlformats.org/officeDocument/2006/relationships/chart" Target="/ppt/charts/chart9.xml"/><Relationship Id="rId1" Type="http://schemas.openxmlformats.org/officeDocument/2006/relationships/image" Target="../media/Slide-12-image-1.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Slide-21-image-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2" Type="http://schemas.openxmlformats.org/officeDocument/2006/relationships/chart" Target="/ppt/charts/chart1.xml"/><Relationship Id="rId1" Type="http://schemas.openxmlformats.org/officeDocument/2006/relationships/image" Target="../media/Slide-6-image-1.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chart" Target="/ppt/charts/chart2.xml"/><Relationship Id="rId3" Type="http://schemas.openxmlformats.org/officeDocument/2006/relationships/chart" Target="/ppt/charts/chart3.xml"/><Relationship Id="rId4" Type="http://schemas.openxmlformats.org/officeDocument/2006/relationships/chart" Target="/ppt/charts/chart4.xml"/><Relationship Id="rId1" Type="http://schemas.openxmlformats.org/officeDocument/2006/relationships/image" Target="../media/Slide-7-image-1.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2" Type="http://schemas.openxmlformats.org/officeDocument/2006/relationships/chart" Target="/ppt/charts/chart5.xml"/><Relationship Id="rId3" Type="http://schemas.openxmlformats.org/officeDocument/2006/relationships/chart" Target="/ppt/charts/chart6.xml"/><Relationship Id="rId1" Type="http://schemas.openxmlformats.org/officeDocument/2006/relationships/image" Target="../media/Slide-8-image-1.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590702"/>
            <a:ext cx="285293" cy="19202"/>
          </a:xfrm>
          <a:prstGeom prst="rect">
            <a:avLst/>
          </a:prstGeom>
          <a:solidFill>
            <a:srgbClr val="15508C"/>
          </a:solidFill>
          <a:ln/>
        </p:spPr>
      </p:sp>
      <p:sp>
        <p:nvSpPr>
          <p:cNvPr id="4" name="Shape 1"/>
          <p:cNvSpPr/>
          <p:nvPr/>
        </p:nvSpPr>
        <p:spPr>
          <a:xfrm>
            <a:off x="685800" y="6152998"/>
            <a:ext cx="10820095" cy="9510"/>
          </a:xfrm>
          <a:prstGeom prst="rect">
            <a:avLst/>
          </a:prstGeom>
          <a:solidFill>
            <a:srgbClr val="E2E5EA"/>
          </a:solidFill>
          <a:ln/>
        </p:spPr>
      </p:sp>
      <p:sp>
        <p:nvSpPr>
          <p:cNvPr id="5" name="Text 2"/>
          <p:cNvSpPr/>
          <p:nvPr/>
        </p:nvSpPr>
        <p:spPr>
          <a:xfrm>
            <a:off x="1085393" y="513893"/>
            <a:ext cx="991210"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15508C"/>
                </a:solidFill>
                <a:latin typeface="Consolas" pitchFamily="34" charset="0"/>
                <a:ea typeface="Consolas" pitchFamily="34" charset="-122"/>
                <a:cs typeface="Consolas" pitchFamily="34" charset="-120"/>
              </a:rPr>
              <a:t>BRIEFING</a:t>
            </a:r>
            <a:endParaRPr lang="en-US" sz="1120" dirty="0"/>
          </a:p>
        </p:txBody>
      </p:sp>
      <p:sp>
        <p:nvSpPr>
          <p:cNvPr id="6" name="Text 3"/>
          <p:cNvSpPr/>
          <p:nvPr/>
        </p:nvSpPr>
        <p:spPr>
          <a:xfrm>
            <a:off x="10537546" y="52852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4"/>
          <p:cNvSpPr/>
          <p:nvPr/>
        </p:nvSpPr>
        <p:spPr>
          <a:xfrm>
            <a:off x="685800" y="2462479"/>
            <a:ext cx="8743493" cy="1007669"/>
          </a:xfrm>
          <a:prstGeom prst="rect">
            <a:avLst/>
          </a:prstGeom>
          <a:noFill/>
          <a:ln/>
        </p:spPr>
        <p:txBody>
          <a:bodyPr wrap="none" lIns="0" tIns="0" rIns="0" bIns="0" rtlCol="0" anchor="t"/>
          <a:lstStyle/>
          <a:p>
            <a:pPr algn="l" indent="0" marL="0">
              <a:lnSpc>
                <a:spcPts val="6150"/>
              </a:lnSpc>
              <a:buNone/>
            </a:pPr>
            <a:r>
              <a:rPr lang="en-US" sz="6150" b="1" spc="-184" kern="0" dirty="0">
                <a:solidFill>
                  <a:srgbClr val="15171C"/>
                </a:solidFill>
                <a:latin typeface="Arial" pitchFamily="34" charset="0"/>
                <a:ea typeface="Arial" pitchFamily="34" charset="-122"/>
                <a:cs typeface="Arial" pitchFamily="34" charset="-120"/>
              </a:rPr>
              <a:t>Make the argument </a:t>
            </a:r>
            <a:pPr algn="l" indent="0" marL="0">
              <a:lnSpc>
                <a:spcPts val="6150"/>
              </a:lnSpc>
              <a:buNone/>
            </a:pPr>
            <a:r>
              <a:rPr lang="en-US" sz="6150" b="1" spc="-184" kern="0" dirty="0">
                <a:solidFill>
                  <a:srgbClr val="15508C"/>
                </a:solidFill>
                <a:latin typeface="Arial" pitchFamily="34" charset="0"/>
                <a:ea typeface="Arial" pitchFamily="34" charset="-122"/>
                <a:cs typeface="Arial" pitchFamily="34" charset="-120"/>
              </a:rPr>
              <a:t>land</a:t>
            </a:r>
            <a:endParaRPr lang="en-US" sz="6150" dirty="0"/>
          </a:p>
        </p:txBody>
      </p:sp>
      <p:sp>
        <p:nvSpPr>
          <p:cNvPr id="8" name="Text 5"/>
          <p:cNvSpPr/>
          <p:nvPr/>
        </p:nvSpPr>
        <p:spPr>
          <a:xfrm>
            <a:off x="685800" y="3623767"/>
            <a:ext cx="9459468" cy="683971"/>
          </a:xfrm>
          <a:prstGeom prst="rect">
            <a:avLst/>
          </a:prstGeom>
          <a:noFill/>
          <a:ln/>
        </p:spPr>
        <p:txBody>
          <a:bodyPr wrap="none" lIns="0" tIns="0" rIns="0" bIns="0" rtlCol="0" anchor="t"/>
          <a:lstStyle/>
          <a:p>
            <a:pPr algn="l" indent="0" marL="0">
              <a:lnSpc>
                <a:spcPts val="2810"/>
              </a:lnSpc>
              <a:buNone/>
            </a:pPr>
            <a:r>
              <a:rPr lang="en-US" sz="1870" dirty="0">
                <a:solidFill>
                  <a:srgbClr val="3F434B"/>
                </a:solidFill>
                <a:latin typeface="Arial" pitchFamily="34" charset="0"/>
                <a:ea typeface="Arial" pitchFamily="34" charset="-122"/>
                <a:cs typeface="Arial" pitchFamily="34" charset="-120"/>
              </a:rPr>
              <a:t>A consulting deck is an argument, not decoration: lead with the answer, prove it beside</a:t>
            </a:r>
            <a:endParaRPr lang="en-US" sz="1870" dirty="0"/>
          </a:p>
          <a:p>
            <a:pPr algn="l" indent="0" marL="0">
              <a:lnSpc>
                <a:spcPts val="2810"/>
              </a:lnSpc>
              <a:buNone/>
            </a:pPr>
            <a:r>
              <a:rPr lang="en-US" sz="1870" dirty="0">
                <a:solidFill>
                  <a:srgbClr val="3F434B"/>
                </a:solidFill>
                <a:latin typeface="Arial" pitchFamily="34" charset="0"/>
                <a:ea typeface="Arial" pitchFamily="34" charset="-122"/>
                <a:cs typeface="Arial" pitchFamily="34" charset="-120"/>
              </a:rPr>
              <a:t>the claim, close with the decision. This deck is built that way — and shows you how.</a:t>
            </a:r>
            <a:endParaRPr lang="en-US" sz="1870" dirty="0"/>
          </a:p>
        </p:txBody>
      </p:sp>
      <p:sp>
        <p:nvSpPr>
          <p:cNvPr id="9" name="Text 6"/>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0" name="Text 7"/>
          <p:cNvSpPr/>
          <p:nvPr/>
        </p:nvSpPr>
        <p:spPr>
          <a:xfrm>
            <a:off x="11118190" y="6295644"/>
            <a:ext cx="416052"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2026</a:t>
            </a:r>
            <a:endParaRPr lang="en-US" sz="97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357323"/>
            <a:ext cx="513893" cy="28346"/>
          </a:xfrm>
          <a:prstGeom prst="rect">
            <a:avLst/>
          </a:prstGeom>
          <a:solidFill>
            <a:srgbClr val="15508C"/>
          </a:solidFill>
          <a:ln/>
        </p:spPr>
      </p:sp>
      <p:sp>
        <p:nvSpPr>
          <p:cNvPr id="3" name="Shape 1"/>
          <p:cNvSpPr/>
          <p:nvPr/>
        </p:nvSpPr>
        <p:spPr>
          <a:xfrm>
            <a:off x="685800" y="6152998"/>
            <a:ext cx="10820095" cy="9510"/>
          </a:xfrm>
          <a:prstGeom prst="rect">
            <a:avLst/>
          </a:prstGeom>
          <a:solidFill>
            <a:srgbClr val="E2E5EA"/>
          </a:solidFill>
          <a:ln/>
        </p:spPr>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685800" y="2595067"/>
          <a:ext cx="9143771" cy="914400"/>
        </p:xfrm>
        <a:graphic>
          <a:graphicData uri="http://schemas.openxmlformats.org/drawingml/2006/table">
            <a:tbl>
              <a:tblPr/>
              <a:tblGrid>
                <a:gridCol w="3887114"/>
                <a:gridCol w="2473452"/>
                <a:gridCol w="1986077"/>
                <a:gridCol w="2473452"/>
              </a:tblGrid>
              <a:tr h="520294">
                <a:tc>
                  <a:txBody>
                    <a:bodyPr/>
                    <a:lstStyle/>
                    <a:p>
                      <a:pPr algn="l" indent="0" marL="0">
                        <a:buNone/>
                      </a:pPr>
                      <a:r>
                        <a:rPr lang="en-US" sz="1420" b="1" dirty="0">
                          <a:solidFill>
                            <a:srgbClr val="15171C"/>
                          </a:solidFill>
                          <a:latin typeface="Arial" pitchFamily="34" charset="0"/>
                          <a:ea typeface="Arial" pitchFamily="34" charset="-122"/>
                          <a:cs typeface="Arial" pitchFamily="34" charset="-120"/>
                        </a:rPr>
                        <a:t>Option</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15508C"/>
                      </a:solidFill>
                      <a:prstDash val="solid"/>
                      <a:round/>
                      <a:headEnd type="none" w="med" len="med"/>
                      <a:tailEnd type="none" w="med" len="med"/>
                    </a:lnB>
                  </a:tcPr>
                </a:tc>
                <a:tc>
                  <a:txBody>
                    <a:bodyPr/>
                    <a:lstStyle/>
                    <a:p>
                      <a:pPr algn="l" indent="0" marL="0">
                        <a:buNone/>
                      </a:pPr>
                      <a:r>
                        <a:rPr lang="en-US" sz="1420" b="1" dirty="0">
                          <a:solidFill>
                            <a:srgbClr val="15171C"/>
                          </a:solidFill>
                          <a:latin typeface="Arial" pitchFamily="34" charset="0"/>
                          <a:ea typeface="Arial" pitchFamily="34" charset="-122"/>
                          <a:cs typeface="Arial" pitchFamily="34" charset="-120"/>
                        </a:rPr>
                        <a:t>Cost</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15508C"/>
                      </a:solidFill>
                      <a:prstDash val="solid"/>
                      <a:round/>
                      <a:headEnd type="none" w="med" len="med"/>
                      <a:tailEnd type="none" w="med" len="med"/>
                    </a:lnB>
                  </a:tcPr>
                </a:tc>
                <a:tc>
                  <a:txBody>
                    <a:bodyPr/>
                    <a:lstStyle/>
                    <a:p>
                      <a:pPr algn="r" indent="0" marL="0">
                        <a:buNone/>
                      </a:pPr>
                      <a:r>
                        <a:rPr lang="en-US" sz="1420" b="1" dirty="0">
                          <a:solidFill>
                            <a:srgbClr val="15171C"/>
                          </a:solidFill>
                          <a:latin typeface="Arial" pitchFamily="34" charset="0"/>
                          <a:ea typeface="Arial" pitchFamily="34" charset="-122"/>
                          <a:cs typeface="Arial" pitchFamily="34" charset="-120"/>
                        </a:rPr>
                        <a:t>Time</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15508C"/>
                      </a:solidFill>
                      <a:prstDash val="solid"/>
                      <a:round/>
                      <a:headEnd type="none" w="med" len="med"/>
                      <a:tailEnd type="none" w="med" len="med"/>
                    </a:lnB>
                  </a:tcPr>
                </a:tc>
                <a:tc>
                  <a:txBody>
                    <a:bodyPr/>
                    <a:lstStyle/>
                    <a:p>
                      <a:pPr algn="l" indent="0" marL="0">
                        <a:buNone/>
                      </a:pPr>
                      <a:r>
                        <a:rPr lang="en-US" sz="1420" b="1" dirty="0">
                          <a:solidFill>
                            <a:srgbClr val="15171C"/>
                          </a:solidFill>
                          <a:latin typeface="Arial" pitchFamily="34" charset="0"/>
                          <a:ea typeface="Arial" pitchFamily="34" charset="-122"/>
                          <a:cs typeface="Arial" pitchFamily="34" charset="-120"/>
                        </a:rPr>
                        <a:t>Risk</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15508C"/>
                      </a:solidFill>
                      <a:prstDash val="solid"/>
                      <a:round/>
                      <a:headEnd type="none" w="med" len="med"/>
                      <a:tailEnd type="none" w="med" len="med"/>
                    </a:lnB>
                  </a:tcPr>
                </a:tc>
              </a:tr>
              <a:tr h="512064">
                <a:tc>
                  <a:txBody>
                    <a:bodyPr/>
                    <a:lstStyle/>
                    <a:p>
                      <a:pPr algn="l" indent="0" marL="0">
                        <a:buNone/>
                      </a:pPr>
                      <a:r>
                        <a:rPr lang="en-US" sz="1350" b="1" dirty="0">
                          <a:solidFill>
                            <a:srgbClr val="15171C"/>
                          </a:solidFill>
                          <a:latin typeface="Arial" pitchFamily="34" charset="0"/>
                          <a:ea typeface="Arial" pitchFamily="34" charset="-122"/>
                          <a:cs typeface="Arial" pitchFamily="34" charset="-120"/>
                        </a:rPr>
                        <a:t>Build in-house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High</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r" indent="0" marL="0">
                        <a:buNone/>
                      </a:pPr>
                      <a:r>
                        <a:rPr lang="en-US" sz="1350" dirty="0">
                          <a:solidFill>
                            <a:srgbClr val="3F434B"/>
                          </a:solidFill>
                          <a:latin typeface="Arial" pitchFamily="34" charset="0"/>
                          <a:ea typeface="Arial" pitchFamily="34" charset="-122"/>
                          <a:cs typeface="Arial" pitchFamily="34" charset="-120"/>
                        </a:rPr>
                        <a:t>9 mo</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High</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r>
              <a:tr h="507492">
                <a:tc>
                  <a:txBody>
                    <a:bodyPr/>
                    <a:lstStyle/>
                    <a:p>
                      <a:pPr algn="l" indent="0" marL="0">
                        <a:buNone/>
                      </a:pPr>
                      <a:r>
                        <a:rPr lang="en-US" sz="1350" b="1" dirty="0">
                          <a:solidFill>
                            <a:srgbClr val="15171C"/>
                          </a:solidFill>
                          <a:latin typeface="Arial" pitchFamily="34" charset="0"/>
                          <a:ea typeface="Arial" pitchFamily="34" charset="-122"/>
                          <a:cs typeface="Arial" pitchFamily="34" charset="-120"/>
                        </a:rPr>
                        <a:t>Buy a platform</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Medium</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r" indent="0" marL="0">
                        <a:buNone/>
                      </a:pPr>
                      <a:r>
                        <a:rPr lang="en-US" sz="1350" dirty="0">
                          <a:solidFill>
                            <a:srgbClr val="3F434B"/>
                          </a:solidFill>
                          <a:latin typeface="Arial" pitchFamily="34" charset="0"/>
                          <a:ea typeface="Arial" pitchFamily="34" charset="-122"/>
                          <a:cs typeface="Arial" pitchFamily="34" charset="-120"/>
                        </a:rPr>
                        <a:t>3 mo</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Low</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E2E5EA"/>
                      </a:solidFill>
                      <a:prstDash val="solid"/>
                      <a:round/>
                      <a:headEnd type="none" w="med" len="med"/>
                      <a:tailEnd type="none" w="med" len="med"/>
                    </a:lnB>
                  </a:tcPr>
                </a:tc>
              </a:tr>
              <a:tr h="502920">
                <a:tc>
                  <a:txBody>
                    <a:bodyPr/>
                    <a:lstStyle/>
                    <a:p>
                      <a:pPr algn="l" indent="0" marL="0">
                        <a:buNone/>
                      </a:pPr>
                      <a:r>
                        <a:rPr lang="en-US" sz="1350" b="1" dirty="0">
                          <a:solidFill>
                            <a:srgbClr val="15171C"/>
                          </a:solidFill>
                          <a:latin typeface="Arial" pitchFamily="34" charset="0"/>
                          <a:ea typeface="Arial" pitchFamily="34" charset="-122"/>
                          <a:cs typeface="Arial" pitchFamily="34" charset="-120"/>
                        </a:rPr>
                        <a:t>Partner</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Low</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r" indent="0" marL="0">
                        <a:buNone/>
                      </a:pPr>
                      <a:r>
                        <a:rPr lang="en-US" sz="1350" dirty="0">
                          <a:solidFill>
                            <a:srgbClr val="3F434B"/>
                          </a:solidFill>
                          <a:latin typeface="Arial" pitchFamily="34" charset="0"/>
                          <a:ea typeface="Arial" pitchFamily="34" charset="-122"/>
                          <a:cs typeface="Arial" pitchFamily="34" charset="-120"/>
                        </a:rPr>
                        <a:t>6 mo</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l" indent="0" marL="0">
                        <a:buNone/>
                      </a:pPr>
                      <a:r>
                        <a:rPr lang="en-US" sz="1350" dirty="0">
                          <a:solidFill>
                            <a:srgbClr val="3F434B"/>
                          </a:solidFill>
                          <a:latin typeface="Arial" pitchFamily="34" charset="0"/>
                          <a:ea typeface="Arial" pitchFamily="34" charset="-122"/>
                          <a:cs typeface="Arial" pitchFamily="34" charset="-120"/>
                        </a:rPr>
                        <a:t>Medium</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r>
            </a:tbl>
          </a:graphicData>
        </a:graphic>
      </p:graphicFrame>
      <p:sp>
        <p:nvSpPr>
          <p:cNvPr id="5" name="Text 2"/>
          <p:cNvSpPr/>
          <p:nvPr/>
        </p:nvSpPr>
        <p:spPr>
          <a:xfrm>
            <a:off x="685800"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10</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COMPARE</a:t>
            </a:r>
            <a:endParaRPr lang="en-US" sz="970" dirty="0"/>
          </a:p>
        </p:txBody>
      </p:sp>
      <p:sp>
        <p:nvSpPr>
          <p:cNvPr id="6" name="Text 3"/>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4"/>
          <p:cNvSpPr/>
          <p:nvPr/>
        </p:nvSpPr>
        <p:spPr>
          <a:xfrm>
            <a:off x="685800" y="1837944"/>
            <a:ext cx="5704942" cy="442570"/>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Make every comparison a real table</a:t>
            </a:r>
            <a:endParaRPr lang="en-US" sz="2700" dirty="0"/>
          </a:p>
        </p:txBody>
      </p:sp>
      <p:sp>
        <p:nvSpPr>
          <p:cNvPr id="8" name="Text 5"/>
          <p:cNvSpPr/>
          <p:nvPr/>
        </p:nvSpPr>
        <p:spPr>
          <a:xfrm>
            <a:off x="685800" y="4810658"/>
            <a:ext cx="2295144"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illustrative estimates.</a:t>
            </a:r>
            <a:endParaRPr lang="en-US" sz="900" dirty="0"/>
          </a:p>
        </p:txBody>
      </p:sp>
      <p:sp>
        <p:nvSpPr>
          <p:cNvPr id="9" name="Text 6"/>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10 / 21</a:t>
            </a:r>
            <a:endParaRPr lang="en-US" sz="97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873959"/>
            <a:ext cx="513893" cy="28346"/>
          </a:xfrm>
          <a:prstGeom prst="rect">
            <a:avLst/>
          </a:prstGeom>
          <a:solidFill>
            <a:srgbClr val="15508C"/>
          </a:solidFill>
          <a:ln/>
        </p:spPr>
      </p:sp>
      <p:sp>
        <p:nvSpPr>
          <p:cNvPr id="3" name="Shape 1"/>
          <p:cNvSpPr/>
          <p:nvPr/>
        </p:nvSpPr>
        <p:spPr>
          <a:xfrm>
            <a:off x="685800" y="3206801"/>
            <a:ext cx="28529" cy="915314"/>
          </a:xfrm>
          <a:prstGeom prst="rect">
            <a:avLst/>
          </a:prstGeom>
          <a:solidFill>
            <a:srgbClr val="15508C"/>
          </a:solidFill>
          <a:ln/>
        </p:spPr>
      </p:sp>
      <p:sp>
        <p:nvSpPr>
          <p:cNvPr id="4" name="Shape 2"/>
          <p:cNvSpPr/>
          <p:nvPr/>
        </p:nvSpPr>
        <p:spPr>
          <a:xfrm>
            <a:off x="4375404" y="3206801"/>
            <a:ext cx="28529" cy="915314"/>
          </a:xfrm>
          <a:prstGeom prst="rect">
            <a:avLst/>
          </a:prstGeom>
          <a:solidFill>
            <a:srgbClr val="15508C"/>
          </a:solidFill>
          <a:ln/>
        </p:spPr>
      </p:sp>
      <p:sp>
        <p:nvSpPr>
          <p:cNvPr id="5" name="Shape 3"/>
          <p:cNvSpPr/>
          <p:nvPr/>
        </p:nvSpPr>
        <p:spPr>
          <a:xfrm>
            <a:off x="8064094" y="3206801"/>
            <a:ext cx="28529" cy="915314"/>
          </a:xfrm>
          <a:prstGeom prst="rect">
            <a:avLst/>
          </a:prstGeom>
          <a:solidFill>
            <a:srgbClr val="15508C"/>
          </a:solidFill>
          <a:ln/>
        </p:spPr>
      </p:sp>
      <p:sp>
        <p:nvSpPr>
          <p:cNvPr id="6" name="Shape 4"/>
          <p:cNvSpPr/>
          <p:nvPr/>
        </p:nvSpPr>
        <p:spPr>
          <a:xfrm>
            <a:off x="685800" y="6152998"/>
            <a:ext cx="10820095" cy="9510"/>
          </a:xfrm>
          <a:prstGeom prst="rect">
            <a:avLst/>
          </a:prstGeom>
          <a:solidFill>
            <a:srgbClr val="E2E5EA"/>
          </a:solidFill>
          <a:ln/>
        </p:spPr>
      </p:sp>
      <p:sp>
        <p:nvSpPr>
          <p:cNvPr id="7" name="Text 5"/>
          <p:cNvSpPr/>
          <p:nvPr/>
        </p:nvSpPr>
        <p:spPr>
          <a:xfrm>
            <a:off x="685800" y="513893"/>
            <a:ext cx="138988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11</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THE NUMBERS</a:t>
            </a:r>
            <a:endParaRPr lang="en-US" sz="970" dirty="0"/>
          </a:p>
        </p:txBody>
      </p:sp>
      <p:sp>
        <p:nvSpPr>
          <p:cNvPr id="8" name="Text 6"/>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9" name="Text 7"/>
          <p:cNvSpPr/>
          <p:nvPr/>
        </p:nvSpPr>
        <p:spPr>
          <a:xfrm>
            <a:off x="685800" y="2354580"/>
            <a:ext cx="5467198" cy="442570"/>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Anchor the story in three numbers</a:t>
            </a:r>
            <a:endParaRPr lang="en-US" sz="2700" dirty="0"/>
          </a:p>
        </p:txBody>
      </p:sp>
      <p:sp>
        <p:nvSpPr>
          <p:cNvPr id="10" name="Text 8"/>
          <p:cNvSpPr/>
          <p:nvPr/>
        </p:nvSpPr>
        <p:spPr>
          <a:xfrm>
            <a:off x="923544" y="3150108"/>
            <a:ext cx="1145743" cy="719633"/>
          </a:xfrm>
          <a:prstGeom prst="rect">
            <a:avLst/>
          </a:prstGeom>
          <a:noFill/>
          <a:ln/>
        </p:spPr>
        <p:txBody>
          <a:bodyPr wrap="none" lIns="0" tIns="0" rIns="0" bIns="0" rtlCol="0" anchor="t"/>
          <a:lstStyle/>
          <a:p>
            <a:pPr algn="l" indent="0" marL="0">
              <a:lnSpc>
                <a:spcPts val="4350"/>
              </a:lnSpc>
              <a:buNone/>
            </a:pPr>
            <a:r>
              <a:rPr lang="en-US" sz="4350" b="1" spc="-130" kern="0" dirty="0">
                <a:solidFill>
                  <a:srgbClr val="15171C"/>
                </a:solidFill>
                <a:latin typeface="Arial" pitchFamily="34" charset="0"/>
                <a:ea typeface="Arial" pitchFamily="34" charset="-122"/>
                <a:cs typeface="Arial" pitchFamily="34" charset="-120"/>
              </a:rPr>
              <a:t>18%</a:t>
            </a:r>
            <a:endParaRPr lang="en-US" sz="4350" dirty="0"/>
          </a:p>
        </p:txBody>
      </p:sp>
      <p:sp>
        <p:nvSpPr>
          <p:cNvPr id="11" name="Text 9"/>
          <p:cNvSpPr/>
          <p:nvPr/>
        </p:nvSpPr>
        <p:spPr>
          <a:xfrm>
            <a:off x="923544" y="3892601"/>
            <a:ext cx="2375611" cy="219456"/>
          </a:xfrm>
          <a:prstGeom prst="rect">
            <a:avLst/>
          </a:prstGeom>
          <a:noFill/>
          <a:ln/>
        </p:spPr>
        <p:txBody>
          <a:bodyPr wrap="none" lIns="0" tIns="0" rIns="0" bIns="0" rtlCol="0" anchor="t"/>
          <a:lstStyle/>
          <a:p>
            <a:pPr algn="l" indent="0" marL="0">
              <a:lnSpc>
                <a:spcPts val="1960"/>
              </a:lnSpc>
              <a:buNone/>
            </a:pPr>
            <a:r>
              <a:rPr lang="en-US" sz="1350" dirty="0">
                <a:solidFill>
                  <a:srgbClr val="3F434B"/>
                </a:solidFill>
                <a:latin typeface="Arial" pitchFamily="34" charset="0"/>
                <a:ea typeface="Arial" pitchFamily="34" charset="-122"/>
                <a:cs typeface="Arial" pitchFamily="34" charset="-120"/>
              </a:rPr>
              <a:t>Revenue growth, year on year.</a:t>
            </a:r>
            <a:endParaRPr lang="en-US" sz="1350" dirty="0"/>
          </a:p>
        </p:txBody>
      </p:sp>
      <p:sp>
        <p:nvSpPr>
          <p:cNvPr id="12" name="Text 10"/>
          <p:cNvSpPr/>
          <p:nvPr/>
        </p:nvSpPr>
        <p:spPr>
          <a:xfrm>
            <a:off x="4613148" y="3150108"/>
            <a:ext cx="1026871" cy="719633"/>
          </a:xfrm>
          <a:prstGeom prst="rect">
            <a:avLst/>
          </a:prstGeom>
          <a:noFill/>
          <a:ln/>
        </p:spPr>
        <p:txBody>
          <a:bodyPr wrap="none" lIns="0" tIns="0" rIns="0" bIns="0" rtlCol="0" anchor="t"/>
          <a:lstStyle/>
          <a:p>
            <a:pPr algn="l" indent="0" marL="0">
              <a:lnSpc>
                <a:spcPts val="4350"/>
              </a:lnSpc>
              <a:buNone/>
            </a:pPr>
            <a:r>
              <a:rPr lang="en-US" sz="4350" b="1" spc="-130" kern="0" dirty="0">
                <a:solidFill>
                  <a:srgbClr val="15171C"/>
                </a:solidFill>
                <a:latin typeface="Arial" pitchFamily="34" charset="0"/>
                <a:ea typeface="Arial" pitchFamily="34" charset="-122"/>
                <a:cs typeface="Arial" pitchFamily="34" charset="-120"/>
              </a:rPr>
              <a:t>3.2x</a:t>
            </a:r>
            <a:endParaRPr lang="en-US" sz="4350" dirty="0"/>
          </a:p>
        </p:txBody>
      </p:sp>
      <p:sp>
        <p:nvSpPr>
          <p:cNvPr id="13" name="Text 11"/>
          <p:cNvSpPr/>
          <p:nvPr/>
        </p:nvSpPr>
        <p:spPr>
          <a:xfrm>
            <a:off x="4613148" y="3892601"/>
            <a:ext cx="2170786" cy="219456"/>
          </a:xfrm>
          <a:prstGeom prst="rect">
            <a:avLst/>
          </a:prstGeom>
          <a:noFill/>
          <a:ln/>
        </p:spPr>
        <p:txBody>
          <a:bodyPr wrap="none" lIns="0" tIns="0" rIns="0" bIns="0" rtlCol="0" anchor="t"/>
          <a:lstStyle/>
          <a:p>
            <a:pPr algn="l" indent="0" marL="0">
              <a:lnSpc>
                <a:spcPts val="1960"/>
              </a:lnSpc>
              <a:buNone/>
            </a:pPr>
            <a:r>
              <a:rPr lang="en-US" sz="1350" dirty="0">
                <a:solidFill>
                  <a:srgbClr val="3F434B"/>
                </a:solidFill>
                <a:latin typeface="Arial" pitchFamily="34" charset="0"/>
                <a:ea typeface="Arial" pitchFamily="34" charset="-122"/>
                <a:cs typeface="Arial" pitchFamily="34" charset="-120"/>
              </a:rPr>
              <a:t>Enterprise ARR since FY22.</a:t>
            </a:r>
            <a:endParaRPr lang="en-US" sz="1350" dirty="0"/>
          </a:p>
        </p:txBody>
      </p:sp>
      <p:sp>
        <p:nvSpPr>
          <p:cNvPr id="14" name="Text 12"/>
          <p:cNvSpPr/>
          <p:nvPr/>
        </p:nvSpPr>
        <p:spPr>
          <a:xfrm>
            <a:off x="8302752" y="3150108"/>
            <a:ext cx="1467612" cy="719633"/>
          </a:xfrm>
          <a:prstGeom prst="rect">
            <a:avLst/>
          </a:prstGeom>
          <a:noFill/>
          <a:ln/>
        </p:spPr>
        <p:txBody>
          <a:bodyPr wrap="none" lIns="0" tIns="0" rIns="0" bIns="0" rtlCol="0" anchor="t"/>
          <a:lstStyle/>
          <a:p>
            <a:pPr algn="l" indent="0" marL="0">
              <a:lnSpc>
                <a:spcPts val="4350"/>
              </a:lnSpc>
              <a:buNone/>
            </a:pPr>
            <a:r>
              <a:rPr lang="en-US" sz="4350" b="1" spc="-130" kern="0" dirty="0">
                <a:solidFill>
                  <a:srgbClr val="15171C"/>
                </a:solidFill>
                <a:latin typeface="Arial" pitchFamily="34" charset="0"/>
                <a:ea typeface="Arial" pitchFamily="34" charset="-122"/>
                <a:cs typeface="Arial" pitchFamily="34" charset="-120"/>
              </a:rPr>
              <a:t>−40%</a:t>
            </a:r>
            <a:endParaRPr lang="en-US" sz="4350" dirty="0"/>
          </a:p>
        </p:txBody>
      </p:sp>
      <p:sp>
        <p:nvSpPr>
          <p:cNvPr id="15" name="Text 13"/>
          <p:cNvSpPr/>
          <p:nvPr/>
        </p:nvSpPr>
        <p:spPr>
          <a:xfrm>
            <a:off x="8302752" y="3892601"/>
            <a:ext cx="2483510" cy="219456"/>
          </a:xfrm>
          <a:prstGeom prst="rect">
            <a:avLst/>
          </a:prstGeom>
          <a:noFill/>
          <a:ln/>
        </p:spPr>
        <p:txBody>
          <a:bodyPr wrap="none" lIns="0" tIns="0" rIns="0" bIns="0" rtlCol="0" anchor="t"/>
          <a:lstStyle/>
          <a:p>
            <a:pPr algn="l" indent="0" marL="0">
              <a:lnSpc>
                <a:spcPts val="1960"/>
              </a:lnSpc>
              <a:buNone/>
            </a:pPr>
            <a:r>
              <a:rPr lang="en-US" sz="1350" dirty="0">
                <a:solidFill>
                  <a:srgbClr val="3F434B"/>
                </a:solidFill>
                <a:latin typeface="Arial" pitchFamily="34" charset="0"/>
                <a:ea typeface="Arial" pitchFamily="34" charset="-122"/>
                <a:cs typeface="Arial" pitchFamily="34" charset="-120"/>
              </a:rPr>
              <a:t>Cost to serve, after automation.</a:t>
            </a:r>
            <a:endParaRPr lang="en-US" sz="1350" dirty="0"/>
          </a:p>
        </p:txBody>
      </p:sp>
      <p:sp>
        <p:nvSpPr>
          <p:cNvPr id="16" name="Text 14"/>
          <p:cNvSpPr/>
          <p:nvPr/>
        </p:nvSpPr>
        <p:spPr>
          <a:xfrm>
            <a:off x="685800" y="4294022"/>
            <a:ext cx="1555394"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illustrative.</a:t>
            </a:r>
            <a:endParaRPr lang="en-US" sz="900" dirty="0"/>
          </a:p>
        </p:txBody>
      </p:sp>
      <p:sp>
        <p:nvSpPr>
          <p:cNvPr id="17" name="Text 15"/>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8" name="Text 16"/>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11 / 21</a:t>
            </a:r>
            <a:endParaRPr lang="en-US" sz="97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1766621"/>
            <a:ext cx="513893" cy="28346"/>
          </a:xfrm>
          <a:prstGeom prst="rect">
            <a:avLst/>
          </a:prstGeom>
          <a:solidFill>
            <a:srgbClr val="15508C"/>
          </a:solidFill>
          <a:ln/>
        </p:spPr>
      </p:sp>
      <p:sp>
        <p:nvSpPr>
          <p:cNvPr id="3" name="Shape 1"/>
          <p:cNvSpPr/>
          <p:nvPr/>
        </p:nvSpPr>
        <p:spPr>
          <a:xfrm>
            <a:off x="685800" y="1928470"/>
            <a:ext cx="5333695" cy="1869948"/>
          </a:xfrm>
          <a:prstGeom prst="roundRect">
            <a:avLst>
              <a:gd name="adj" fmla="val 5086"/>
            </a:avLst>
          </a:prstGeom>
          <a:solidFill>
            <a:srgbClr val="F6F7F9"/>
          </a:solidFill>
          <a:ln w="9525">
            <a:solidFill>
              <a:srgbClr val="E2E5EA"/>
            </a:solidFill>
            <a:prstDash val="solid"/>
          </a:ln>
        </p:spPr>
      </p:sp>
      <p:sp>
        <p:nvSpPr>
          <p:cNvPr id="4" name="Shape 2"/>
          <p:cNvSpPr/>
          <p:nvPr/>
        </p:nvSpPr>
        <p:spPr>
          <a:xfrm>
            <a:off x="6172200" y="1928470"/>
            <a:ext cx="5333695" cy="1869948"/>
          </a:xfrm>
          <a:prstGeom prst="roundRect">
            <a:avLst>
              <a:gd name="adj" fmla="val 5086"/>
            </a:avLst>
          </a:prstGeom>
          <a:solidFill>
            <a:srgbClr val="F6F7F9"/>
          </a:solidFill>
          <a:ln w="9525">
            <a:solidFill>
              <a:srgbClr val="E2E5EA"/>
            </a:solidFill>
            <a:prstDash val="solid"/>
          </a:ln>
        </p:spPr>
      </p:sp>
      <p:sp>
        <p:nvSpPr>
          <p:cNvPr id="5" name="Shape 3"/>
          <p:cNvSpPr/>
          <p:nvPr/>
        </p:nvSpPr>
        <p:spPr>
          <a:xfrm>
            <a:off x="685800" y="3950208"/>
            <a:ext cx="5333695" cy="1869948"/>
          </a:xfrm>
          <a:prstGeom prst="roundRect">
            <a:avLst>
              <a:gd name="adj" fmla="val 5086"/>
            </a:avLst>
          </a:prstGeom>
          <a:solidFill>
            <a:srgbClr val="F6F7F9"/>
          </a:solidFill>
          <a:ln w="9525">
            <a:solidFill>
              <a:srgbClr val="E2E5EA"/>
            </a:solidFill>
            <a:prstDash val="solid"/>
          </a:ln>
        </p:spPr>
      </p:sp>
      <p:sp>
        <p:nvSpPr>
          <p:cNvPr id="6" name="Shape 4"/>
          <p:cNvSpPr/>
          <p:nvPr/>
        </p:nvSpPr>
        <p:spPr>
          <a:xfrm>
            <a:off x="3567989" y="4718304"/>
            <a:ext cx="105156" cy="105156"/>
          </a:xfrm>
          <a:prstGeom prst="roundRect">
            <a:avLst>
              <a:gd name="adj" fmla="val 26957"/>
            </a:avLst>
          </a:prstGeom>
          <a:solidFill>
            <a:srgbClr val="15508C"/>
          </a:solidFill>
          <a:ln/>
        </p:spPr>
      </p:sp>
      <p:sp>
        <p:nvSpPr>
          <p:cNvPr id="7" name="Shape 5"/>
          <p:cNvSpPr/>
          <p:nvPr/>
        </p:nvSpPr>
        <p:spPr>
          <a:xfrm>
            <a:off x="3567989" y="4956048"/>
            <a:ext cx="105156" cy="105156"/>
          </a:xfrm>
          <a:prstGeom prst="roundRect">
            <a:avLst>
              <a:gd name="adj" fmla="val 26957"/>
            </a:avLst>
          </a:prstGeom>
          <a:solidFill>
            <a:srgbClr val="6E9BC5"/>
          </a:solidFill>
          <a:ln/>
        </p:spPr>
      </p:sp>
      <p:sp>
        <p:nvSpPr>
          <p:cNvPr id="8" name="Shape 6"/>
          <p:cNvSpPr/>
          <p:nvPr/>
        </p:nvSpPr>
        <p:spPr>
          <a:xfrm>
            <a:off x="3567989" y="5194706"/>
            <a:ext cx="105156" cy="105156"/>
          </a:xfrm>
          <a:prstGeom prst="roundRect">
            <a:avLst>
              <a:gd name="adj" fmla="val 26957"/>
            </a:avLst>
          </a:prstGeom>
          <a:solidFill>
            <a:srgbClr val="C7D6E6"/>
          </a:solidFill>
          <a:ln/>
        </p:spPr>
      </p:sp>
      <p:sp>
        <p:nvSpPr>
          <p:cNvPr id="9" name="Shape 7"/>
          <p:cNvSpPr/>
          <p:nvPr/>
        </p:nvSpPr>
        <p:spPr>
          <a:xfrm>
            <a:off x="6172200" y="3950208"/>
            <a:ext cx="5333695" cy="1869948"/>
          </a:xfrm>
          <a:prstGeom prst="roundRect">
            <a:avLst>
              <a:gd name="adj" fmla="val 5086"/>
            </a:avLst>
          </a:prstGeom>
          <a:solidFill>
            <a:srgbClr val="F6F7F9"/>
          </a:solidFill>
          <a:ln/>
        </p:spPr>
      </p:sp>
      <p:sp>
        <p:nvSpPr>
          <p:cNvPr id="10" name="Shape 8"/>
          <p:cNvSpPr/>
          <p:nvPr/>
        </p:nvSpPr>
        <p:spPr>
          <a:xfrm>
            <a:off x="6172200" y="3950208"/>
            <a:ext cx="5333878" cy="9510"/>
          </a:xfrm>
          <a:prstGeom prst="rect">
            <a:avLst/>
          </a:prstGeom>
          <a:solidFill>
            <a:srgbClr val="E2E5EA"/>
          </a:solidFill>
          <a:ln/>
        </p:spPr>
      </p:sp>
      <p:sp>
        <p:nvSpPr>
          <p:cNvPr id="11" name="Shape 9"/>
          <p:cNvSpPr/>
          <p:nvPr/>
        </p:nvSpPr>
        <p:spPr>
          <a:xfrm>
            <a:off x="6172200" y="5810098"/>
            <a:ext cx="5333878" cy="9510"/>
          </a:xfrm>
          <a:prstGeom prst="rect">
            <a:avLst/>
          </a:prstGeom>
          <a:solidFill>
            <a:srgbClr val="E2E5EA"/>
          </a:solidFill>
          <a:ln/>
        </p:spPr>
      </p:sp>
      <p:sp>
        <p:nvSpPr>
          <p:cNvPr id="12" name="Shape 10"/>
          <p:cNvSpPr/>
          <p:nvPr/>
        </p:nvSpPr>
        <p:spPr>
          <a:xfrm>
            <a:off x="6172200" y="3950208"/>
            <a:ext cx="28529" cy="1869491"/>
          </a:xfrm>
          <a:prstGeom prst="rect">
            <a:avLst/>
          </a:prstGeom>
          <a:solidFill>
            <a:srgbClr val="15508C"/>
          </a:solidFill>
          <a:ln/>
        </p:spPr>
      </p:sp>
      <p:sp>
        <p:nvSpPr>
          <p:cNvPr id="13" name="Shape 11"/>
          <p:cNvSpPr/>
          <p:nvPr/>
        </p:nvSpPr>
        <p:spPr>
          <a:xfrm>
            <a:off x="11496751" y="3950208"/>
            <a:ext cx="9510" cy="1869491"/>
          </a:xfrm>
          <a:prstGeom prst="rect">
            <a:avLst/>
          </a:prstGeom>
          <a:solidFill>
            <a:srgbClr val="E2E5EA"/>
          </a:solidFill>
          <a:ln/>
        </p:spPr>
      </p:sp>
      <p:sp>
        <p:nvSpPr>
          <p:cNvPr id="14" name="Shape 12"/>
          <p:cNvSpPr/>
          <p:nvPr/>
        </p:nvSpPr>
        <p:spPr>
          <a:xfrm>
            <a:off x="685800" y="6152998"/>
            <a:ext cx="10820095" cy="9510"/>
          </a:xfrm>
          <a:prstGeom prst="rect">
            <a:avLst/>
          </a:prstGeom>
          <a:solidFill>
            <a:srgbClr val="E2E5EA"/>
          </a:solidFill>
          <a:ln/>
        </p:spPr>
      </p:sp>
      <p:graphicFrame>
        <p:nvGraphicFramePr>
          <p:cNvPr id="15" name="Chart 0" descr=""/>
          <p:cNvGraphicFramePr/>
          <p:nvPr/>
        </p:nvGraphicFramePr>
        <p:xfrm>
          <a:off x="886054" y="2318918"/>
          <a:ext cx="4934102" cy="1335938"/>
        </p:xfrm>
        <a:graphic xmlns:a="http://schemas.openxmlformats.org/drawingml/2006/main">
          <a:graphicData uri="http://schemas.openxmlformats.org/drawingml/2006/chart">
            <c:chart xmlns:c="http://schemas.openxmlformats.org/drawingml/2006/chart" r:id="rId2"/>
          </a:graphicData>
        </a:graphic>
      </p:graphicFrame>
      <p:graphicFrame>
        <p:nvGraphicFramePr>
          <p:cNvPr id="16" name="Chart 1" descr=""/>
          <p:cNvGraphicFramePr/>
          <p:nvPr/>
        </p:nvGraphicFramePr>
        <p:xfrm>
          <a:off x="6372454" y="2318918"/>
          <a:ext cx="4934102" cy="1335938"/>
        </p:xfrm>
        <a:graphic xmlns:a="http://schemas.openxmlformats.org/drawingml/2006/main">
          <a:graphicData uri="http://schemas.openxmlformats.org/drawingml/2006/chart">
            <c:chart xmlns:c="http://schemas.openxmlformats.org/drawingml/2006/chart" r:id="rId3"/>
          </a:graphicData>
        </a:graphic>
      </p:graphicFrame>
      <p:graphicFrame>
        <p:nvGraphicFramePr>
          <p:cNvPr id="17" name="Chart 2" descr=""/>
          <p:cNvGraphicFramePr/>
          <p:nvPr/>
        </p:nvGraphicFramePr>
        <p:xfrm>
          <a:off x="2082089" y="4390034"/>
          <a:ext cx="1238098" cy="1238098"/>
        </p:xfrm>
        <a:graphic xmlns:a="http://schemas.openxmlformats.org/drawingml/2006/main">
          <a:graphicData uri="http://schemas.openxmlformats.org/drawingml/2006/chart">
            <c:chart xmlns:c="http://schemas.openxmlformats.org/drawingml/2006/chart" r:id="rId4"/>
          </a:graphicData>
        </a:graphic>
      </p:graphicFrame>
      <p:sp>
        <p:nvSpPr>
          <p:cNvPr id="18" name="Text 13"/>
          <p:cNvSpPr/>
          <p:nvPr/>
        </p:nvSpPr>
        <p:spPr>
          <a:xfrm>
            <a:off x="685800" y="513893"/>
            <a:ext cx="138988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12</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THE QUARTER</a:t>
            </a:r>
            <a:endParaRPr lang="en-US" sz="970" dirty="0"/>
          </a:p>
        </p:txBody>
      </p:sp>
      <p:sp>
        <p:nvSpPr>
          <p:cNvPr id="19" name="Text 14"/>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20" name="Text 15"/>
          <p:cNvSpPr/>
          <p:nvPr/>
        </p:nvSpPr>
        <p:spPr>
          <a:xfrm>
            <a:off x="685800" y="971093"/>
            <a:ext cx="5491886" cy="743407"/>
          </a:xfrm>
          <a:prstGeom prst="rect">
            <a:avLst/>
          </a:prstGeom>
          <a:noFill/>
          <a:ln/>
        </p:spPr>
        <p:txBody>
          <a:bodyPr wrap="none" lIns="0" tIns="0" rIns="0" bIns="0" rtlCol="0" anchor="t"/>
          <a:lstStyle/>
          <a:p>
            <a:pPr algn="l" indent="0" marL="0">
              <a:lnSpc>
                <a:spcPts val="2570"/>
              </a:lnSpc>
              <a:buNone/>
            </a:pPr>
            <a:r>
              <a:rPr lang="en-US" sz="2400" b="1" spc="-53" kern="0" dirty="0">
                <a:solidFill>
                  <a:srgbClr val="15171C"/>
                </a:solidFill>
                <a:latin typeface="Arial" pitchFamily="34" charset="0"/>
                <a:ea typeface="Arial" pitchFamily="34" charset="-122"/>
                <a:cs typeface="Arial" pitchFamily="34" charset="-120"/>
              </a:rPr>
              <a:t>Review the quarter on one screen, one</a:t>
            </a:r>
            <a:endParaRPr lang="en-US" sz="2400" dirty="0"/>
          </a:p>
          <a:p>
            <a:pPr algn="l" indent="0" marL="0">
              <a:lnSpc>
                <a:spcPts val="2570"/>
              </a:lnSpc>
              <a:buNone/>
            </a:pPr>
            <a:r>
              <a:rPr lang="en-US" sz="2400" b="1" spc="-53" kern="0" dirty="0">
                <a:solidFill>
                  <a:srgbClr val="15171C"/>
                </a:solidFill>
                <a:latin typeface="Arial" pitchFamily="34" charset="0"/>
                <a:ea typeface="Arial" pitchFamily="34" charset="-122"/>
                <a:cs typeface="Arial" pitchFamily="34" charset="-120"/>
              </a:rPr>
              <a:t>tile per question</a:t>
            </a:r>
            <a:endParaRPr lang="en-US" sz="2400" dirty="0"/>
          </a:p>
        </p:txBody>
      </p:sp>
      <p:sp>
        <p:nvSpPr>
          <p:cNvPr id="21" name="Text 16"/>
          <p:cNvSpPr/>
          <p:nvPr/>
        </p:nvSpPr>
        <p:spPr>
          <a:xfrm>
            <a:off x="886054" y="2090318"/>
            <a:ext cx="936346"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REVENUE, €M</a:t>
            </a:r>
            <a:endParaRPr lang="en-US" sz="900" dirty="0"/>
          </a:p>
        </p:txBody>
      </p:sp>
      <p:sp>
        <p:nvSpPr>
          <p:cNvPr id="22" name="Text 17"/>
          <p:cNvSpPr/>
          <p:nvPr/>
        </p:nvSpPr>
        <p:spPr>
          <a:xfrm>
            <a:off x="6372454" y="2090318"/>
            <a:ext cx="771754"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NPS TREND</a:t>
            </a:r>
            <a:endParaRPr lang="en-US" sz="900" dirty="0"/>
          </a:p>
        </p:txBody>
      </p:sp>
      <p:sp>
        <p:nvSpPr>
          <p:cNvPr id="23" name="Text 18"/>
          <p:cNvSpPr/>
          <p:nvPr/>
        </p:nvSpPr>
        <p:spPr>
          <a:xfrm>
            <a:off x="886054" y="4112057"/>
            <a:ext cx="688543"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COST MIX</a:t>
            </a:r>
            <a:endParaRPr lang="en-US" sz="900" dirty="0"/>
          </a:p>
        </p:txBody>
      </p:sp>
      <p:sp>
        <p:nvSpPr>
          <p:cNvPr id="24" name="Text 19"/>
          <p:cNvSpPr/>
          <p:nvPr/>
        </p:nvSpPr>
        <p:spPr>
          <a:xfrm>
            <a:off x="3758184" y="4689958"/>
            <a:ext cx="894283" cy="181051"/>
          </a:xfrm>
          <a:prstGeom prst="rect">
            <a:avLst/>
          </a:prstGeom>
          <a:noFill/>
          <a:ln/>
        </p:spPr>
        <p:txBody>
          <a:bodyPr wrap="none" lIns="0" tIns="0" rIns="0" bIns="0" rtlCol="0" anchor="t"/>
          <a:lstStyle/>
          <a:p>
            <a:pPr algn="l" indent="0" marL="0">
              <a:lnSpc>
                <a:spcPts val="1410"/>
              </a:lnSpc>
              <a:buNone/>
            </a:pPr>
            <a:r>
              <a:rPr lang="en-US" sz="1120" dirty="0">
                <a:solidFill>
                  <a:srgbClr val="3F434B"/>
                </a:solidFill>
                <a:latin typeface="Arial" pitchFamily="34" charset="0"/>
                <a:ea typeface="Arial" pitchFamily="34" charset="-122"/>
                <a:cs typeface="Arial" pitchFamily="34" charset="-120"/>
              </a:rPr>
              <a:t>People · 62%</a:t>
            </a:r>
            <a:endParaRPr lang="en-US" sz="1120" dirty="0"/>
          </a:p>
        </p:txBody>
      </p:sp>
      <p:sp>
        <p:nvSpPr>
          <p:cNvPr id="25" name="Text 20"/>
          <p:cNvSpPr/>
          <p:nvPr/>
        </p:nvSpPr>
        <p:spPr>
          <a:xfrm>
            <a:off x="3758184" y="4927702"/>
            <a:ext cx="782726" cy="181051"/>
          </a:xfrm>
          <a:prstGeom prst="rect">
            <a:avLst/>
          </a:prstGeom>
          <a:noFill/>
          <a:ln/>
        </p:spPr>
        <p:txBody>
          <a:bodyPr wrap="none" lIns="0" tIns="0" rIns="0" bIns="0" rtlCol="0" anchor="t"/>
          <a:lstStyle/>
          <a:p>
            <a:pPr algn="l" indent="0" marL="0">
              <a:lnSpc>
                <a:spcPts val="1410"/>
              </a:lnSpc>
              <a:buNone/>
            </a:pPr>
            <a:r>
              <a:rPr lang="en-US" sz="1120" dirty="0">
                <a:solidFill>
                  <a:srgbClr val="3F434B"/>
                </a:solidFill>
                <a:latin typeface="Arial" pitchFamily="34" charset="0"/>
                <a:ea typeface="Arial" pitchFamily="34" charset="-122"/>
                <a:cs typeface="Arial" pitchFamily="34" charset="-120"/>
              </a:rPr>
              <a:t>Tools · 23%</a:t>
            </a:r>
            <a:endParaRPr lang="en-US" sz="1120" dirty="0"/>
          </a:p>
        </p:txBody>
      </p:sp>
      <p:sp>
        <p:nvSpPr>
          <p:cNvPr id="26" name="Text 21"/>
          <p:cNvSpPr/>
          <p:nvPr/>
        </p:nvSpPr>
        <p:spPr>
          <a:xfrm>
            <a:off x="3758184" y="5166360"/>
            <a:ext cx="806501" cy="181051"/>
          </a:xfrm>
          <a:prstGeom prst="rect">
            <a:avLst/>
          </a:prstGeom>
          <a:noFill/>
          <a:ln/>
        </p:spPr>
        <p:txBody>
          <a:bodyPr wrap="none" lIns="0" tIns="0" rIns="0" bIns="0" rtlCol="0" anchor="t"/>
          <a:lstStyle/>
          <a:p>
            <a:pPr algn="l" indent="0" marL="0">
              <a:lnSpc>
                <a:spcPts val="1410"/>
              </a:lnSpc>
              <a:buNone/>
            </a:pPr>
            <a:r>
              <a:rPr lang="en-US" sz="1120" dirty="0">
                <a:solidFill>
                  <a:srgbClr val="3F434B"/>
                </a:solidFill>
                <a:latin typeface="Arial" pitchFamily="34" charset="0"/>
                <a:ea typeface="Arial" pitchFamily="34" charset="-122"/>
                <a:cs typeface="Arial" pitchFamily="34" charset="-120"/>
              </a:rPr>
              <a:t>Other · 15%</a:t>
            </a:r>
            <a:endParaRPr lang="en-US" sz="1120" dirty="0"/>
          </a:p>
        </p:txBody>
      </p:sp>
      <p:sp>
        <p:nvSpPr>
          <p:cNvPr id="27" name="Text 22"/>
          <p:cNvSpPr/>
          <p:nvPr/>
        </p:nvSpPr>
        <p:spPr>
          <a:xfrm>
            <a:off x="6429146" y="4255618"/>
            <a:ext cx="1467612" cy="719633"/>
          </a:xfrm>
          <a:prstGeom prst="rect">
            <a:avLst/>
          </a:prstGeom>
          <a:noFill/>
          <a:ln/>
        </p:spPr>
        <p:txBody>
          <a:bodyPr wrap="none" lIns="0" tIns="0" rIns="0" bIns="0" rtlCol="0" anchor="t"/>
          <a:lstStyle/>
          <a:p>
            <a:pPr algn="l" indent="0" marL="0">
              <a:lnSpc>
                <a:spcPts val="4350"/>
              </a:lnSpc>
              <a:buNone/>
            </a:pPr>
            <a:r>
              <a:rPr lang="en-US" sz="4350" b="1" spc="-130" kern="0" dirty="0">
                <a:solidFill>
                  <a:srgbClr val="15171C"/>
                </a:solidFill>
                <a:latin typeface="Arial" pitchFamily="34" charset="0"/>
                <a:ea typeface="Arial" pitchFamily="34" charset="-122"/>
                <a:cs typeface="Arial" pitchFamily="34" charset="-120"/>
              </a:rPr>
              <a:t>−40%</a:t>
            </a:r>
            <a:endParaRPr lang="en-US" sz="4350" dirty="0"/>
          </a:p>
        </p:txBody>
      </p:sp>
      <p:sp>
        <p:nvSpPr>
          <p:cNvPr id="28" name="Text 23"/>
          <p:cNvSpPr/>
          <p:nvPr/>
        </p:nvSpPr>
        <p:spPr>
          <a:xfrm>
            <a:off x="6429146" y="4998110"/>
            <a:ext cx="4465930" cy="484632"/>
          </a:xfrm>
          <a:prstGeom prst="rect">
            <a:avLst/>
          </a:prstGeom>
          <a:noFill/>
          <a:ln/>
        </p:spPr>
        <p:txBody>
          <a:bodyPr wrap="none" lIns="0" tIns="0" rIns="0" bIns="0" rtlCol="0" anchor="t"/>
          <a:lstStyle/>
          <a:p>
            <a:pPr algn="l" indent="0" marL="0">
              <a:lnSpc>
                <a:spcPts val="1960"/>
              </a:lnSpc>
              <a:buNone/>
            </a:pPr>
            <a:r>
              <a:rPr lang="en-US" sz="1350" dirty="0">
                <a:solidFill>
                  <a:srgbClr val="3F434B"/>
                </a:solidFill>
                <a:latin typeface="Arial" pitchFamily="34" charset="0"/>
                <a:ea typeface="Arial" pitchFamily="34" charset="-122"/>
                <a:cs typeface="Arial" pitchFamily="34" charset="-120"/>
              </a:rPr>
              <a:t>Cost to serve since FY22 — the number the board asked</a:t>
            </a:r>
            <a:endParaRPr lang="en-US" sz="1350" dirty="0"/>
          </a:p>
          <a:p>
            <a:pPr algn="l" indent="0" marL="0">
              <a:lnSpc>
                <a:spcPts val="1960"/>
              </a:lnSpc>
              <a:buNone/>
            </a:pPr>
            <a:r>
              <a:rPr lang="en-US" sz="1350" dirty="0">
                <a:solidFill>
                  <a:srgbClr val="3F434B"/>
                </a:solidFill>
                <a:latin typeface="Arial" pitchFamily="34" charset="0"/>
                <a:ea typeface="Arial" pitchFamily="34" charset="-122"/>
                <a:cs typeface="Arial" pitchFamily="34" charset="-120"/>
              </a:rPr>
              <a:t>about.</a:t>
            </a:r>
            <a:endParaRPr lang="en-US" sz="1350" dirty="0"/>
          </a:p>
        </p:txBody>
      </p:sp>
      <p:sp>
        <p:nvSpPr>
          <p:cNvPr id="29" name="Text 24"/>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30" name="Text 25"/>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12 / 21</a:t>
            </a:r>
            <a:endParaRPr lang="en-US" sz="97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850185"/>
            <a:ext cx="513893" cy="28346"/>
          </a:xfrm>
          <a:prstGeom prst="rect">
            <a:avLst/>
          </a:prstGeom>
          <a:solidFill>
            <a:srgbClr val="15508C"/>
          </a:solidFill>
          <a:ln/>
        </p:spPr>
      </p:sp>
      <p:sp>
        <p:nvSpPr>
          <p:cNvPr id="3" name="h2pc-0"/>
          <p:cNvSpPr/>
          <p:nvPr/>
        </p:nvSpPr>
        <p:spPr>
          <a:xfrm>
            <a:off x="685800" y="3145536"/>
            <a:ext cx="285293" cy="285293"/>
          </a:xfrm>
          <a:custGeom>
            <a:avLst/>
            <a:gdLst/>
            <a:ahLst/>
            <a:rect l="0" t="0" r="2400" b="2400"/>
            <a:pathLst>
              <a:path w="2400" h="2400" fill="none">
                <a:moveTo>
                  <a:pt x="300" y="1700"/>
                </a:moveTo>
                <a:lnTo>
                  <a:pt x="900" y="1100"/>
                </a:lnTo>
                <a:lnTo>
                  <a:pt x="1300" y="1500"/>
                </a:lnTo>
                <a:lnTo>
                  <a:pt x="2100" y="700"/>
                </a:lnTo>
              </a:path>
              <a:path w="2400" h="2400" fill="none">
                <a:moveTo>
                  <a:pt x="1500" y="700"/>
                </a:moveTo>
                <a:lnTo>
                  <a:pt x="2100" y="700"/>
                </a:lnTo>
                <a:lnTo>
                  <a:pt x="2100" y="1300"/>
                </a:lnTo>
              </a:path>
            </a:pathLst>
          </a:custGeom>
          <a:ln w="23749">
            <a:solidFill>
              <a:srgbClr val="15508C"/>
            </a:solidFill>
            <a:prstDash val="solid"/>
          </a:ln>
        </p:spPr>
      </p:sp>
      <p:sp>
        <p:nvSpPr>
          <p:cNvPr id="4" name="h2pc-1"/>
          <p:cNvSpPr/>
          <p:nvPr/>
        </p:nvSpPr>
        <p:spPr>
          <a:xfrm>
            <a:off x="4425696" y="3145536"/>
            <a:ext cx="285293" cy="285293"/>
          </a:xfrm>
          <a:custGeom>
            <a:avLst/>
            <a:gdLst/>
            <a:ahLst/>
            <a:rect l="0" t="0" r="2400" b="2400"/>
            <a:pathLst>
              <a:path w="2400" h="2400" fill="none">
                <a:moveTo>
                  <a:pt x="400" y="600"/>
                </a:moveTo>
                <a:lnTo>
                  <a:pt x="2000" y="600"/>
                </a:lnTo>
              </a:path>
              <a:path w="2400" h="2400" fill="none">
                <a:moveTo>
                  <a:pt x="400" y="1200"/>
                </a:moveTo>
                <a:lnTo>
                  <a:pt x="2000" y="1200"/>
                </a:lnTo>
              </a:path>
              <a:path w="2400" h="2400" fill="none">
                <a:moveTo>
                  <a:pt x="400" y="1800"/>
                </a:moveTo>
                <a:lnTo>
                  <a:pt x="2000" y="1800"/>
                </a:lnTo>
              </a:path>
              <a:path w="2400" h="2400" fill="none">
                <a:moveTo>
                  <a:pt x="1120" y="600"/>
                </a:moveTo>
                <a:arcTo wR="220" hR="220" stAng="0" swAng="21600000"/>
                <a:close/>
              </a:path>
              <a:path w="2400" h="2400" fill="none">
                <a:moveTo>
                  <a:pt x="1720" y="1200"/>
                </a:moveTo>
                <a:arcTo wR="220" hR="220" stAng="0" swAng="21600000"/>
                <a:close/>
              </a:path>
              <a:path w="2400" h="2400" fill="none">
                <a:moveTo>
                  <a:pt x="1020" y="1800"/>
                </a:moveTo>
                <a:arcTo wR="220" hR="220" stAng="0" swAng="21600000"/>
                <a:close/>
              </a:path>
            </a:pathLst>
          </a:custGeom>
          <a:ln w="23749">
            <a:solidFill>
              <a:srgbClr val="15508C"/>
            </a:solidFill>
            <a:prstDash val="solid"/>
          </a:ln>
        </p:spPr>
      </p:sp>
      <p:sp>
        <p:nvSpPr>
          <p:cNvPr id="5" name="h2pc-2"/>
          <p:cNvSpPr/>
          <p:nvPr/>
        </p:nvSpPr>
        <p:spPr>
          <a:xfrm>
            <a:off x="8165592" y="3145536"/>
            <a:ext cx="285293" cy="285293"/>
          </a:xfrm>
          <a:custGeom>
            <a:avLst/>
            <a:gdLst/>
            <a:ahLst/>
            <a:rect l="0" t="0" r="2400" b="2400"/>
            <a:pathLst>
              <a:path w="2400" h="2400" fill="none">
                <a:moveTo>
                  <a:pt x="300" y="300"/>
                </a:moveTo>
                <a:lnTo>
                  <a:pt x="1100" y="300"/>
                </a:lnTo>
                <a:lnTo>
                  <a:pt x="2100" y="1300"/>
                </a:lnTo>
                <a:lnTo>
                  <a:pt x="1300" y="2100"/>
                </a:lnTo>
                <a:lnTo>
                  <a:pt x="300" y="1100"/>
                </a:lnTo>
                <a:close/>
              </a:path>
              <a:path w="2400" h="2400" fill="none">
                <a:moveTo>
                  <a:pt x="910" y="750"/>
                </a:moveTo>
                <a:arcTo wR="160" hR="160" stAng="0" swAng="21600000"/>
                <a:close/>
              </a:path>
            </a:pathLst>
          </a:custGeom>
          <a:ln w="23749">
            <a:solidFill>
              <a:srgbClr val="15508C"/>
            </a:solidFill>
            <a:prstDash val="solid"/>
          </a:ln>
        </p:spPr>
      </p:sp>
      <p:sp>
        <p:nvSpPr>
          <p:cNvPr id="6" name="Shape 4"/>
          <p:cNvSpPr/>
          <p:nvPr/>
        </p:nvSpPr>
        <p:spPr>
          <a:xfrm>
            <a:off x="685800" y="6152998"/>
            <a:ext cx="10820095" cy="9510"/>
          </a:xfrm>
          <a:prstGeom prst="rect">
            <a:avLst/>
          </a:prstGeom>
          <a:solidFill>
            <a:srgbClr val="E2E5EA"/>
          </a:solidFill>
          <a:ln/>
        </p:spPr>
      </p:sp>
      <p:sp>
        <p:nvSpPr>
          <p:cNvPr id="7" name="Text 5"/>
          <p:cNvSpPr/>
          <p:nvPr/>
        </p:nvSpPr>
        <p:spPr>
          <a:xfrm>
            <a:off x="685800"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13</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DRIVERS</a:t>
            </a:r>
            <a:endParaRPr lang="en-US" sz="970" dirty="0"/>
          </a:p>
        </p:txBody>
      </p:sp>
      <p:sp>
        <p:nvSpPr>
          <p:cNvPr id="8" name="Text 6"/>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9" name="Text 7"/>
          <p:cNvSpPr/>
          <p:nvPr/>
        </p:nvSpPr>
        <p:spPr>
          <a:xfrm>
            <a:off x="685800" y="2330806"/>
            <a:ext cx="6604711" cy="442570"/>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Group your reasons so they don’t overlap</a:t>
            </a:r>
            <a:endParaRPr lang="en-US" sz="2700" dirty="0"/>
          </a:p>
        </p:txBody>
      </p:sp>
      <p:sp>
        <p:nvSpPr>
          <p:cNvPr id="10" name="Text 8"/>
          <p:cNvSpPr/>
          <p:nvPr/>
        </p:nvSpPr>
        <p:spPr>
          <a:xfrm>
            <a:off x="685800" y="3574390"/>
            <a:ext cx="537667"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15508C"/>
                </a:solidFill>
                <a:latin typeface="Consolas" pitchFamily="34" charset="0"/>
                <a:ea typeface="Consolas" pitchFamily="34" charset="-122"/>
                <a:cs typeface="Consolas" pitchFamily="34" charset="-120"/>
              </a:rPr>
              <a:t>DEMAND</a:t>
            </a:r>
            <a:endParaRPr lang="en-US" sz="900" dirty="0"/>
          </a:p>
        </p:txBody>
      </p:sp>
      <p:sp>
        <p:nvSpPr>
          <p:cNvPr id="11" name="Text 9"/>
          <p:cNvSpPr/>
          <p:nvPr/>
        </p:nvSpPr>
        <p:spPr>
          <a:xfrm>
            <a:off x="685800" y="3831336"/>
            <a:ext cx="2358238"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More buyers, larger contracts.</a:t>
            </a:r>
            <a:endParaRPr lang="en-US" sz="1350" dirty="0"/>
          </a:p>
        </p:txBody>
      </p:sp>
      <p:sp>
        <p:nvSpPr>
          <p:cNvPr id="12" name="Text 10"/>
          <p:cNvSpPr/>
          <p:nvPr/>
        </p:nvSpPr>
        <p:spPr>
          <a:xfrm>
            <a:off x="4425696" y="3574390"/>
            <a:ext cx="706831"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15508C"/>
                </a:solidFill>
                <a:latin typeface="Consolas" pitchFamily="34" charset="0"/>
                <a:ea typeface="Consolas" pitchFamily="34" charset="-122"/>
                <a:cs typeface="Consolas" pitchFamily="34" charset="-120"/>
              </a:rPr>
              <a:t>DELIVERY</a:t>
            </a:r>
            <a:endParaRPr lang="en-US" sz="900" dirty="0"/>
          </a:p>
        </p:txBody>
      </p:sp>
      <p:sp>
        <p:nvSpPr>
          <p:cNvPr id="13" name="Text 11"/>
          <p:cNvSpPr/>
          <p:nvPr/>
        </p:nvSpPr>
        <p:spPr>
          <a:xfrm>
            <a:off x="4425696" y="3831336"/>
            <a:ext cx="2610612"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Automation cut the cost to serve.</a:t>
            </a:r>
            <a:endParaRPr lang="en-US" sz="1350" dirty="0"/>
          </a:p>
        </p:txBody>
      </p:sp>
      <p:sp>
        <p:nvSpPr>
          <p:cNvPr id="14" name="Text 12"/>
          <p:cNvSpPr/>
          <p:nvPr/>
        </p:nvSpPr>
        <p:spPr>
          <a:xfrm>
            <a:off x="8165592" y="3574390"/>
            <a:ext cx="622706"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15508C"/>
                </a:solidFill>
                <a:latin typeface="Consolas" pitchFamily="34" charset="0"/>
                <a:ea typeface="Consolas" pitchFamily="34" charset="-122"/>
                <a:cs typeface="Consolas" pitchFamily="34" charset="-120"/>
              </a:rPr>
              <a:t>PRICING</a:t>
            </a:r>
            <a:endParaRPr lang="en-US" sz="900" dirty="0"/>
          </a:p>
        </p:txBody>
      </p:sp>
      <p:sp>
        <p:nvSpPr>
          <p:cNvPr id="15" name="Text 13"/>
          <p:cNvSpPr/>
          <p:nvPr/>
        </p:nvSpPr>
        <p:spPr>
          <a:xfrm>
            <a:off x="8165592" y="3831336"/>
            <a:ext cx="2132381"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A tier the market accepted.</a:t>
            </a:r>
            <a:endParaRPr lang="en-US" sz="1350" dirty="0"/>
          </a:p>
        </p:txBody>
      </p:sp>
      <p:sp>
        <p:nvSpPr>
          <p:cNvPr id="16" name="Text 14"/>
          <p:cNvSpPr/>
          <p:nvPr/>
        </p:nvSpPr>
        <p:spPr>
          <a:xfrm>
            <a:off x="685800" y="4288536"/>
            <a:ext cx="3578047" cy="181051"/>
          </a:xfrm>
          <a:prstGeom prst="rect">
            <a:avLst/>
          </a:prstGeom>
          <a:noFill/>
          <a:ln/>
        </p:spPr>
        <p:txBody>
          <a:bodyPr wrap="none" lIns="0" tIns="0" rIns="0" bIns="0" rtlCol="0" anchor="t"/>
          <a:lstStyle/>
          <a:p>
            <a:pPr algn="l" indent="0" marL="0">
              <a:lnSpc>
                <a:spcPts val="1410"/>
              </a:lnSpc>
              <a:buNone/>
            </a:pPr>
            <a:r>
              <a:rPr lang="en-US" sz="1120" dirty="0">
                <a:solidFill>
                  <a:srgbClr val="767C86"/>
                </a:solidFill>
                <a:latin typeface="Arial" pitchFamily="34" charset="0"/>
                <a:ea typeface="Arial" pitchFamily="34" charset="-122"/>
                <a:cs typeface="Arial" pitchFamily="34" charset="-120"/>
              </a:rPr>
              <a:t>Three drivers, no overlap — that is what MECE means.</a:t>
            </a:r>
            <a:endParaRPr lang="en-US" sz="1120" dirty="0"/>
          </a:p>
        </p:txBody>
      </p:sp>
      <p:sp>
        <p:nvSpPr>
          <p:cNvPr id="17" name="Text 15"/>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8" name="Text 16"/>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13 / 21</a:t>
            </a:r>
            <a:endParaRPr lang="en-US" sz="97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155241"/>
            <a:ext cx="513893" cy="28346"/>
          </a:xfrm>
          <a:prstGeom prst="rect">
            <a:avLst/>
          </a:prstGeom>
          <a:solidFill>
            <a:srgbClr val="15508C"/>
          </a:solidFill>
          <a:ln/>
        </p:spPr>
      </p:sp>
      <p:sp>
        <p:nvSpPr>
          <p:cNvPr id="3" name="Shape 1"/>
          <p:cNvSpPr/>
          <p:nvPr/>
        </p:nvSpPr>
        <p:spPr>
          <a:xfrm>
            <a:off x="685800" y="2373782"/>
            <a:ext cx="5333695" cy="1132942"/>
          </a:xfrm>
          <a:prstGeom prst="roundRect">
            <a:avLst>
              <a:gd name="adj" fmla="val 8394"/>
            </a:avLst>
          </a:prstGeom>
          <a:solidFill>
            <a:srgbClr val="F6F7F9"/>
          </a:solidFill>
          <a:ln w="9525">
            <a:solidFill>
              <a:srgbClr val="E2E5EA"/>
            </a:solidFill>
            <a:prstDash val="solid"/>
          </a:ln>
        </p:spPr>
      </p:sp>
      <p:sp>
        <p:nvSpPr>
          <p:cNvPr id="4" name="Shape 2"/>
          <p:cNvSpPr/>
          <p:nvPr/>
        </p:nvSpPr>
        <p:spPr>
          <a:xfrm>
            <a:off x="6172200" y="2373782"/>
            <a:ext cx="5333695" cy="1132942"/>
          </a:xfrm>
          <a:prstGeom prst="roundRect">
            <a:avLst>
              <a:gd name="adj" fmla="val 8394"/>
            </a:avLst>
          </a:prstGeom>
          <a:solidFill>
            <a:srgbClr val="F6F7F9"/>
          </a:solidFill>
          <a:ln w="9525">
            <a:solidFill>
              <a:srgbClr val="E2E5EA"/>
            </a:solidFill>
            <a:prstDash val="solid"/>
          </a:ln>
        </p:spPr>
      </p:sp>
      <p:sp>
        <p:nvSpPr>
          <p:cNvPr id="5" name="Shape 3"/>
          <p:cNvSpPr/>
          <p:nvPr/>
        </p:nvSpPr>
        <p:spPr>
          <a:xfrm>
            <a:off x="685800" y="3659429"/>
            <a:ext cx="5333695" cy="1132942"/>
          </a:xfrm>
          <a:prstGeom prst="roundRect">
            <a:avLst>
              <a:gd name="adj" fmla="val 8394"/>
            </a:avLst>
          </a:prstGeom>
          <a:solidFill>
            <a:srgbClr val="F6F7F9"/>
          </a:solidFill>
          <a:ln w="9525">
            <a:solidFill>
              <a:srgbClr val="E2E5EA"/>
            </a:solidFill>
            <a:prstDash val="solid"/>
          </a:ln>
        </p:spPr>
      </p:sp>
      <p:sp>
        <p:nvSpPr>
          <p:cNvPr id="6" name="Shape 4"/>
          <p:cNvSpPr/>
          <p:nvPr/>
        </p:nvSpPr>
        <p:spPr>
          <a:xfrm>
            <a:off x="6172200" y="3659429"/>
            <a:ext cx="5333695" cy="1132942"/>
          </a:xfrm>
          <a:prstGeom prst="roundRect">
            <a:avLst>
              <a:gd name="adj" fmla="val 8394"/>
            </a:avLst>
          </a:prstGeom>
          <a:solidFill>
            <a:srgbClr val="F6F7F9"/>
          </a:solidFill>
          <a:ln w="9525">
            <a:solidFill>
              <a:srgbClr val="E2E5EA"/>
            </a:solidFill>
            <a:prstDash val="solid"/>
          </a:ln>
        </p:spPr>
      </p:sp>
      <p:sp>
        <p:nvSpPr>
          <p:cNvPr id="7" name="Shape 5"/>
          <p:cNvSpPr/>
          <p:nvPr/>
        </p:nvSpPr>
        <p:spPr>
          <a:xfrm>
            <a:off x="685800" y="6152998"/>
            <a:ext cx="10820095" cy="9510"/>
          </a:xfrm>
          <a:prstGeom prst="rect">
            <a:avLst/>
          </a:prstGeom>
          <a:solidFill>
            <a:srgbClr val="E2E5EA"/>
          </a:solidFill>
          <a:ln/>
        </p:spPr>
      </p:sp>
      <p:sp>
        <p:nvSpPr>
          <p:cNvPr id="8" name="Text 6"/>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14</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THE PLAN</a:t>
            </a:r>
            <a:endParaRPr lang="en-US" sz="970" dirty="0"/>
          </a:p>
        </p:txBody>
      </p:sp>
      <p:sp>
        <p:nvSpPr>
          <p:cNvPr id="9" name="Text 7"/>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0" name="Text 8"/>
          <p:cNvSpPr/>
          <p:nvPr/>
        </p:nvSpPr>
        <p:spPr>
          <a:xfrm>
            <a:off x="685800" y="1665122"/>
            <a:ext cx="5917997" cy="411480"/>
          </a:xfrm>
          <a:prstGeom prst="rect">
            <a:avLst/>
          </a:prstGeom>
          <a:noFill/>
          <a:ln/>
        </p:spPr>
        <p:txBody>
          <a:bodyPr wrap="none" lIns="0" tIns="0" rIns="0" bIns="0" rtlCol="0" anchor="t"/>
          <a:lstStyle/>
          <a:p>
            <a:pPr algn="l" indent="0" marL="0">
              <a:lnSpc>
                <a:spcPts val="2730"/>
              </a:lnSpc>
              <a:buNone/>
            </a:pPr>
            <a:r>
              <a:rPr lang="en-US" sz="2550" b="1" spc="-56" kern="0" dirty="0">
                <a:solidFill>
                  <a:srgbClr val="15171C"/>
                </a:solidFill>
                <a:latin typeface="Arial" pitchFamily="34" charset="0"/>
                <a:ea typeface="Arial" pitchFamily="34" charset="-122"/>
                <a:cs typeface="Arial" pitchFamily="34" charset="-120"/>
              </a:rPr>
              <a:t>Hold four parallel moves on one screen</a:t>
            </a:r>
            <a:endParaRPr lang="en-US" sz="2550" dirty="0"/>
          </a:p>
        </p:txBody>
      </p:sp>
      <p:sp>
        <p:nvSpPr>
          <p:cNvPr id="11" name="Text 9"/>
          <p:cNvSpPr/>
          <p:nvPr/>
        </p:nvSpPr>
        <p:spPr>
          <a:xfrm>
            <a:off x="923544" y="2574036"/>
            <a:ext cx="1161288"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15508C"/>
                </a:solidFill>
                <a:latin typeface="Consolas" pitchFamily="34" charset="0"/>
                <a:ea typeface="Consolas" pitchFamily="34" charset="-122"/>
                <a:cs typeface="Consolas" pitchFamily="34" charset="-120"/>
              </a:rPr>
              <a:t>WORKSTREAM 1</a:t>
            </a:r>
            <a:endParaRPr lang="en-US" sz="970" dirty="0"/>
          </a:p>
        </p:txBody>
      </p:sp>
      <p:sp>
        <p:nvSpPr>
          <p:cNvPr id="12" name="Text 10"/>
          <p:cNvSpPr/>
          <p:nvPr/>
        </p:nvSpPr>
        <p:spPr>
          <a:xfrm>
            <a:off x="923544" y="2783434"/>
            <a:ext cx="1641348" cy="256946"/>
          </a:xfrm>
          <a:prstGeom prst="rect">
            <a:avLst/>
          </a:prstGeom>
          <a:noFill/>
          <a:ln/>
        </p:spPr>
        <p:txBody>
          <a:bodyPr wrap="none" lIns="0" tIns="0" rIns="0" bIns="0" rtlCol="0" anchor="t"/>
          <a:lstStyle/>
          <a:p>
            <a:pPr algn="l" indent="0" marL="0">
              <a:lnSpc>
                <a:spcPts val="1860"/>
              </a:lnSpc>
              <a:buNone/>
            </a:pPr>
            <a:r>
              <a:rPr lang="en-US" sz="1570" dirty="0">
                <a:solidFill>
                  <a:srgbClr val="15171C"/>
                </a:solidFill>
                <a:latin typeface="Arial" pitchFamily="34" charset="0"/>
                <a:ea typeface="Arial" pitchFamily="34" charset="-122"/>
                <a:cs typeface="Arial" pitchFamily="34" charset="-120"/>
              </a:rPr>
              <a:t>Stabilise the core</a:t>
            </a:r>
            <a:endParaRPr lang="en-US" sz="1570" dirty="0"/>
          </a:p>
        </p:txBody>
      </p:sp>
      <p:sp>
        <p:nvSpPr>
          <p:cNvPr id="13" name="Text 11"/>
          <p:cNvSpPr/>
          <p:nvPr/>
        </p:nvSpPr>
        <p:spPr>
          <a:xfrm>
            <a:off x="923544" y="3105302"/>
            <a:ext cx="4041648"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Fix churn in the two at-risk accounts before anything else.</a:t>
            </a:r>
            <a:endParaRPr lang="en-US" sz="1200" dirty="0"/>
          </a:p>
        </p:txBody>
      </p:sp>
      <p:sp>
        <p:nvSpPr>
          <p:cNvPr id="14" name="Text 12"/>
          <p:cNvSpPr/>
          <p:nvPr/>
        </p:nvSpPr>
        <p:spPr>
          <a:xfrm>
            <a:off x="6409944" y="2574036"/>
            <a:ext cx="1161288"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15508C"/>
                </a:solidFill>
                <a:latin typeface="Consolas" pitchFamily="34" charset="0"/>
                <a:ea typeface="Consolas" pitchFamily="34" charset="-122"/>
                <a:cs typeface="Consolas" pitchFamily="34" charset="-120"/>
              </a:rPr>
              <a:t>WORKSTREAM 2</a:t>
            </a:r>
            <a:endParaRPr lang="en-US" sz="970" dirty="0"/>
          </a:p>
        </p:txBody>
      </p:sp>
      <p:sp>
        <p:nvSpPr>
          <p:cNvPr id="15" name="Text 13"/>
          <p:cNvSpPr/>
          <p:nvPr/>
        </p:nvSpPr>
        <p:spPr>
          <a:xfrm>
            <a:off x="6409944" y="2783434"/>
            <a:ext cx="1652321" cy="256946"/>
          </a:xfrm>
          <a:prstGeom prst="rect">
            <a:avLst/>
          </a:prstGeom>
          <a:noFill/>
          <a:ln/>
        </p:spPr>
        <p:txBody>
          <a:bodyPr wrap="none" lIns="0" tIns="0" rIns="0" bIns="0" rtlCol="0" anchor="t"/>
          <a:lstStyle/>
          <a:p>
            <a:pPr algn="l" indent="0" marL="0">
              <a:lnSpc>
                <a:spcPts val="1860"/>
              </a:lnSpc>
              <a:buNone/>
            </a:pPr>
            <a:r>
              <a:rPr lang="en-US" sz="1570" dirty="0">
                <a:solidFill>
                  <a:srgbClr val="15171C"/>
                </a:solidFill>
                <a:latin typeface="Arial" pitchFamily="34" charset="0"/>
                <a:ea typeface="Arial" pitchFamily="34" charset="-122"/>
                <a:cs typeface="Arial" pitchFamily="34" charset="-120"/>
              </a:rPr>
              <a:t>Price the new tier</a:t>
            </a:r>
            <a:endParaRPr lang="en-US" sz="1570" dirty="0"/>
          </a:p>
        </p:txBody>
      </p:sp>
      <p:sp>
        <p:nvSpPr>
          <p:cNvPr id="16" name="Text 14"/>
          <p:cNvSpPr/>
          <p:nvPr/>
        </p:nvSpPr>
        <p:spPr>
          <a:xfrm>
            <a:off x="6409944" y="3105302"/>
            <a:ext cx="3217774"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Launch the mid-market tier the pilot validated.</a:t>
            </a:r>
            <a:endParaRPr lang="en-US" sz="1200" dirty="0"/>
          </a:p>
        </p:txBody>
      </p:sp>
      <p:sp>
        <p:nvSpPr>
          <p:cNvPr id="17" name="Text 15"/>
          <p:cNvSpPr/>
          <p:nvPr/>
        </p:nvSpPr>
        <p:spPr>
          <a:xfrm>
            <a:off x="923544" y="3859682"/>
            <a:ext cx="1161288"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15508C"/>
                </a:solidFill>
                <a:latin typeface="Consolas" pitchFamily="34" charset="0"/>
                <a:ea typeface="Consolas" pitchFamily="34" charset="-122"/>
                <a:cs typeface="Consolas" pitchFamily="34" charset="-120"/>
              </a:rPr>
              <a:t>WORKSTREAM 3</a:t>
            </a:r>
            <a:endParaRPr lang="en-US" sz="970" dirty="0"/>
          </a:p>
        </p:txBody>
      </p:sp>
      <p:sp>
        <p:nvSpPr>
          <p:cNvPr id="18" name="Text 16"/>
          <p:cNvSpPr/>
          <p:nvPr/>
        </p:nvSpPr>
        <p:spPr>
          <a:xfrm>
            <a:off x="923544" y="4069080"/>
            <a:ext cx="1712671" cy="256946"/>
          </a:xfrm>
          <a:prstGeom prst="rect">
            <a:avLst/>
          </a:prstGeom>
          <a:noFill/>
          <a:ln/>
        </p:spPr>
        <p:txBody>
          <a:bodyPr wrap="none" lIns="0" tIns="0" rIns="0" bIns="0" rtlCol="0" anchor="t"/>
          <a:lstStyle/>
          <a:p>
            <a:pPr algn="l" indent="0" marL="0">
              <a:lnSpc>
                <a:spcPts val="1860"/>
              </a:lnSpc>
              <a:buNone/>
            </a:pPr>
            <a:r>
              <a:rPr lang="en-US" sz="1570" dirty="0">
                <a:solidFill>
                  <a:srgbClr val="15171C"/>
                </a:solidFill>
                <a:latin typeface="Arial" pitchFamily="34" charset="0"/>
                <a:ea typeface="Arial" pitchFamily="34" charset="-122"/>
                <a:cs typeface="Arial" pitchFamily="34" charset="-120"/>
              </a:rPr>
              <a:t>Automate delivery</a:t>
            </a:r>
            <a:endParaRPr lang="en-US" sz="1570" dirty="0"/>
          </a:p>
        </p:txBody>
      </p:sp>
      <p:sp>
        <p:nvSpPr>
          <p:cNvPr id="19" name="Text 17"/>
          <p:cNvSpPr/>
          <p:nvPr/>
        </p:nvSpPr>
        <p:spPr>
          <a:xfrm>
            <a:off x="923544" y="4390034"/>
            <a:ext cx="3322015"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Roll the onboarding automation to every region.</a:t>
            </a:r>
            <a:endParaRPr lang="en-US" sz="1200" dirty="0"/>
          </a:p>
        </p:txBody>
      </p:sp>
      <p:sp>
        <p:nvSpPr>
          <p:cNvPr id="20" name="Text 18"/>
          <p:cNvSpPr/>
          <p:nvPr/>
        </p:nvSpPr>
        <p:spPr>
          <a:xfrm>
            <a:off x="6409944" y="3859682"/>
            <a:ext cx="1161288"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15508C"/>
                </a:solidFill>
                <a:latin typeface="Consolas" pitchFamily="34" charset="0"/>
                <a:ea typeface="Consolas" pitchFamily="34" charset="-122"/>
                <a:cs typeface="Consolas" pitchFamily="34" charset="-120"/>
              </a:rPr>
              <a:t>WORKSTREAM 4</a:t>
            </a:r>
            <a:endParaRPr lang="en-US" sz="970" dirty="0"/>
          </a:p>
        </p:txBody>
      </p:sp>
      <p:sp>
        <p:nvSpPr>
          <p:cNvPr id="21" name="Text 19"/>
          <p:cNvSpPr/>
          <p:nvPr/>
        </p:nvSpPr>
        <p:spPr>
          <a:xfrm>
            <a:off x="6409944" y="4069080"/>
            <a:ext cx="1215238" cy="256946"/>
          </a:xfrm>
          <a:prstGeom prst="rect">
            <a:avLst/>
          </a:prstGeom>
          <a:noFill/>
          <a:ln/>
        </p:spPr>
        <p:txBody>
          <a:bodyPr wrap="none" lIns="0" tIns="0" rIns="0" bIns="0" rtlCol="0" anchor="t"/>
          <a:lstStyle/>
          <a:p>
            <a:pPr algn="l" indent="0" marL="0">
              <a:lnSpc>
                <a:spcPts val="1860"/>
              </a:lnSpc>
              <a:buNone/>
            </a:pPr>
            <a:r>
              <a:rPr lang="en-US" sz="1570" dirty="0">
                <a:solidFill>
                  <a:srgbClr val="15171C"/>
                </a:solidFill>
                <a:latin typeface="Arial" pitchFamily="34" charset="0"/>
                <a:ea typeface="Arial" pitchFamily="34" charset="-122"/>
                <a:cs typeface="Arial" pitchFamily="34" charset="-120"/>
              </a:rPr>
              <a:t>Staff the gap</a:t>
            </a:r>
            <a:endParaRPr lang="en-US" sz="1570" dirty="0"/>
          </a:p>
        </p:txBody>
      </p:sp>
      <p:sp>
        <p:nvSpPr>
          <p:cNvPr id="22" name="Text 20"/>
          <p:cNvSpPr/>
          <p:nvPr/>
        </p:nvSpPr>
        <p:spPr>
          <a:xfrm>
            <a:off x="6409944" y="4390034"/>
            <a:ext cx="2884932"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Two hires in customer engineering by Q3.</a:t>
            </a:r>
            <a:endParaRPr lang="en-US" sz="1200" dirty="0"/>
          </a:p>
        </p:txBody>
      </p:sp>
      <p:sp>
        <p:nvSpPr>
          <p:cNvPr id="23" name="Text 21"/>
          <p:cNvSpPr/>
          <p:nvPr/>
        </p:nvSpPr>
        <p:spPr>
          <a:xfrm>
            <a:off x="685800" y="4963363"/>
            <a:ext cx="6996074" cy="181051"/>
          </a:xfrm>
          <a:prstGeom prst="rect">
            <a:avLst/>
          </a:prstGeom>
          <a:noFill/>
          <a:ln/>
        </p:spPr>
        <p:txBody>
          <a:bodyPr wrap="none" lIns="0" tIns="0" rIns="0" bIns="0" rtlCol="0" anchor="t"/>
          <a:lstStyle/>
          <a:p>
            <a:pPr algn="l" indent="0" marL="0">
              <a:lnSpc>
                <a:spcPts val="1410"/>
              </a:lnSpc>
              <a:buNone/>
            </a:pPr>
            <a:r>
              <a:rPr lang="en-US" sz="1120" dirty="0">
                <a:solidFill>
                  <a:srgbClr val="767C86"/>
                </a:solidFill>
                <a:latin typeface="Arial" pitchFamily="34" charset="0"/>
                <a:ea typeface="Arial" pitchFamily="34" charset="-122"/>
                <a:cs typeface="Arial" pitchFamily="34" charset="-120"/>
              </a:rPr>
              <a:t>Four cards, one glance — use a 2×2 of cards when the moves are parallel, a flow when they are sequential.</a:t>
            </a:r>
            <a:endParaRPr lang="en-US" sz="1120" dirty="0"/>
          </a:p>
        </p:txBody>
      </p:sp>
      <p:sp>
        <p:nvSpPr>
          <p:cNvPr id="24" name="Text 22"/>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5" name="Text 23"/>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14 / 21</a:t>
            </a:r>
            <a:endParaRPr lang="en-US" sz="97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030322"/>
            <a:ext cx="513893" cy="28346"/>
          </a:xfrm>
          <a:prstGeom prst="rect">
            <a:avLst/>
          </a:prstGeom>
          <a:solidFill>
            <a:srgbClr val="15508C"/>
          </a:solidFill>
          <a:ln/>
        </p:spPr>
      </p:sp>
      <p:sp>
        <p:nvSpPr>
          <p:cNvPr id="4" name="Shape 1"/>
          <p:cNvSpPr/>
          <p:nvPr/>
        </p:nvSpPr>
        <p:spPr>
          <a:xfrm>
            <a:off x="685800" y="3344875"/>
            <a:ext cx="2119579" cy="895198"/>
          </a:xfrm>
          <a:prstGeom prst="roundRect">
            <a:avLst>
              <a:gd name="adj" fmla="val 12768"/>
            </a:avLst>
          </a:prstGeom>
          <a:solidFill>
            <a:srgbClr val="F6F7F9"/>
          </a:solidFill>
          <a:ln w="9525">
            <a:solidFill>
              <a:srgbClr val="15508C"/>
            </a:solidFill>
            <a:prstDash val="solid"/>
          </a:ln>
        </p:spPr>
      </p:sp>
      <p:sp>
        <p:nvSpPr>
          <p:cNvPr id="5" name="h2pc-3"/>
          <p:cNvSpPr/>
          <p:nvPr/>
        </p:nvSpPr>
        <p:spPr>
          <a:xfrm>
            <a:off x="2937967" y="3687775"/>
            <a:ext cx="513893" cy="209398"/>
          </a:xfrm>
          <a:custGeom>
            <a:avLst/>
            <a:gdLst/>
            <a:ahLst/>
            <a:rect l="0" t="0" r="6400" b="2400"/>
            <a:pathLst>
              <a:path w="6400" h="2400" fill="none">
                <a:moveTo>
                  <a:pt x="200" y="1200"/>
                </a:moveTo>
                <a:lnTo>
                  <a:pt x="5400" y="1200"/>
                </a:lnTo>
              </a:path>
              <a:path w="6400" h="2400" fill="none">
                <a:moveTo>
                  <a:pt x="4600" y="500"/>
                </a:moveTo>
                <a:lnTo>
                  <a:pt x="5600" y="1200"/>
                </a:lnTo>
                <a:lnTo>
                  <a:pt x="4600" y="1900"/>
                </a:lnTo>
              </a:path>
            </a:pathLst>
          </a:custGeom>
          <a:ln w="20066">
            <a:solidFill>
              <a:srgbClr val="15508C"/>
            </a:solidFill>
            <a:prstDash val="solid"/>
          </a:ln>
        </p:spPr>
      </p:sp>
      <p:sp>
        <p:nvSpPr>
          <p:cNvPr id="6" name="Shape 3"/>
          <p:cNvSpPr/>
          <p:nvPr/>
        </p:nvSpPr>
        <p:spPr>
          <a:xfrm>
            <a:off x="3586277" y="3344875"/>
            <a:ext cx="2119579" cy="895198"/>
          </a:xfrm>
          <a:prstGeom prst="roundRect">
            <a:avLst>
              <a:gd name="adj" fmla="val 12768"/>
            </a:avLst>
          </a:prstGeom>
          <a:solidFill>
            <a:srgbClr val="F6F7F9"/>
          </a:solidFill>
          <a:ln w="9525">
            <a:solidFill>
              <a:srgbClr val="15508C"/>
            </a:solidFill>
            <a:prstDash val="solid"/>
          </a:ln>
        </p:spPr>
      </p:sp>
      <p:sp>
        <p:nvSpPr>
          <p:cNvPr id="7" name="h2pc-4"/>
          <p:cNvSpPr/>
          <p:nvPr/>
        </p:nvSpPr>
        <p:spPr>
          <a:xfrm>
            <a:off x="5838444" y="3687775"/>
            <a:ext cx="513893" cy="209398"/>
          </a:xfrm>
          <a:custGeom>
            <a:avLst/>
            <a:gdLst/>
            <a:ahLst/>
            <a:rect l="0" t="0" r="6400" b="2400"/>
            <a:pathLst>
              <a:path w="6400" h="2400" fill="none">
                <a:moveTo>
                  <a:pt x="200" y="1200"/>
                </a:moveTo>
                <a:lnTo>
                  <a:pt x="5400" y="1200"/>
                </a:lnTo>
              </a:path>
              <a:path w="6400" h="2400" fill="none">
                <a:moveTo>
                  <a:pt x="4600" y="500"/>
                </a:moveTo>
                <a:lnTo>
                  <a:pt x="5600" y="1200"/>
                </a:lnTo>
                <a:lnTo>
                  <a:pt x="4600" y="1900"/>
                </a:lnTo>
              </a:path>
            </a:pathLst>
          </a:custGeom>
          <a:ln w="20066">
            <a:solidFill>
              <a:srgbClr val="15508C"/>
            </a:solidFill>
            <a:prstDash val="solid"/>
          </a:ln>
        </p:spPr>
      </p:sp>
      <p:sp>
        <p:nvSpPr>
          <p:cNvPr id="8" name="Shape 5"/>
          <p:cNvSpPr/>
          <p:nvPr/>
        </p:nvSpPr>
        <p:spPr>
          <a:xfrm>
            <a:off x="6486754" y="3344875"/>
            <a:ext cx="2119579" cy="895198"/>
          </a:xfrm>
          <a:prstGeom prst="roundRect">
            <a:avLst>
              <a:gd name="adj" fmla="val 12768"/>
            </a:avLst>
          </a:prstGeom>
          <a:solidFill>
            <a:srgbClr val="F6F7F9"/>
          </a:solidFill>
          <a:ln w="9525">
            <a:solidFill>
              <a:srgbClr val="15508C"/>
            </a:solidFill>
            <a:prstDash val="solid"/>
          </a:ln>
        </p:spPr>
      </p:sp>
      <p:sp>
        <p:nvSpPr>
          <p:cNvPr id="9" name="h2pc-5"/>
          <p:cNvSpPr/>
          <p:nvPr/>
        </p:nvSpPr>
        <p:spPr>
          <a:xfrm>
            <a:off x="8738921" y="3687775"/>
            <a:ext cx="513893" cy="209398"/>
          </a:xfrm>
          <a:custGeom>
            <a:avLst/>
            <a:gdLst/>
            <a:ahLst/>
            <a:rect l="0" t="0" r="6400" b="2400"/>
            <a:pathLst>
              <a:path w="6400" h="2400" fill="none">
                <a:moveTo>
                  <a:pt x="200" y="1200"/>
                </a:moveTo>
                <a:lnTo>
                  <a:pt x="5400" y="1200"/>
                </a:lnTo>
              </a:path>
              <a:path w="6400" h="2400" fill="none">
                <a:moveTo>
                  <a:pt x="4600" y="500"/>
                </a:moveTo>
                <a:lnTo>
                  <a:pt x="5600" y="1200"/>
                </a:lnTo>
                <a:lnTo>
                  <a:pt x="4600" y="1900"/>
                </a:lnTo>
              </a:path>
            </a:pathLst>
          </a:custGeom>
          <a:ln w="20066">
            <a:solidFill>
              <a:srgbClr val="15508C"/>
            </a:solidFill>
            <a:prstDash val="solid"/>
          </a:ln>
        </p:spPr>
      </p:sp>
      <p:sp>
        <p:nvSpPr>
          <p:cNvPr id="10" name="Shape 7"/>
          <p:cNvSpPr/>
          <p:nvPr/>
        </p:nvSpPr>
        <p:spPr>
          <a:xfrm>
            <a:off x="9386316" y="3344875"/>
            <a:ext cx="2119579" cy="895198"/>
          </a:xfrm>
          <a:prstGeom prst="roundRect">
            <a:avLst>
              <a:gd name="adj" fmla="val 12768"/>
            </a:avLst>
          </a:prstGeom>
          <a:solidFill>
            <a:srgbClr val="F6F7F9"/>
          </a:solidFill>
          <a:ln w="9525">
            <a:solidFill>
              <a:srgbClr val="15508C"/>
            </a:solidFill>
            <a:prstDash val="solid"/>
          </a:ln>
        </p:spPr>
      </p:sp>
      <p:sp>
        <p:nvSpPr>
          <p:cNvPr id="11" name="Shape 8"/>
          <p:cNvSpPr/>
          <p:nvPr/>
        </p:nvSpPr>
        <p:spPr>
          <a:xfrm>
            <a:off x="685800" y="6152998"/>
            <a:ext cx="10820095" cy="9510"/>
          </a:xfrm>
          <a:prstGeom prst="rect">
            <a:avLst/>
          </a:prstGeom>
          <a:solidFill>
            <a:srgbClr val="E2E5EA"/>
          </a:solidFill>
          <a:ln/>
        </p:spPr>
      </p:sp>
      <p:sp>
        <p:nvSpPr>
          <p:cNvPr id="12" name="Text 9"/>
          <p:cNvSpPr/>
          <p:nvPr/>
        </p:nvSpPr>
        <p:spPr>
          <a:xfrm>
            <a:off x="685800"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15</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HOW IT WORKS</a:t>
            </a:r>
            <a:endParaRPr lang="en-US" sz="970" dirty="0"/>
          </a:p>
        </p:txBody>
      </p:sp>
      <p:sp>
        <p:nvSpPr>
          <p:cNvPr id="13" name="Text 10"/>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4" name="Text 11"/>
          <p:cNvSpPr/>
          <p:nvPr/>
        </p:nvSpPr>
        <p:spPr>
          <a:xfrm>
            <a:off x="685800" y="2551176"/>
            <a:ext cx="5488229" cy="401422"/>
          </a:xfrm>
          <a:prstGeom prst="rect">
            <a:avLst/>
          </a:prstGeom>
          <a:noFill/>
          <a:ln/>
        </p:spPr>
        <p:txBody>
          <a:bodyPr wrap="none" lIns="0" tIns="0" rIns="0" bIns="0" rtlCol="0" anchor="t"/>
          <a:lstStyle/>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Run it as four steps, not one big bang</a:t>
            </a:r>
            <a:endParaRPr lang="en-US" sz="2470" dirty="0"/>
          </a:p>
        </p:txBody>
      </p:sp>
      <p:sp>
        <p:nvSpPr>
          <p:cNvPr id="15" name="Text 12"/>
          <p:cNvSpPr/>
          <p:nvPr/>
        </p:nvSpPr>
        <p:spPr>
          <a:xfrm>
            <a:off x="886054" y="3563417"/>
            <a:ext cx="55138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15508C"/>
                </a:solidFill>
                <a:latin typeface="Consolas" pitchFamily="34" charset="0"/>
                <a:ea typeface="Consolas" pitchFamily="34" charset="-122"/>
                <a:cs typeface="Consolas" pitchFamily="34" charset="-120"/>
              </a:rPr>
              <a:t>STEP 1</a:t>
            </a:r>
            <a:endParaRPr lang="en-US" sz="900" dirty="0"/>
          </a:p>
        </p:txBody>
      </p:sp>
      <p:sp>
        <p:nvSpPr>
          <p:cNvPr id="16" name="Text 13"/>
          <p:cNvSpPr/>
          <p:nvPr/>
        </p:nvSpPr>
        <p:spPr>
          <a:xfrm>
            <a:off x="886054" y="3773729"/>
            <a:ext cx="912571" cy="256946"/>
          </a:xfrm>
          <a:prstGeom prst="rect">
            <a:avLst/>
          </a:prstGeom>
          <a:noFill/>
          <a:ln/>
        </p:spPr>
        <p:txBody>
          <a:bodyPr wrap="none" lIns="0" tIns="0" rIns="0" bIns="0" rtlCol="0" anchor="t"/>
          <a:lstStyle/>
          <a:p>
            <a:pPr algn="l"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Diagnose</a:t>
            </a:r>
            <a:endParaRPr lang="en-US" sz="1570" dirty="0"/>
          </a:p>
        </p:txBody>
      </p:sp>
      <p:sp>
        <p:nvSpPr>
          <p:cNvPr id="17" name="Text 14"/>
          <p:cNvSpPr/>
          <p:nvPr/>
        </p:nvSpPr>
        <p:spPr>
          <a:xfrm>
            <a:off x="3786530" y="3563417"/>
            <a:ext cx="55138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15508C"/>
                </a:solidFill>
                <a:latin typeface="Consolas" pitchFamily="34" charset="0"/>
                <a:ea typeface="Consolas" pitchFamily="34" charset="-122"/>
                <a:cs typeface="Consolas" pitchFamily="34" charset="-120"/>
              </a:rPr>
              <a:t>STEP 2</a:t>
            </a:r>
            <a:endParaRPr lang="en-US" sz="900" dirty="0"/>
          </a:p>
        </p:txBody>
      </p:sp>
      <p:sp>
        <p:nvSpPr>
          <p:cNvPr id="18" name="Text 15"/>
          <p:cNvSpPr/>
          <p:nvPr/>
        </p:nvSpPr>
        <p:spPr>
          <a:xfrm>
            <a:off x="3786530" y="3773729"/>
            <a:ext cx="448056" cy="256946"/>
          </a:xfrm>
          <a:prstGeom prst="rect">
            <a:avLst/>
          </a:prstGeom>
          <a:noFill/>
          <a:ln/>
        </p:spPr>
        <p:txBody>
          <a:bodyPr wrap="none" lIns="0" tIns="0" rIns="0" bIns="0" rtlCol="0" anchor="t"/>
          <a:lstStyle/>
          <a:p>
            <a:pPr algn="l"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Pilot</a:t>
            </a:r>
            <a:endParaRPr lang="en-US" sz="1570" dirty="0"/>
          </a:p>
        </p:txBody>
      </p:sp>
      <p:sp>
        <p:nvSpPr>
          <p:cNvPr id="19" name="Text 16"/>
          <p:cNvSpPr/>
          <p:nvPr/>
        </p:nvSpPr>
        <p:spPr>
          <a:xfrm>
            <a:off x="6686093" y="3563417"/>
            <a:ext cx="55138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15508C"/>
                </a:solidFill>
                <a:latin typeface="Consolas" pitchFamily="34" charset="0"/>
                <a:ea typeface="Consolas" pitchFamily="34" charset="-122"/>
                <a:cs typeface="Consolas" pitchFamily="34" charset="-120"/>
              </a:rPr>
              <a:t>STEP 3</a:t>
            </a:r>
            <a:endParaRPr lang="en-US" sz="900" dirty="0"/>
          </a:p>
        </p:txBody>
      </p:sp>
      <p:sp>
        <p:nvSpPr>
          <p:cNvPr id="20" name="Text 17"/>
          <p:cNvSpPr/>
          <p:nvPr/>
        </p:nvSpPr>
        <p:spPr>
          <a:xfrm>
            <a:off x="6686093" y="3773729"/>
            <a:ext cx="544982" cy="256946"/>
          </a:xfrm>
          <a:prstGeom prst="rect">
            <a:avLst/>
          </a:prstGeom>
          <a:noFill/>
          <a:ln/>
        </p:spPr>
        <p:txBody>
          <a:bodyPr wrap="none" lIns="0" tIns="0" rIns="0" bIns="0" rtlCol="0" anchor="t"/>
          <a:lstStyle/>
          <a:p>
            <a:pPr algn="l"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Scale</a:t>
            </a:r>
            <a:endParaRPr lang="en-US" sz="1570" dirty="0"/>
          </a:p>
        </p:txBody>
      </p:sp>
      <p:sp>
        <p:nvSpPr>
          <p:cNvPr id="21" name="Text 18"/>
          <p:cNvSpPr/>
          <p:nvPr/>
        </p:nvSpPr>
        <p:spPr>
          <a:xfrm>
            <a:off x="9586570" y="3563417"/>
            <a:ext cx="55138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15508C"/>
                </a:solidFill>
                <a:latin typeface="Consolas" pitchFamily="34" charset="0"/>
                <a:ea typeface="Consolas" pitchFamily="34" charset="-122"/>
                <a:cs typeface="Consolas" pitchFamily="34" charset="-120"/>
              </a:rPr>
              <a:t>STEP 4</a:t>
            </a:r>
            <a:endParaRPr lang="en-US" sz="900" dirty="0"/>
          </a:p>
        </p:txBody>
      </p:sp>
      <p:sp>
        <p:nvSpPr>
          <p:cNvPr id="22" name="Text 19"/>
          <p:cNvSpPr/>
          <p:nvPr/>
        </p:nvSpPr>
        <p:spPr>
          <a:xfrm>
            <a:off x="9586570" y="3773729"/>
            <a:ext cx="688543" cy="256946"/>
          </a:xfrm>
          <a:prstGeom prst="rect">
            <a:avLst/>
          </a:prstGeom>
          <a:noFill/>
          <a:ln/>
        </p:spPr>
        <p:txBody>
          <a:bodyPr wrap="none" lIns="0" tIns="0" rIns="0" bIns="0" rtlCol="0" anchor="t"/>
          <a:lstStyle/>
          <a:p>
            <a:pPr algn="l"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Embed</a:t>
            </a:r>
            <a:endParaRPr lang="en-US" sz="1570" dirty="0"/>
          </a:p>
        </p:txBody>
      </p:sp>
      <p:sp>
        <p:nvSpPr>
          <p:cNvPr id="23" name="Text 20"/>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4" name="Text 21"/>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15 / 21</a:t>
            </a:r>
            <a:endParaRPr lang="en-US" sz="97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488082"/>
            <a:ext cx="285293" cy="19202"/>
          </a:xfrm>
          <a:prstGeom prst="rect">
            <a:avLst/>
          </a:prstGeom>
          <a:solidFill>
            <a:srgbClr val="15508C"/>
          </a:solidFill>
          <a:ln/>
        </p:spPr>
      </p:sp>
      <p:sp>
        <p:nvSpPr>
          <p:cNvPr id="4" name="Shape 1"/>
          <p:cNvSpPr/>
          <p:nvPr/>
        </p:nvSpPr>
        <p:spPr>
          <a:xfrm>
            <a:off x="685800" y="6152998"/>
            <a:ext cx="10820095" cy="9510"/>
          </a:xfrm>
          <a:prstGeom prst="rect">
            <a:avLst/>
          </a:prstGeom>
          <a:solidFill>
            <a:srgbClr val="E2E5EA"/>
          </a:solidFill>
          <a:ln/>
        </p:spPr>
      </p:sp>
      <p:sp>
        <p:nvSpPr>
          <p:cNvPr id="5" name="Text 2"/>
          <p:cNvSpPr/>
          <p:nvPr/>
        </p:nvSpPr>
        <p:spPr>
          <a:xfrm>
            <a:off x="685800"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16</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SO WHAT</a:t>
            </a:r>
            <a:endParaRPr lang="en-US" sz="970" dirty="0"/>
          </a:p>
        </p:txBody>
      </p:sp>
      <p:sp>
        <p:nvSpPr>
          <p:cNvPr id="6" name="Text 3"/>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4"/>
          <p:cNvSpPr/>
          <p:nvPr/>
        </p:nvSpPr>
        <p:spPr>
          <a:xfrm>
            <a:off x="1085393" y="2411273"/>
            <a:ext cx="1110996"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15508C"/>
                </a:solidFill>
                <a:latin typeface="Consolas" pitchFamily="34" charset="0"/>
                <a:ea typeface="Consolas" pitchFamily="34" charset="-122"/>
                <a:cs typeface="Consolas" pitchFamily="34" charset="-120"/>
              </a:rPr>
              <a:t>THE POINT</a:t>
            </a:r>
            <a:endParaRPr lang="en-US" sz="1120" dirty="0"/>
          </a:p>
        </p:txBody>
      </p:sp>
      <p:sp>
        <p:nvSpPr>
          <p:cNvPr id="8" name="Text 5"/>
          <p:cNvSpPr/>
          <p:nvPr/>
        </p:nvSpPr>
        <p:spPr>
          <a:xfrm>
            <a:off x="685800" y="2801722"/>
            <a:ext cx="5837530" cy="1712671"/>
          </a:xfrm>
          <a:prstGeom prst="rect">
            <a:avLst/>
          </a:prstGeom>
          <a:noFill/>
          <a:ln/>
        </p:spPr>
        <p:txBody>
          <a:bodyPr wrap="none" lIns="0" tIns="0" rIns="0" bIns="0" rtlCol="0" anchor="t"/>
          <a:lstStyle/>
          <a:p>
            <a:pPr algn="l" indent="0" marL="0">
              <a:lnSpc>
                <a:spcPts val="3160"/>
              </a:lnSpc>
              <a:buNone/>
            </a:pPr>
            <a:r>
              <a:rPr lang="en-US" sz="2550" spc="-41" kern="0" dirty="0">
                <a:solidFill>
                  <a:srgbClr val="15171C"/>
                </a:solidFill>
                <a:latin typeface="Arial" pitchFamily="34" charset="0"/>
                <a:ea typeface="Arial" pitchFamily="34" charset="-122"/>
                <a:cs typeface="Arial" pitchFamily="34" charset="-120"/>
              </a:rPr>
              <a:t>A chart is not an argument. </a:t>
            </a:r>
            <a:pPr algn="l" indent="0" marL="0">
              <a:lnSpc>
                <a:spcPts val="3160"/>
              </a:lnSpc>
              <a:buNone/>
            </a:pPr>
            <a:r>
              <a:rPr lang="en-US" sz="2550" spc="-41" kern="0" dirty="0">
                <a:solidFill>
                  <a:srgbClr val="15508C"/>
                </a:solidFill>
                <a:latin typeface="Arial" pitchFamily="34" charset="0"/>
                <a:ea typeface="Arial" pitchFamily="34" charset="-122"/>
                <a:cs typeface="Arial" pitchFamily="34" charset="-120"/>
              </a:rPr>
              <a:t>Say the so-</a:t>
            </a:r>
            <a:endParaRPr lang="en-US" sz="2550" dirty="0"/>
          </a:p>
          <a:p>
            <a:pPr algn="l" indent="0" marL="0">
              <a:lnSpc>
                <a:spcPts val="3160"/>
              </a:lnSpc>
              <a:buNone/>
            </a:pPr>
            <a:r>
              <a:rPr lang="en-US" sz="2550" spc="-41" kern="0" dirty="0">
                <a:solidFill>
                  <a:srgbClr val="15508C"/>
                </a:solidFill>
                <a:latin typeface="Arial" pitchFamily="34" charset="0"/>
                <a:ea typeface="Arial" pitchFamily="34" charset="-122"/>
                <a:cs typeface="Arial" pitchFamily="34" charset="-120"/>
              </a:rPr>
              <a:t>what out loud</a:t>
            </a:r>
            <a:pPr algn="l" indent="0" marL="0">
              <a:lnSpc>
                <a:spcPts val="3160"/>
              </a:lnSpc>
              <a:buNone/>
            </a:pPr>
            <a:r>
              <a:rPr lang="en-US" sz="2550" spc="-41" kern="0" dirty="0">
                <a:solidFill>
                  <a:srgbClr val="15171C"/>
                </a:solidFill>
                <a:latin typeface="Arial" pitchFamily="34" charset="0"/>
                <a:ea typeface="Arial" pitchFamily="34" charset="-122"/>
                <a:cs typeface="Arial" pitchFamily="34" charset="-120"/>
              </a:rPr>
              <a:t> — what should the</a:t>
            </a:r>
            <a:endParaRPr lang="en-US" sz="2550" dirty="0"/>
          </a:p>
          <a:p>
            <a:pPr algn="l" indent="0" marL="0">
              <a:lnSpc>
                <a:spcPts val="3160"/>
              </a:lnSpc>
              <a:buNone/>
            </a:pPr>
            <a:r>
              <a:rPr lang="en-US" sz="2550" spc="-41" kern="0" dirty="0">
                <a:solidFill>
                  <a:srgbClr val="15171C"/>
                </a:solidFill>
                <a:latin typeface="Arial" pitchFamily="34" charset="0"/>
                <a:ea typeface="Arial" pitchFamily="34" charset="-122"/>
                <a:cs typeface="Arial" pitchFamily="34" charset="-120"/>
              </a:rPr>
              <a:t>reader now believe, and do, because of</a:t>
            </a:r>
            <a:endParaRPr lang="en-US" sz="2550" dirty="0"/>
          </a:p>
          <a:p>
            <a:pPr algn="l" indent="0" marL="0">
              <a:lnSpc>
                <a:spcPts val="3160"/>
              </a:lnSpc>
              <a:buNone/>
            </a:pPr>
            <a:r>
              <a:rPr lang="en-US" sz="2550" spc="-41" kern="0" dirty="0">
                <a:solidFill>
                  <a:srgbClr val="15171C"/>
                </a:solidFill>
                <a:latin typeface="Arial" pitchFamily="34" charset="0"/>
                <a:ea typeface="Arial" pitchFamily="34" charset="-122"/>
                <a:cs typeface="Arial" pitchFamily="34" charset="-120"/>
              </a:rPr>
              <a:t>this number?</a:t>
            </a:r>
            <a:endParaRPr lang="en-US" sz="2550" dirty="0"/>
          </a:p>
        </p:txBody>
      </p:sp>
      <p:sp>
        <p:nvSpPr>
          <p:cNvPr id="9" name="Text 6"/>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16 / 21</a:t>
            </a:r>
            <a:endParaRPr lang="en-US" sz="97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419502"/>
            <a:ext cx="513893" cy="28346"/>
          </a:xfrm>
          <a:prstGeom prst="rect">
            <a:avLst/>
          </a:prstGeom>
          <a:solidFill>
            <a:srgbClr val="15508C"/>
          </a:solidFill>
          <a:ln/>
        </p:spPr>
      </p:sp>
      <p:sp>
        <p:nvSpPr>
          <p:cNvPr id="4" name="Shape 1"/>
          <p:cNvSpPr/>
          <p:nvPr/>
        </p:nvSpPr>
        <p:spPr>
          <a:xfrm>
            <a:off x="752551" y="2581351"/>
            <a:ext cx="10686593" cy="19202"/>
          </a:xfrm>
          <a:prstGeom prst="rect">
            <a:avLst/>
          </a:prstGeom>
          <a:solidFill>
            <a:srgbClr val="E2E5EA"/>
          </a:solidFill>
          <a:ln/>
        </p:spPr>
      </p:sp>
      <p:sp>
        <p:nvSpPr>
          <p:cNvPr id="5" name="Shape 2"/>
          <p:cNvSpPr/>
          <p:nvPr/>
        </p:nvSpPr>
        <p:spPr>
          <a:xfrm>
            <a:off x="685800" y="2523744"/>
            <a:ext cx="133502" cy="133502"/>
          </a:xfrm>
          <a:prstGeom prst="ellipse">
            <a:avLst/>
          </a:prstGeom>
          <a:solidFill>
            <a:srgbClr val="15508C"/>
          </a:solidFill>
          <a:ln/>
        </p:spPr>
      </p:sp>
      <p:sp>
        <p:nvSpPr>
          <p:cNvPr id="6" name="Shape 3"/>
          <p:cNvSpPr/>
          <p:nvPr/>
        </p:nvSpPr>
        <p:spPr>
          <a:xfrm>
            <a:off x="4369003" y="2523744"/>
            <a:ext cx="133502" cy="133502"/>
          </a:xfrm>
          <a:prstGeom prst="ellipse">
            <a:avLst/>
          </a:prstGeom>
          <a:solidFill>
            <a:srgbClr val="15508C"/>
          </a:solidFill>
          <a:ln/>
        </p:spPr>
      </p:sp>
      <p:sp>
        <p:nvSpPr>
          <p:cNvPr id="7" name="Shape 4"/>
          <p:cNvSpPr/>
          <p:nvPr/>
        </p:nvSpPr>
        <p:spPr>
          <a:xfrm>
            <a:off x="8051292" y="2523744"/>
            <a:ext cx="133502" cy="133502"/>
          </a:xfrm>
          <a:prstGeom prst="ellipse">
            <a:avLst/>
          </a:prstGeom>
          <a:solidFill>
            <a:srgbClr val="15508C"/>
          </a:solidFill>
          <a:ln/>
        </p:spPr>
      </p:sp>
      <p:sp>
        <p:nvSpPr>
          <p:cNvPr id="8" name="Shape 5"/>
          <p:cNvSpPr/>
          <p:nvPr/>
        </p:nvSpPr>
        <p:spPr>
          <a:xfrm>
            <a:off x="685800" y="4034333"/>
            <a:ext cx="10820095" cy="847649"/>
          </a:xfrm>
          <a:prstGeom prst="roundRect">
            <a:avLst>
              <a:gd name="adj" fmla="val 8954"/>
            </a:avLst>
          </a:prstGeom>
          <a:solidFill>
            <a:srgbClr val="F6F7F9"/>
          </a:solidFill>
          <a:ln/>
        </p:spPr>
      </p:sp>
      <p:sp>
        <p:nvSpPr>
          <p:cNvPr id="9" name="Shape 6"/>
          <p:cNvSpPr/>
          <p:nvPr/>
        </p:nvSpPr>
        <p:spPr>
          <a:xfrm>
            <a:off x="685800" y="4034333"/>
            <a:ext cx="28529" cy="847740"/>
          </a:xfrm>
          <a:prstGeom prst="rect">
            <a:avLst/>
          </a:prstGeom>
          <a:solidFill>
            <a:srgbClr val="15508C"/>
          </a:solidFill>
          <a:ln/>
        </p:spPr>
      </p:sp>
      <p:sp>
        <p:nvSpPr>
          <p:cNvPr id="10" name="Shape 7"/>
          <p:cNvSpPr/>
          <p:nvPr/>
        </p:nvSpPr>
        <p:spPr>
          <a:xfrm>
            <a:off x="685800" y="6152998"/>
            <a:ext cx="10820095" cy="9510"/>
          </a:xfrm>
          <a:prstGeom prst="rect">
            <a:avLst/>
          </a:prstGeom>
          <a:solidFill>
            <a:srgbClr val="E2E5EA"/>
          </a:solidFill>
          <a:ln/>
        </p:spPr>
      </p:sp>
      <p:sp>
        <p:nvSpPr>
          <p:cNvPr id="11" name="Text 8"/>
          <p:cNvSpPr/>
          <p:nvPr/>
        </p:nvSpPr>
        <p:spPr>
          <a:xfrm>
            <a:off x="685800"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17</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ROADMAP</a:t>
            </a:r>
            <a:endParaRPr lang="en-US" sz="970" dirty="0"/>
          </a:p>
        </p:txBody>
      </p:sp>
      <p:sp>
        <p:nvSpPr>
          <p:cNvPr id="12" name="Text 9"/>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3" name="Text 10"/>
          <p:cNvSpPr/>
          <p:nvPr/>
        </p:nvSpPr>
        <p:spPr>
          <a:xfrm>
            <a:off x="685800" y="1900123"/>
            <a:ext cx="6289243" cy="442570"/>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Sequence the work over three horizons</a:t>
            </a:r>
            <a:endParaRPr lang="en-US" sz="2700" dirty="0"/>
          </a:p>
        </p:txBody>
      </p:sp>
      <p:sp>
        <p:nvSpPr>
          <p:cNvPr id="14" name="Text 11"/>
          <p:cNvSpPr/>
          <p:nvPr/>
        </p:nvSpPr>
        <p:spPr>
          <a:xfrm>
            <a:off x="685800" y="2771546"/>
            <a:ext cx="947318"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15508C"/>
                </a:solidFill>
                <a:latin typeface="Consolas" pitchFamily="34" charset="0"/>
                <a:ea typeface="Consolas" pitchFamily="34" charset="-122"/>
                <a:cs typeface="Consolas" pitchFamily="34" charset="-120"/>
              </a:rPr>
              <a:t>0–3 MONTHS</a:t>
            </a:r>
            <a:endParaRPr lang="en-US" sz="970" dirty="0"/>
          </a:p>
        </p:txBody>
      </p:sp>
      <p:sp>
        <p:nvSpPr>
          <p:cNvPr id="15" name="Text 12"/>
          <p:cNvSpPr/>
          <p:nvPr/>
        </p:nvSpPr>
        <p:spPr>
          <a:xfrm>
            <a:off x="685800" y="2971800"/>
            <a:ext cx="755294" cy="256946"/>
          </a:xfrm>
          <a:prstGeom prst="rect">
            <a:avLst/>
          </a:prstGeom>
          <a:noFill/>
          <a:ln/>
        </p:spPr>
        <p:txBody>
          <a:bodyPr wrap="none" lIns="0" tIns="0" rIns="0" bIns="0" rtlCol="0" anchor="t"/>
          <a:lstStyle/>
          <a:p>
            <a:pPr algn="l" indent="0" marL="0">
              <a:lnSpc>
                <a:spcPts val="1890"/>
              </a:lnSpc>
              <a:buNone/>
            </a:pPr>
            <a:r>
              <a:rPr lang="en-US" sz="1570" b="1" dirty="0">
                <a:solidFill>
                  <a:srgbClr val="15171C"/>
                </a:solidFill>
                <a:latin typeface="Arial" pitchFamily="34" charset="0"/>
                <a:ea typeface="Arial" pitchFamily="34" charset="-122"/>
                <a:cs typeface="Arial" pitchFamily="34" charset="-120"/>
              </a:rPr>
              <a:t>Prove it</a:t>
            </a:r>
            <a:endParaRPr lang="en-US" sz="1570" dirty="0"/>
          </a:p>
        </p:txBody>
      </p:sp>
      <p:sp>
        <p:nvSpPr>
          <p:cNvPr id="16" name="Text 13"/>
          <p:cNvSpPr/>
          <p:nvPr/>
        </p:nvSpPr>
        <p:spPr>
          <a:xfrm>
            <a:off x="685800" y="3287268"/>
            <a:ext cx="2950769" cy="423367"/>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Pick two use-cases, ship one pilot, set the</a:t>
            </a:r>
            <a:endParaRPr lang="en-US" sz="1200" dirty="0"/>
          </a:p>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guardrails.</a:t>
            </a:r>
            <a:endParaRPr lang="en-US" sz="1200" dirty="0"/>
          </a:p>
        </p:txBody>
      </p:sp>
      <p:sp>
        <p:nvSpPr>
          <p:cNvPr id="17" name="Text 14"/>
          <p:cNvSpPr/>
          <p:nvPr/>
        </p:nvSpPr>
        <p:spPr>
          <a:xfrm>
            <a:off x="4369003" y="2771546"/>
            <a:ext cx="947318"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15508C"/>
                </a:solidFill>
                <a:latin typeface="Consolas" pitchFamily="34" charset="0"/>
                <a:ea typeface="Consolas" pitchFamily="34" charset="-122"/>
                <a:cs typeface="Consolas" pitchFamily="34" charset="-120"/>
              </a:rPr>
              <a:t>3–6 MONTHS</a:t>
            </a:r>
            <a:endParaRPr lang="en-US" sz="970" dirty="0"/>
          </a:p>
        </p:txBody>
      </p:sp>
      <p:sp>
        <p:nvSpPr>
          <p:cNvPr id="18" name="Text 15"/>
          <p:cNvSpPr/>
          <p:nvPr/>
        </p:nvSpPr>
        <p:spPr>
          <a:xfrm>
            <a:off x="4369003" y="2971800"/>
            <a:ext cx="732434" cy="256946"/>
          </a:xfrm>
          <a:prstGeom prst="rect">
            <a:avLst/>
          </a:prstGeom>
          <a:noFill/>
          <a:ln/>
        </p:spPr>
        <p:txBody>
          <a:bodyPr wrap="none" lIns="0" tIns="0" rIns="0" bIns="0" rtlCol="0" anchor="t"/>
          <a:lstStyle/>
          <a:p>
            <a:pPr algn="l" indent="0" marL="0">
              <a:lnSpc>
                <a:spcPts val="1890"/>
              </a:lnSpc>
              <a:buNone/>
            </a:pPr>
            <a:r>
              <a:rPr lang="en-US" sz="1570" b="1" dirty="0">
                <a:solidFill>
                  <a:srgbClr val="15171C"/>
                </a:solidFill>
                <a:latin typeface="Arial" pitchFamily="34" charset="0"/>
                <a:ea typeface="Arial" pitchFamily="34" charset="-122"/>
                <a:cs typeface="Arial" pitchFamily="34" charset="-120"/>
              </a:rPr>
              <a:t>Scale it</a:t>
            </a:r>
            <a:endParaRPr lang="en-US" sz="1570" dirty="0"/>
          </a:p>
        </p:txBody>
      </p:sp>
      <p:sp>
        <p:nvSpPr>
          <p:cNvPr id="19" name="Text 16"/>
          <p:cNvSpPr/>
          <p:nvPr/>
        </p:nvSpPr>
        <p:spPr>
          <a:xfrm>
            <a:off x="4369003" y="3287268"/>
            <a:ext cx="3237890" cy="423367"/>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Roll the winner to a full team; retire the manual</a:t>
            </a:r>
            <a:endParaRPr lang="en-US" sz="1200" dirty="0"/>
          </a:p>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path.</a:t>
            </a:r>
            <a:endParaRPr lang="en-US" sz="1200" dirty="0"/>
          </a:p>
        </p:txBody>
      </p:sp>
      <p:sp>
        <p:nvSpPr>
          <p:cNvPr id="20" name="Text 17"/>
          <p:cNvSpPr/>
          <p:nvPr/>
        </p:nvSpPr>
        <p:spPr>
          <a:xfrm>
            <a:off x="8051292" y="2771546"/>
            <a:ext cx="1039673"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15508C"/>
                </a:solidFill>
                <a:latin typeface="Consolas" pitchFamily="34" charset="0"/>
                <a:ea typeface="Consolas" pitchFamily="34" charset="-122"/>
                <a:cs typeface="Consolas" pitchFamily="34" charset="-120"/>
              </a:rPr>
              <a:t>6–12 MONTHS</a:t>
            </a:r>
            <a:endParaRPr lang="en-US" sz="970" dirty="0"/>
          </a:p>
        </p:txBody>
      </p:sp>
      <p:sp>
        <p:nvSpPr>
          <p:cNvPr id="21" name="Text 18"/>
          <p:cNvSpPr/>
          <p:nvPr/>
        </p:nvSpPr>
        <p:spPr>
          <a:xfrm>
            <a:off x="8051292" y="2971800"/>
            <a:ext cx="875995" cy="256946"/>
          </a:xfrm>
          <a:prstGeom prst="rect">
            <a:avLst/>
          </a:prstGeom>
          <a:noFill/>
          <a:ln/>
        </p:spPr>
        <p:txBody>
          <a:bodyPr wrap="none" lIns="0" tIns="0" rIns="0" bIns="0" rtlCol="0" anchor="t"/>
          <a:lstStyle/>
          <a:p>
            <a:pPr algn="l" indent="0" marL="0">
              <a:lnSpc>
                <a:spcPts val="1890"/>
              </a:lnSpc>
              <a:buNone/>
            </a:pPr>
            <a:r>
              <a:rPr lang="en-US" sz="1570" b="1" dirty="0">
                <a:solidFill>
                  <a:srgbClr val="15171C"/>
                </a:solidFill>
                <a:latin typeface="Arial" pitchFamily="34" charset="0"/>
                <a:ea typeface="Arial" pitchFamily="34" charset="-122"/>
                <a:cs typeface="Arial" pitchFamily="34" charset="-120"/>
              </a:rPr>
              <a:t>Embed it</a:t>
            </a:r>
            <a:endParaRPr lang="en-US" sz="1570" dirty="0"/>
          </a:p>
        </p:txBody>
      </p:sp>
      <p:sp>
        <p:nvSpPr>
          <p:cNvPr id="22" name="Text 19"/>
          <p:cNvSpPr/>
          <p:nvPr/>
        </p:nvSpPr>
        <p:spPr>
          <a:xfrm>
            <a:off x="8051292" y="3287268"/>
            <a:ext cx="3140964" cy="423367"/>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Standardise tooling, train the org, make it the</a:t>
            </a:r>
            <a:endParaRPr lang="en-US" sz="1200" dirty="0"/>
          </a:p>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default.</a:t>
            </a:r>
            <a:endParaRPr lang="en-US" sz="1200" dirty="0"/>
          </a:p>
        </p:txBody>
      </p:sp>
      <p:sp>
        <p:nvSpPr>
          <p:cNvPr id="23" name="Text 20"/>
          <p:cNvSpPr/>
          <p:nvPr/>
        </p:nvSpPr>
        <p:spPr>
          <a:xfrm>
            <a:off x="942746" y="4224528"/>
            <a:ext cx="638251"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15508C"/>
                </a:solidFill>
                <a:latin typeface="Consolas" pitchFamily="34" charset="0"/>
                <a:ea typeface="Consolas" pitchFamily="34" charset="-122"/>
                <a:cs typeface="Consolas" pitchFamily="34" charset="-120"/>
              </a:rPr>
              <a:t>THE BET</a:t>
            </a:r>
            <a:endParaRPr lang="en-US" sz="900" dirty="0"/>
          </a:p>
        </p:txBody>
      </p:sp>
      <p:sp>
        <p:nvSpPr>
          <p:cNvPr id="24" name="Text 21"/>
          <p:cNvSpPr/>
          <p:nvPr/>
        </p:nvSpPr>
        <p:spPr>
          <a:xfrm>
            <a:off x="942746" y="4463186"/>
            <a:ext cx="6262726"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Move fast on the pilot, slow on the platform — reversible steps first, lock-in last.</a:t>
            </a:r>
            <a:endParaRPr lang="en-US" sz="1350" dirty="0"/>
          </a:p>
        </p:txBody>
      </p:sp>
      <p:sp>
        <p:nvSpPr>
          <p:cNvPr id="25" name="Text 22"/>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6" name="Text 23"/>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17 / 21</a:t>
            </a:r>
            <a:endParaRPr lang="en-US" sz="97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529230"/>
            <a:ext cx="513893" cy="28346"/>
          </a:xfrm>
          <a:prstGeom prst="rect">
            <a:avLst/>
          </a:prstGeom>
          <a:solidFill>
            <a:srgbClr val="15508C"/>
          </a:solidFill>
          <a:ln/>
        </p:spPr>
      </p:sp>
      <p:sp>
        <p:nvSpPr>
          <p:cNvPr id="4" name="Shape 1"/>
          <p:cNvSpPr/>
          <p:nvPr/>
        </p:nvSpPr>
        <p:spPr>
          <a:xfrm>
            <a:off x="685800" y="3195828"/>
            <a:ext cx="10820095" cy="19020"/>
          </a:xfrm>
          <a:prstGeom prst="rect">
            <a:avLst/>
          </a:prstGeom>
          <a:solidFill>
            <a:srgbClr val="15508C"/>
          </a:solidFill>
          <a:ln/>
        </p:spPr>
      </p:sp>
      <p:sp>
        <p:nvSpPr>
          <p:cNvPr id="5" name="Shape 2"/>
          <p:cNvSpPr/>
          <p:nvPr/>
        </p:nvSpPr>
        <p:spPr>
          <a:xfrm>
            <a:off x="685800" y="3681374"/>
            <a:ext cx="10820095" cy="9510"/>
          </a:xfrm>
          <a:prstGeom prst="rect">
            <a:avLst/>
          </a:prstGeom>
          <a:solidFill>
            <a:srgbClr val="E2E5EA"/>
          </a:solidFill>
          <a:ln/>
        </p:spPr>
      </p:sp>
      <p:sp>
        <p:nvSpPr>
          <p:cNvPr id="6" name="h2pc-6"/>
          <p:cNvSpPr/>
          <p:nvPr/>
        </p:nvSpPr>
        <p:spPr>
          <a:xfrm>
            <a:off x="4765853" y="3343046"/>
            <a:ext cx="209398" cy="209398"/>
          </a:xfrm>
          <a:custGeom>
            <a:avLst/>
            <a:gdLst/>
            <a:ahLst/>
            <a:rect l="0" t="0" r="2200" b="2200"/>
            <a:pathLst>
              <a:path w="2200" h="2200">
                <a:moveTo>
                  <a:pt x="1100" y="1100"/>
                </a:moveTo>
                <a:lnTo>
                  <a:pt x="1100" y="110"/>
                </a:lnTo>
                <a:arcTo wR="990" hR="990" stAng="16200000" swAng="5400000"/>
                <a:close/>
              </a:path>
            </a:pathLst>
          </a:custGeom>
          <a:solidFill>
            <a:srgbClr val="15508C"/>
          </a:solidFill>
          <a:ln/>
        </p:spPr>
      </p:sp>
      <p:sp>
        <p:nvSpPr>
          <p:cNvPr id="7" name="h2pc-7"/>
          <p:cNvSpPr/>
          <p:nvPr/>
        </p:nvSpPr>
        <p:spPr>
          <a:xfrm>
            <a:off x="4765853" y="3343046"/>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8" name="h2pc-8"/>
          <p:cNvSpPr/>
          <p:nvPr/>
        </p:nvSpPr>
        <p:spPr>
          <a:xfrm>
            <a:off x="6650431" y="3343046"/>
            <a:ext cx="209398" cy="209398"/>
          </a:xfrm>
          <a:custGeom>
            <a:avLst/>
            <a:gdLst/>
            <a:ahLst/>
            <a:rect l="0" t="0" r="2200" b="2200"/>
            <a:pathLst>
              <a:path w="2200" h="2200">
                <a:moveTo>
                  <a:pt x="1100" y="1100"/>
                </a:moveTo>
                <a:lnTo>
                  <a:pt x="1100" y="110"/>
                </a:lnTo>
                <a:arcTo wR="990" hR="990" stAng="16200000" swAng="5400000"/>
                <a:close/>
              </a:path>
            </a:pathLst>
          </a:custGeom>
          <a:solidFill>
            <a:srgbClr val="15508C"/>
          </a:solidFill>
          <a:ln/>
        </p:spPr>
      </p:sp>
      <p:sp>
        <p:nvSpPr>
          <p:cNvPr id="9" name="h2pc-9"/>
          <p:cNvSpPr/>
          <p:nvPr/>
        </p:nvSpPr>
        <p:spPr>
          <a:xfrm>
            <a:off x="6650431" y="3343046"/>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10" name="h2pc-10"/>
          <p:cNvSpPr/>
          <p:nvPr/>
        </p:nvSpPr>
        <p:spPr>
          <a:xfrm>
            <a:off x="8535924" y="3343046"/>
            <a:ext cx="209398" cy="209398"/>
          </a:xfrm>
          <a:custGeom>
            <a:avLst/>
            <a:gdLst/>
            <a:ahLst/>
            <a:rect l="0" t="0" r="2200" b="2200"/>
            <a:pathLst>
              <a:path w="2200" h="2200">
                <a:moveTo>
                  <a:pt x="1100" y="1100"/>
                </a:moveTo>
                <a:lnTo>
                  <a:pt x="1100" y="110"/>
                </a:lnTo>
                <a:arcTo wR="990" hR="990" stAng="16200000" swAng="10800000"/>
                <a:close/>
              </a:path>
            </a:pathLst>
          </a:custGeom>
          <a:solidFill>
            <a:srgbClr val="15508C"/>
          </a:solidFill>
          <a:ln/>
        </p:spPr>
      </p:sp>
      <p:sp>
        <p:nvSpPr>
          <p:cNvPr id="11" name="h2pc-11"/>
          <p:cNvSpPr/>
          <p:nvPr/>
        </p:nvSpPr>
        <p:spPr>
          <a:xfrm>
            <a:off x="8535924" y="3343046"/>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12" name="h2pc-12"/>
          <p:cNvSpPr/>
          <p:nvPr/>
        </p:nvSpPr>
        <p:spPr>
          <a:xfrm>
            <a:off x="10420502" y="3343046"/>
            <a:ext cx="209398" cy="209398"/>
          </a:xfrm>
          <a:custGeom>
            <a:avLst/>
            <a:gdLst/>
            <a:ahLst/>
            <a:rect l="0" t="0" r="2200" b="2200"/>
            <a:pathLst>
              <a:path w="2200" h="2200">
                <a:moveTo>
                  <a:pt x="2090" y="1100"/>
                </a:moveTo>
                <a:arcTo wR="990" hR="990" stAng="0" swAng="21600000"/>
                <a:close/>
              </a:path>
            </a:pathLst>
          </a:custGeom>
          <a:solidFill>
            <a:srgbClr val="15508C"/>
          </a:solidFill>
          <a:ln/>
        </p:spPr>
      </p:sp>
      <p:sp>
        <p:nvSpPr>
          <p:cNvPr id="13" name="h2pc-13"/>
          <p:cNvSpPr/>
          <p:nvPr/>
        </p:nvSpPr>
        <p:spPr>
          <a:xfrm>
            <a:off x="10420502" y="3343046"/>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14" name="Shape 11"/>
          <p:cNvSpPr/>
          <p:nvPr/>
        </p:nvSpPr>
        <p:spPr>
          <a:xfrm>
            <a:off x="685800" y="4157777"/>
            <a:ext cx="10820095" cy="9510"/>
          </a:xfrm>
          <a:prstGeom prst="rect">
            <a:avLst/>
          </a:prstGeom>
          <a:solidFill>
            <a:srgbClr val="E2E5EA"/>
          </a:solidFill>
          <a:ln/>
        </p:spPr>
      </p:sp>
      <p:sp>
        <p:nvSpPr>
          <p:cNvPr id="15" name="h2pc-14"/>
          <p:cNvSpPr/>
          <p:nvPr/>
        </p:nvSpPr>
        <p:spPr>
          <a:xfrm>
            <a:off x="4765853" y="3819449"/>
            <a:ext cx="209398" cy="209398"/>
          </a:xfrm>
          <a:custGeom>
            <a:avLst/>
            <a:gdLst/>
            <a:ahLst/>
            <a:rect l="0" t="0" r="2200" b="2200"/>
            <a:pathLst>
              <a:path w="2200" h="2200">
                <a:moveTo>
                  <a:pt x="1100" y="1100"/>
                </a:moveTo>
                <a:lnTo>
                  <a:pt x="1100" y="110"/>
                </a:lnTo>
                <a:arcTo wR="990" hR="990" stAng="16200000" swAng="10800000"/>
                <a:close/>
              </a:path>
            </a:pathLst>
          </a:custGeom>
          <a:solidFill>
            <a:srgbClr val="15508C"/>
          </a:solidFill>
          <a:ln/>
        </p:spPr>
      </p:sp>
      <p:sp>
        <p:nvSpPr>
          <p:cNvPr id="16" name="h2pc-15"/>
          <p:cNvSpPr/>
          <p:nvPr/>
        </p:nvSpPr>
        <p:spPr>
          <a:xfrm>
            <a:off x="4765853" y="3819449"/>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17" name="h2pc-16"/>
          <p:cNvSpPr/>
          <p:nvPr/>
        </p:nvSpPr>
        <p:spPr>
          <a:xfrm>
            <a:off x="6650431" y="3819449"/>
            <a:ext cx="209398" cy="209398"/>
          </a:xfrm>
          <a:custGeom>
            <a:avLst/>
            <a:gdLst/>
            <a:ahLst/>
            <a:rect l="0" t="0" r="2200" b="2200"/>
            <a:pathLst>
              <a:path w="2200" h="2200">
                <a:moveTo>
                  <a:pt x="2090" y="1100"/>
                </a:moveTo>
                <a:arcTo wR="990" hR="990" stAng="0" swAng="21600000"/>
                <a:close/>
              </a:path>
            </a:pathLst>
          </a:custGeom>
          <a:solidFill>
            <a:srgbClr val="15508C"/>
          </a:solidFill>
          <a:ln/>
        </p:spPr>
      </p:sp>
      <p:sp>
        <p:nvSpPr>
          <p:cNvPr id="18" name="h2pc-17"/>
          <p:cNvSpPr/>
          <p:nvPr/>
        </p:nvSpPr>
        <p:spPr>
          <a:xfrm>
            <a:off x="6650431" y="3819449"/>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19" name="h2pc-18"/>
          <p:cNvSpPr/>
          <p:nvPr/>
        </p:nvSpPr>
        <p:spPr>
          <a:xfrm>
            <a:off x="8535924" y="3819449"/>
            <a:ext cx="209398" cy="209398"/>
          </a:xfrm>
          <a:custGeom>
            <a:avLst/>
            <a:gdLst/>
            <a:ahLst/>
            <a:rect l="0" t="0" r="2200" b="2200"/>
            <a:pathLst>
              <a:path w="2200" h="2200">
                <a:moveTo>
                  <a:pt x="1100" y="1100"/>
                </a:moveTo>
                <a:lnTo>
                  <a:pt x="1100" y="110"/>
                </a:lnTo>
                <a:arcTo wR="990" hR="990" stAng="16200000" swAng="16200000"/>
                <a:close/>
              </a:path>
            </a:pathLst>
          </a:custGeom>
          <a:solidFill>
            <a:srgbClr val="15508C"/>
          </a:solidFill>
          <a:ln/>
        </p:spPr>
      </p:sp>
      <p:sp>
        <p:nvSpPr>
          <p:cNvPr id="20" name="h2pc-19"/>
          <p:cNvSpPr/>
          <p:nvPr/>
        </p:nvSpPr>
        <p:spPr>
          <a:xfrm>
            <a:off x="8535924" y="3819449"/>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21" name="h2pc-20"/>
          <p:cNvSpPr/>
          <p:nvPr/>
        </p:nvSpPr>
        <p:spPr>
          <a:xfrm>
            <a:off x="10420502" y="3819449"/>
            <a:ext cx="209398" cy="209398"/>
          </a:xfrm>
          <a:custGeom>
            <a:avLst/>
            <a:gdLst/>
            <a:ahLst/>
            <a:rect l="0" t="0" r="2200" b="2200"/>
            <a:pathLst>
              <a:path w="2200" h="2200">
                <a:moveTo>
                  <a:pt x="1100" y="1100"/>
                </a:moveTo>
                <a:lnTo>
                  <a:pt x="1100" y="110"/>
                </a:lnTo>
                <a:arcTo wR="990" hR="990" stAng="16200000" swAng="10800000"/>
                <a:close/>
              </a:path>
            </a:pathLst>
          </a:custGeom>
          <a:solidFill>
            <a:srgbClr val="15508C"/>
          </a:solidFill>
          <a:ln/>
        </p:spPr>
      </p:sp>
      <p:sp>
        <p:nvSpPr>
          <p:cNvPr id="22" name="h2pc-21"/>
          <p:cNvSpPr/>
          <p:nvPr/>
        </p:nvSpPr>
        <p:spPr>
          <a:xfrm>
            <a:off x="10420502" y="3819449"/>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23" name="Shape 20"/>
          <p:cNvSpPr/>
          <p:nvPr/>
        </p:nvSpPr>
        <p:spPr>
          <a:xfrm>
            <a:off x="685800" y="4634179"/>
            <a:ext cx="10820095" cy="9510"/>
          </a:xfrm>
          <a:prstGeom prst="rect">
            <a:avLst/>
          </a:prstGeom>
          <a:solidFill>
            <a:srgbClr val="E2E5EA"/>
          </a:solidFill>
          <a:ln/>
        </p:spPr>
      </p:sp>
      <p:sp>
        <p:nvSpPr>
          <p:cNvPr id="24" name="h2pc-22"/>
          <p:cNvSpPr/>
          <p:nvPr/>
        </p:nvSpPr>
        <p:spPr>
          <a:xfrm>
            <a:off x="4765853" y="4295851"/>
            <a:ext cx="209398" cy="209398"/>
          </a:xfrm>
          <a:custGeom>
            <a:avLst/>
            <a:gdLst/>
            <a:ahLst/>
            <a:rect l="0" t="0" r="2200" b="2200"/>
            <a:pathLst>
              <a:path w="2200" h="2200">
                <a:moveTo>
                  <a:pt x="2090" y="1100"/>
                </a:moveTo>
                <a:arcTo wR="990" hR="990" stAng="0" swAng="21600000"/>
                <a:close/>
              </a:path>
            </a:pathLst>
          </a:custGeom>
          <a:solidFill>
            <a:srgbClr val="15508C"/>
          </a:solidFill>
          <a:ln/>
        </p:spPr>
      </p:sp>
      <p:sp>
        <p:nvSpPr>
          <p:cNvPr id="25" name="h2pc-23"/>
          <p:cNvSpPr/>
          <p:nvPr/>
        </p:nvSpPr>
        <p:spPr>
          <a:xfrm>
            <a:off x="4765853" y="4295851"/>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26" name="h2pc-24"/>
          <p:cNvSpPr/>
          <p:nvPr/>
        </p:nvSpPr>
        <p:spPr>
          <a:xfrm>
            <a:off x="6650431" y="4295851"/>
            <a:ext cx="209398" cy="209398"/>
          </a:xfrm>
          <a:custGeom>
            <a:avLst/>
            <a:gdLst/>
            <a:ahLst/>
            <a:rect l="0" t="0" r="2200" b="2200"/>
            <a:pathLst>
              <a:path w="2200" h="2200">
                <a:moveTo>
                  <a:pt x="1100" y="1100"/>
                </a:moveTo>
                <a:lnTo>
                  <a:pt x="1100" y="110"/>
                </a:lnTo>
                <a:arcTo wR="990" hR="990" stAng="16200000" swAng="10800000"/>
                <a:close/>
              </a:path>
            </a:pathLst>
          </a:custGeom>
          <a:solidFill>
            <a:srgbClr val="15508C"/>
          </a:solidFill>
          <a:ln/>
        </p:spPr>
      </p:sp>
      <p:sp>
        <p:nvSpPr>
          <p:cNvPr id="27" name="h2pc-25"/>
          <p:cNvSpPr/>
          <p:nvPr/>
        </p:nvSpPr>
        <p:spPr>
          <a:xfrm>
            <a:off x="6650431" y="4295851"/>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28" name="h2pc-26"/>
          <p:cNvSpPr/>
          <p:nvPr/>
        </p:nvSpPr>
        <p:spPr>
          <a:xfrm>
            <a:off x="8535924" y="4295851"/>
            <a:ext cx="209398" cy="209398"/>
          </a:xfrm>
          <a:custGeom>
            <a:avLst/>
            <a:gdLst/>
            <a:ahLst/>
            <a:rect l="0" t="0" r="2200" b="2200"/>
            <a:pathLst>
              <a:path w="2200" h="2200">
                <a:moveTo>
                  <a:pt x="1100" y="1100"/>
                </a:moveTo>
                <a:lnTo>
                  <a:pt x="1100" y="110"/>
                </a:lnTo>
                <a:arcTo wR="990" hR="990" stAng="16200000" swAng="10800000"/>
                <a:close/>
              </a:path>
            </a:pathLst>
          </a:custGeom>
          <a:solidFill>
            <a:srgbClr val="15508C"/>
          </a:solidFill>
          <a:ln/>
        </p:spPr>
      </p:sp>
      <p:sp>
        <p:nvSpPr>
          <p:cNvPr id="29" name="h2pc-27"/>
          <p:cNvSpPr/>
          <p:nvPr/>
        </p:nvSpPr>
        <p:spPr>
          <a:xfrm>
            <a:off x="8535924" y="4295851"/>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30" name="h2pc-28"/>
          <p:cNvSpPr/>
          <p:nvPr/>
        </p:nvSpPr>
        <p:spPr>
          <a:xfrm>
            <a:off x="10420502" y="4295851"/>
            <a:ext cx="209398" cy="209398"/>
          </a:xfrm>
          <a:custGeom>
            <a:avLst/>
            <a:gdLst/>
            <a:ahLst/>
            <a:rect l="0" t="0" r="2200" b="2200"/>
            <a:pathLst>
              <a:path w="2200" h="2200">
                <a:moveTo>
                  <a:pt x="1100" y="1100"/>
                </a:moveTo>
                <a:lnTo>
                  <a:pt x="1100" y="110"/>
                </a:lnTo>
                <a:arcTo wR="990" hR="990" stAng="16200000" swAng="16200000"/>
                <a:close/>
              </a:path>
            </a:pathLst>
          </a:custGeom>
          <a:solidFill>
            <a:srgbClr val="15508C"/>
          </a:solidFill>
          <a:ln/>
        </p:spPr>
      </p:sp>
      <p:sp>
        <p:nvSpPr>
          <p:cNvPr id="31" name="h2pc-29"/>
          <p:cNvSpPr/>
          <p:nvPr/>
        </p:nvSpPr>
        <p:spPr>
          <a:xfrm>
            <a:off x="10420502" y="4295851"/>
            <a:ext cx="209398" cy="209398"/>
          </a:xfrm>
          <a:custGeom>
            <a:avLst/>
            <a:gdLst/>
            <a:ahLst/>
            <a:rect l="0" t="0" r="2200" b="2200"/>
            <a:pathLst>
              <a:path w="2200" h="2200" fill="none">
                <a:moveTo>
                  <a:pt x="2090" y="1100"/>
                </a:moveTo>
                <a:arcTo wR="990" hR="990" stAng="0" swAng="21600000"/>
                <a:close/>
              </a:path>
            </a:pathLst>
          </a:custGeom>
          <a:ln w="14605">
            <a:solidFill>
              <a:srgbClr val="15508C"/>
            </a:solidFill>
            <a:prstDash val="solid"/>
          </a:ln>
        </p:spPr>
      </p:sp>
      <p:sp>
        <p:nvSpPr>
          <p:cNvPr id="32" name="Shape 29"/>
          <p:cNvSpPr/>
          <p:nvPr/>
        </p:nvSpPr>
        <p:spPr>
          <a:xfrm>
            <a:off x="685800" y="6152998"/>
            <a:ext cx="10820095" cy="9510"/>
          </a:xfrm>
          <a:prstGeom prst="rect">
            <a:avLst/>
          </a:prstGeom>
          <a:solidFill>
            <a:srgbClr val="E2E5EA"/>
          </a:solidFill>
          <a:ln/>
        </p:spPr>
      </p:sp>
      <p:sp>
        <p:nvSpPr>
          <p:cNvPr id="33" name="Text 30"/>
          <p:cNvSpPr/>
          <p:nvPr/>
        </p:nvSpPr>
        <p:spPr>
          <a:xfrm>
            <a:off x="685800" y="513893"/>
            <a:ext cx="119146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18</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SCORECARD</a:t>
            </a:r>
            <a:endParaRPr lang="en-US" sz="970" dirty="0"/>
          </a:p>
        </p:txBody>
      </p:sp>
      <p:sp>
        <p:nvSpPr>
          <p:cNvPr id="34" name="Text 31"/>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35" name="Text 32"/>
          <p:cNvSpPr/>
          <p:nvPr/>
        </p:nvSpPr>
        <p:spPr>
          <a:xfrm>
            <a:off x="685800" y="1643177"/>
            <a:ext cx="6644030" cy="838505"/>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Score the options where the numbers run</a:t>
            </a:r>
            <a:endParaRPr lang="en-US" sz="2700" dirty="0"/>
          </a:p>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out</a:t>
            </a:r>
            <a:endParaRPr lang="en-US" sz="2700" dirty="0"/>
          </a:p>
        </p:txBody>
      </p:sp>
      <p:sp>
        <p:nvSpPr>
          <p:cNvPr id="36" name="Text 33"/>
          <p:cNvSpPr/>
          <p:nvPr/>
        </p:nvSpPr>
        <p:spPr>
          <a:xfrm>
            <a:off x="724205" y="2852928"/>
            <a:ext cx="577901" cy="228600"/>
          </a:xfrm>
          <a:prstGeom prst="rect">
            <a:avLst/>
          </a:prstGeom>
          <a:noFill/>
          <a:ln/>
        </p:spPr>
        <p:txBody>
          <a:bodyPr wrap="none" lIns="0" tIns="0" rIns="0" bIns="0" rtlCol="0" anchor="t"/>
          <a:lstStyle/>
          <a:p>
            <a:pPr algn="l" indent="0" marL="0">
              <a:lnSpc>
                <a:spcPts val="1690"/>
              </a:lnSpc>
              <a:buNone/>
            </a:pPr>
            <a:r>
              <a:rPr lang="en-US" sz="1350" b="1" dirty="0">
                <a:solidFill>
                  <a:srgbClr val="15171C"/>
                </a:solidFill>
                <a:latin typeface="Arial" pitchFamily="34" charset="0"/>
                <a:ea typeface="Arial" pitchFamily="34" charset="-122"/>
                <a:cs typeface="Arial" pitchFamily="34" charset="-120"/>
              </a:rPr>
              <a:t>Option</a:t>
            </a:r>
            <a:endParaRPr lang="en-US" sz="1350" dirty="0"/>
          </a:p>
        </p:txBody>
      </p:sp>
      <p:sp>
        <p:nvSpPr>
          <p:cNvPr id="37" name="Text 34"/>
          <p:cNvSpPr/>
          <p:nvPr/>
        </p:nvSpPr>
        <p:spPr>
          <a:xfrm>
            <a:off x="4675327" y="2862072"/>
            <a:ext cx="391363" cy="219456"/>
          </a:xfrm>
          <a:prstGeom prst="rect">
            <a:avLst/>
          </a:prstGeom>
          <a:noFill/>
          <a:ln/>
        </p:spPr>
        <p:txBody>
          <a:bodyPr wrap="none" lIns="0" tIns="0" rIns="0" bIns="0" rtlCol="0" anchor="t"/>
          <a:lstStyle/>
          <a:p>
            <a:pPr algn="ctr" indent="0" marL="0">
              <a:lnSpc>
                <a:spcPts val="1590"/>
              </a:lnSpc>
              <a:buNone/>
            </a:pPr>
            <a:r>
              <a:rPr lang="en-US" sz="1270" b="1" dirty="0">
                <a:solidFill>
                  <a:srgbClr val="15171C"/>
                </a:solidFill>
                <a:latin typeface="Arial" pitchFamily="34" charset="0"/>
                <a:ea typeface="Arial" pitchFamily="34" charset="-122"/>
                <a:cs typeface="Arial" pitchFamily="34" charset="-120"/>
              </a:rPr>
              <a:t>Cost</a:t>
            </a:r>
            <a:endParaRPr lang="en-US" sz="1270" dirty="0"/>
          </a:p>
        </p:txBody>
      </p:sp>
      <p:sp>
        <p:nvSpPr>
          <p:cNvPr id="38" name="Text 35"/>
          <p:cNvSpPr/>
          <p:nvPr/>
        </p:nvSpPr>
        <p:spPr>
          <a:xfrm>
            <a:off x="6496812" y="2862072"/>
            <a:ext cx="517550" cy="219456"/>
          </a:xfrm>
          <a:prstGeom prst="rect">
            <a:avLst/>
          </a:prstGeom>
          <a:noFill/>
          <a:ln/>
        </p:spPr>
        <p:txBody>
          <a:bodyPr wrap="none" lIns="0" tIns="0" rIns="0" bIns="0" rtlCol="0" anchor="t"/>
          <a:lstStyle/>
          <a:p>
            <a:pPr algn="ctr" indent="0" marL="0">
              <a:lnSpc>
                <a:spcPts val="1590"/>
              </a:lnSpc>
              <a:buNone/>
            </a:pPr>
            <a:r>
              <a:rPr lang="en-US" sz="1270" b="1" dirty="0">
                <a:solidFill>
                  <a:srgbClr val="15171C"/>
                </a:solidFill>
                <a:latin typeface="Arial" pitchFamily="34" charset="0"/>
                <a:ea typeface="Arial" pitchFamily="34" charset="-122"/>
                <a:cs typeface="Arial" pitchFamily="34" charset="-120"/>
              </a:rPr>
              <a:t>Speed</a:t>
            </a:r>
            <a:endParaRPr lang="en-US" sz="1270" dirty="0"/>
          </a:p>
        </p:txBody>
      </p:sp>
      <p:sp>
        <p:nvSpPr>
          <p:cNvPr id="39" name="Text 36"/>
          <p:cNvSpPr/>
          <p:nvPr/>
        </p:nvSpPr>
        <p:spPr>
          <a:xfrm>
            <a:off x="8456371" y="2862072"/>
            <a:ext cx="367589" cy="219456"/>
          </a:xfrm>
          <a:prstGeom prst="rect">
            <a:avLst/>
          </a:prstGeom>
          <a:noFill/>
          <a:ln/>
        </p:spPr>
        <p:txBody>
          <a:bodyPr wrap="none" lIns="0" tIns="0" rIns="0" bIns="0" rtlCol="0" anchor="t"/>
          <a:lstStyle/>
          <a:p>
            <a:pPr algn="ctr" indent="0" marL="0">
              <a:lnSpc>
                <a:spcPts val="1590"/>
              </a:lnSpc>
              <a:buNone/>
            </a:pPr>
            <a:r>
              <a:rPr lang="en-US" sz="1270" b="1" dirty="0">
                <a:solidFill>
                  <a:srgbClr val="15171C"/>
                </a:solidFill>
                <a:latin typeface="Arial" pitchFamily="34" charset="0"/>
                <a:ea typeface="Arial" pitchFamily="34" charset="-122"/>
                <a:cs typeface="Arial" pitchFamily="34" charset="-120"/>
              </a:rPr>
              <a:t>Risk</a:t>
            </a:r>
            <a:endParaRPr lang="en-US" sz="1270" dirty="0"/>
          </a:p>
        </p:txBody>
      </p:sp>
      <p:sp>
        <p:nvSpPr>
          <p:cNvPr id="40" name="Text 37"/>
          <p:cNvSpPr/>
          <p:nvPr/>
        </p:nvSpPr>
        <p:spPr>
          <a:xfrm>
            <a:off x="10414102" y="2862072"/>
            <a:ext cx="223114" cy="219456"/>
          </a:xfrm>
          <a:prstGeom prst="rect">
            <a:avLst/>
          </a:prstGeom>
          <a:noFill/>
          <a:ln/>
        </p:spPr>
        <p:txBody>
          <a:bodyPr wrap="none" lIns="0" tIns="0" rIns="0" bIns="0" rtlCol="0" anchor="t"/>
          <a:lstStyle/>
          <a:p>
            <a:pPr algn="ctr" indent="0" marL="0">
              <a:lnSpc>
                <a:spcPts val="1590"/>
              </a:lnSpc>
              <a:buNone/>
            </a:pPr>
            <a:r>
              <a:rPr lang="en-US" sz="1270" b="1" dirty="0">
                <a:solidFill>
                  <a:srgbClr val="15171C"/>
                </a:solidFill>
                <a:latin typeface="Arial" pitchFamily="34" charset="0"/>
                <a:ea typeface="Arial" pitchFamily="34" charset="-122"/>
                <a:cs typeface="Arial" pitchFamily="34" charset="-120"/>
              </a:rPr>
              <a:t>Fit</a:t>
            </a:r>
            <a:endParaRPr lang="en-US" sz="1270" dirty="0"/>
          </a:p>
        </p:txBody>
      </p:sp>
      <p:sp>
        <p:nvSpPr>
          <p:cNvPr id="41" name="Text 38"/>
          <p:cNvSpPr/>
          <p:nvPr/>
        </p:nvSpPr>
        <p:spPr>
          <a:xfrm>
            <a:off x="724205" y="3338474"/>
            <a:ext cx="1207008" cy="228600"/>
          </a:xfrm>
          <a:prstGeom prst="rect">
            <a:avLst/>
          </a:prstGeom>
          <a:noFill/>
          <a:ln/>
        </p:spPr>
        <p:txBody>
          <a:bodyPr wrap="none" lIns="0" tIns="0" rIns="0" bIns="0" rtlCol="0" anchor="t"/>
          <a:lstStyle/>
          <a:p>
            <a:pPr algn="l" indent="0" marL="0">
              <a:lnSpc>
                <a:spcPts val="1690"/>
              </a:lnSpc>
              <a:buNone/>
            </a:pPr>
            <a:r>
              <a:rPr lang="en-US" sz="1350" b="1" dirty="0">
                <a:solidFill>
                  <a:srgbClr val="15171C"/>
                </a:solidFill>
                <a:latin typeface="Arial" pitchFamily="34" charset="0"/>
                <a:ea typeface="Arial" pitchFamily="34" charset="-122"/>
                <a:cs typeface="Arial" pitchFamily="34" charset="-120"/>
              </a:rPr>
              <a:t>Build in-house</a:t>
            </a:r>
            <a:endParaRPr lang="en-US" sz="1350" dirty="0"/>
          </a:p>
        </p:txBody>
      </p:sp>
      <p:sp>
        <p:nvSpPr>
          <p:cNvPr id="42" name="Text 39"/>
          <p:cNvSpPr/>
          <p:nvPr/>
        </p:nvSpPr>
        <p:spPr>
          <a:xfrm>
            <a:off x="724205" y="3814877"/>
            <a:ext cx="1226210" cy="228600"/>
          </a:xfrm>
          <a:prstGeom prst="rect">
            <a:avLst/>
          </a:prstGeom>
          <a:noFill/>
          <a:ln/>
        </p:spPr>
        <p:txBody>
          <a:bodyPr wrap="none" lIns="0" tIns="0" rIns="0" bIns="0" rtlCol="0" anchor="t"/>
          <a:lstStyle/>
          <a:p>
            <a:pPr algn="l" indent="0" marL="0">
              <a:lnSpc>
                <a:spcPts val="1690"/>
              </a:lnSpc>
              <a:buNone/>
            </a:pPr>
            <a:r>
              <a:rPr lang="en-US" sz="1350" b="1" dirty="0">
                <a:solidFill>
                  <a:srgbClr val="15171C"/>
                </a:solidFill>
                <a:latin typeface="Arial" pitchFamily="34" charset="0"/>
                <a:ea typeface="Arial" pitchFamily="34" charset="-122"/>
                <a:cs typeface="Arial" pitchFamily="34" charset="-120"/>
              </a:rPr>
              <a:t>Buy a platform</a:t>
            </a:r>
            <a:endParaRPr lang="en-US" sz="1350" dirty="0"/>
          </a:p>
        </p:txBody>
      </p:sp>
      <p:sp>
        <p:nvSpPr>
          <p:cNvPr id="43" name="Text 40"/>
          <p:cNvSpPr/>
          <p:nvPr/>
        </p:nvSpPr>
        <p:spPr>
          <a:xfrm>
            <a:off x="724205" y="4291279"/>
            <a:ext cx="635508" cy="228600"/>
          </a:xfrm>
          <a:prstGeom prst="rect">
            <a:avLst/>
          </a:prstGeom>
          <a:noFill/>
          <a:ln/>
        </p:spPr>
        <p:txBody>
          <a:bodyPr wrap="none" lIns="0" tIns="0" rIns="0" bIns="0" rtlCol="0" anchor="t"/>
          <a:lstStyle/>
          <a:p>
            <a:pPr algn="l" indent="0" marL="0">
              <a:lnSpc>
                <a:spcPts val="1690"/>
              </a:lnSpc>
              <a:buNone/>
            </a:pPr>
            <a:r>
              <a:rPr lang="en-US" sz="1350" b="1" dirty="0">
                <a:solidFill>
                  <a:srgbClr val="15171C"/>
                </a:solidFill>
                <a:latin typeface="Arial" pitchFamily="34" charset="0"/>
                <a:ea typeface="Arial" pitchFamily="34" charset="-122"/>
                <a:cs typeface="Arial" pitchFamily="34" charset="-120"/>
              </a:rPr>
              <a:t>Partner</a:t>
            </a:r>
            <a:endParaRPr lang="en-US" sz="1350" dirty="0"/>
          </a:p>
        </p:txBody>
      </p:sp>
      <p:sp>
        <p:nvSpPr>
          <p:cNvPr id="44" name="Text 41"/>
          <p:cNvSpPr/>
          <p:nvPr/>
        </p:nvSpPr>
        <p:spPr>
          <a:xfrm>
            <a:off x="685800" y="4653382"/>
            <a:ext cx="1945843" cy="190195"/>
          </a:xfrm>
          <a:prstGeom prst="rect">
            <a:avLst/>
          </a:prstGeom>
          <a:noFill/>
          <a:ln/>
        </p:spPr>
        <p:txBody>
          <a:bodyPr wrap="none" lIns="0" tIns="0" rIns="0" bIns="0" rtlCol="0" anchor="t"/>
          <a:lstStyle/>
          <a:p>
            <a:pPr algn="l" indent="0" marL="0">
              <a:lnSpc>
                <a:spcPts val="1500"/>
              </a:lnSpc>
              <a:buNone/>
            </a:pPr>
            <a:r>
              <a:rPr lang="en-US" sz="1200" dirty="0">
                <a:solidFill>
                  <a:srgbClr val="15171C"/>
                </a:solidFill>
                <a:latin typeface="Arial" pitchFamily="34" charset="0"/>
                <a:ea typeface="Arial" pitchFamily="34" charset="-122"/>
                <a:cs typeface="Arial" pitchFamily="34" charset="-120"/>
              </a:rPr>
              <a:t>○ none · ◕ partial · ● strong</a:t>
            </a:r>
            <a:endParaRPr lang="en-US" sz="1200" dirty="0"/>
          </a:p>
        </p:txBody>
      </p:sp>
      <p:sp>
        <p:nvSpPr>
          <p:cNvPr id="45" name="Text 42"/>
          <p:cNvSpPr/>
          <p:nvPr/>
        </p:nvSpPr>
        <p:spPr>
          <a:xfrm>
            <a:off x="685800" y="5005426"/>
            <a:ext cx="2813609"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team assessment, illustrative.</a:t>
            </a:r>
            <a:endParaRPr lang="en-US" sz="900" dirty="0"/>
          </a:p>
        </p:txBody>
      </p:sp>
      <p:sp>
        <p:nvSpPr>
          <p:cNvPr id="46" name="Text 43"/>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47" name="Text 4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18 / 21</a:t>
            </a:r>
            <a:endParaRPr lang="en-US" sz="97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1995221"/>
            <a:ext cx="513893" cy="28346"/>
          </a:xfrm>
          <a:prstGeom prst="rect">
            <a:avLst/>
          </a:prstGeom>
          <a:solidFill>
            <a:srgbClr val="15508C"/>
          </a:solidFill>
          <a:ln/>
        </p:spPr>
      </p:sp>
      <p:sp>
        <p:nvSpPr>
          <p:cNvPr id="4" name="Shape 1"/>
          <p:cNvSpPr/>
          <p:nvPr/>
        </p:nvSpPr>
        <p:spPr>
          <a:xfrm>
            <a:off x="685800" y="4809744"/>
            <a:ext cx="10820095" cy="14630"/>
          </a:xfrm>
          <a:prstGeom prst="rect">
            <a:avLst/>
          </a:prstGeom>
          <a:solidFill>
            <a:srgbClr val="E2E5EA"/>
          </a:solidFill>
          <a:ln/>
        </p:spPr>
      </p:sp>
      <p:sp>
        <p:nvSpPr>
          <p:cNvPr id="5" name="Shape 2"/>
          <p:cNvSpPr/>
          <p:nvPr/>
        </p:nvSpPr>
        <p:spPr>
          <a:xfrm>
            <a:off x="1209751" y="2681021"/>
            <a:ext cx="856793" cy="2143354"/>
          </a:xfrm>
          <a:prstGeom prst="roundRect">
            <a:avLst>
              <a:gd name="adj" fmla="val 3308"/>
            </a:avLst>
          </a:prstGeom>
          <a:solidFill>
            <a:srgbClr val="15171C"/>
          </a:solidFill>
          <a:ln/>
        </p:spPr>
      </p:sp>
      <p:sp>
        <p:nvSpPr>
          <p:cNvPr id="6" name="Shape 3"/>
          <p:cNvSpPr/>
          <p:nvPr/>
        </p:nvSpPr>
        <p:spPr>
          <a:xfrm>
            <a:off x="2066544" y="2667305"/>
            <a:ext cx="856793" cy="14630"/>
          </a:xfrm>
          <a:prstGeom prst="rect">
            <a:avLst/>
          </a:prstGeom>
          <a:solidFill>
            <a:srgbClr val="767C86"/>
          </a:solidFill>
          <a:ln/>
        </p:spPr>
      </p:sp>
      <p:sp>
        <p:nvSpPr>
          <p:cNvPr id="7" name="Shape 4"/>
          <p:cNvSpPr/>
          <p:nvPr/>
        </p:nvSpPr>
        <p:spPr>
          <a:xfrm>
            <a:off x="2924251" y="2348179"/>
            <a:ext cx="856793" cy="333756"/>
          </a:xfrm>
          <a:prstGeom prst="roundRect">
            <a:avLst>
              <a:gd name="adj" fmla="val 8493"/>
            </a:avLst>
          </a:prstGeom>
          <a:solidFill>
            <a:srgbClr val="2F7D4F"/>
          </a:solidFill>
          <a:ln/>
        </p:spPr>
      </p:sp>
      <p:sp>
        <p:nvSpPr>
          <p:cNvPr id="8" name="Shape 5"/>
          <p:cNvSpPr/>
          <p:nvPr/>
        </p:nvSpPr>
        <p:spPr>
          <a:xfrm>
            <a:off x="3781044" y="2333549"/>
            <a:ext cx="856793" cy="14630"/>
          </a:xfrm>
          <a:prstGeom prst="rect">
            <a:avLst/>
          </a:prstGeom>
          <a:solidFill>
            <a:srgbClr val="767C86"/>
          </a:solidFill>
          <a:ln/>
        </p:spPr>
      </p:sp>
      <p:sp>
        <p:nvSpPr>
          <p:cNvPr id="9" name="Shape 6"/>
          <p:cNvSpPr/>
          <p:nvPr/>
        </p:nvSpPr>
        <p:spPr>
          <a:xfrm>
            <a:off x="4638751" y="2348179"/>
            <a:ext cx="856793" cy="142646"/>
          </a:xfrm>
          <a:prstGeom prst="roundRect">
            <a:avLst>
              <a:gd name="adj" fmla="val 19872"/>
            </a:avLst>
          </a:prstGeom>
          <a:solidFill>
            <a:srgbClr val="B3403A"/>
          </a:solidFill>
          <a:ln/>
        </p:spPr>
      </p:sp>
      <p:sp>
        <p:nvSpPr>
          <p:cNvPr id="10" name="Shape 7"/>
          <p:cNvSpPr/>
          <p:nvPr/>
        </p:nvSpPr>
        <p:spPr>
          <a:xfrm>
            <a:off x="5495544" y="2476195"/>
            <a:ext cx="856793" cy="14630"/>
          </a:xfrm>
          <a:prstGeom prst="rect">
            <a:avLst/>
          </a:prstGeom>
          <a:solidFill>
            <a:srgbClr val="767C86"/>
          </a:solidFill>
          <a:ln/>
        </p:spPr>
      </p:sp>
      <p:sp>
        <p:nvSpPr>
          <p:cNvPr id="11" name="Shape 8"/>
          <p:cNvSpPr/>
          <p:nvPr/>
        </p:nvSpPr>
        <p:spPr>
          <a:xfrm>
            <a:off x="6353251" y="2253082"/>
            <a:ext cx="856793" cy="237744"/>
          </a:xfrm>
          <a:prstGeom prst="roundRect">
            <a:avLst>
              <a:gd name="adj" fmla="val 11923"/>
            </a:avLst>
          </a:prstGeom>
          <a:solidFill>
            <a:srgbClr val="2F7D4F"/>
          </a:solidFill>
          <a:ln/>
        </p:spPr>
      </p:sp>
      <p:sp>
        <p:nvSpPr>
          <p:cNvPr id="12" name="Shape 9"/>
          <p:cNvSpPr/>
          <p:nvPr/>
        </p:nvSpPr>
        <p:spPr>
          <a:xfrm>
            <a:off x="7210044" y="2238451"/>
            <a:ext cx="856793" cy="14630"/>
          </a:xfrm>
          <a:prstGeom prst="rect">
            <a:avLst/>
          </a:prstGeom>
          <a:solidFill>
            <a:srgbClr val="767C86"/>
          </a:solidFill>
          <a:ln/>
        </p:spPr>
      </p:sp>
      <p:sp>
        <p:nvSpPr>
          <p:cNvPr id="13" name="Shape 10"/>
          <p:cNvSpPr/>
          <p:nvPr/>
        </p:nvSpPr>
        <p:spPr>
          <a:xfrm>
            <a:off x="8067751" y="2253082"/>
            <a:ext cx="856793" cy="190195"/>
          </a:xfrm>
          <a:prstGeom prst="roundRect">
            <a:avLst>
              <a:gd name="adj" fmla="val 14904"/>
            </a:avLst>
          </a:prstGeom>
          <a:solidFill>
            <a:srgbClr val="B3403A"/>
          </a:solidFill>
          <a:ln/>
        </p:spPr>
      </p:sp>
      <p:sp>
        <p:nvSpPr>
          <p:cNvPr id="14" name="Shape 11"/>
          <p:cNvSpPr/>
          <p:nvPr/>
        </p:nvSpPr>
        <p:spPr>
          <a:xfrm>
            <a:off x="8924544" y="2428646"/>
            <a:ext cx="856793" cy="14630"/>
          </a:xfrm>
          <a:prstGeom prst="rect">
            <a:avLst/>
          </a:prstGeom>
          <a:solidFill>
            <a:srgbClr val="767C86"/>
          </a:solidFill>
          <a:ln/>
        </p:spPr>
      </p:sp>
      <p:sp>
        <p:nvSpPr>
          <p:cNvPr id="15" name="Shape 12"/>
          <p:cNvSpPr/>
          <p:nvPr/>
        </p:nvSpPr>
        <p:spPr>
          <a:xfrm>
            <a:off x="9782251" y="2443277"/>
            <a:ext cx="856793" cy="2381098"/>
          </a:xfrm>
          <a:prstGeom prst="roundRect">
            <a:avLst>
              <a:gd name="adj" fmla="val 3308"/>
            </a:avLst>
          </a:prstGeom>
          <a:solidFill>
            <a:srgbClr val="15171C"/>
          </a:solidFill>
          <a:ln/>
        </p:spPr>
      </p:sp>
      <p:sp>
        <p:nvSpPr>
          <p:cNvPr id="16" name="Shape 13"/>
          <p:cNvSpPr/>
          <p:nvPr/>
        </p:nvSpPr>
        <p:spPr>
          <a:xfrm>
            <a:off x="685800" y="5248656"/>
            <a:ext cx="114300" cy="114300"/>
          </a:xfrm>
          <a:prstGeom prst="roundRect">
            <a:avLst>
              <a:gd name="adj" fmla="val 24800"/>
            </a:avLst>
          </a:prstGeom>
          <a:solidFill>
            <a:srgbClr val="2F7D4F"/>
          </a:solidFill>
          <a:ln/>
        </p:spPr>
      </p:sp>
      <p:sp>
        <p:nvSpPr>
          <p:cNvPr id="17" name="Shape 14"/>
          <p:cNvSpPr/>
          <p:nvPr/>
        </p:nvSpPr>
        <p:spPr>
          <a:xfrm>
            <a:off x="1645920" y="5248656"/>
            <a:ext cx="114300" cy="114300"/>
          </a:xfrm>
          <a:prstGeom prst="roundRect">
            <a:avLst>
              <a:gd name="adj" fmla="val 24800"/>
            </a:avLst>
          </a:prstGeom>
          <a:solidFill>
            <a:srgbClr val="B3403A"/>
          </a:solidFill>
          <a:ln/>
        </p:spPr>
      </p:sp>
      <p:sp>
        <p:nvSpPr>
          <p:cNvPr id="18" name="Shape 15"/>
          <p:cNvSpPr/>
          <p:nvPr/>
        </p:nvSpPr>
        <p:spPr>
          <a:xfrm>
            <a:off x="2606040" y="5248656"/>
            <a:ext cx="114300" cy="114300"/>
          </a:xfrm>
          <a:prstGeom prst="roundRect">
            <a:avLst>
              <a:gd name="adj" fmla="val 24800"/>
            </a:avLst>
          </a:prstGeom>
          <a:solidFill>
            <a:srgbClr val="15171C"/>
          </a:solidFill>
          <a:ln/>
        </p:spPr>
      </p:sp>
      <p:sp>
        <p:nvSpPr>
          <p:cNvPr id="19" name="Shape 16"/>
          <p:cNvSpPr/>
          <p:nvPr/>
        </p:nvSpPr>
        <p:spPr>
          <a:xfrm>
            <a:off x="685800" y="6152998"/>
            <a:ext cx="10820095" cy="9510"/>
          </a:xfrm>
          <a:prstGeom prst="rect">
            <a:avLst/>
          </a:prstGeom>
          <a:solidFill>
            <a:srgbClr val="E2E5EA"/>
          </a:solidFill>
          <a:ln/>
        </p:spPr>
      </p:sp>
      <p:sp>
        <p:nvSpPr>
          <p:cNvPr id="20" name="Text 17"/>
          <p:cNvSpPr/>
          <p:nvPr/>
        </p:nvSpPr>
        <p:spPr>
          <a:xfrm>
            <a:off x="685800"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19</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VALUE BRIDGE</a:t>
            </a:r>
            <a:endParaRPr lang="en-US" sz="970" dirty="0"/>
          </a:p>
        </p:txBody>
      </p:sp>
      <p:sp>
        <p:nvSpPr>
          <p:cNvPr id="21" name="Text 18"/>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22" name="Text 19"/>
          <p:cNvSpPr/>
          <p:nvPr/>
        </p:nvSpPr>
        <p:spPr>
          <a:xfrm>
            <a:off x="685800" y="1109167"/>
            <a:ext cx="6548933" cy="838505"/>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Margin moves from 90 to 100 across four</a:t>
            </a:r>
            <a:endParaRPr lang="en-US" sz="2700" dirty="0"/>
          </a:p>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levers</a:t>
            </a:r>
            <a:endParaRPr lang="en-US" sz="2700" dirty="0"/>
          </a:p>
        </p:txBody>
      </p:sp>
      <p:sp>
        <p:nvSpPr>
          <p:cNvPr id="23" name="Text 20"/>
          <p:cNvSpPr/>
          <p:nvPr/>
        </p:nvSpPr>
        <p:spPr>
          <a:xfrm>
            <a:off x="1538021" y="2471623"/>
            <a:ext cx="200254"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90</a:t>
            </a:r>
            <a:endParaRPr lang="en-US" sz="1120" dirty="0"/>
          </a:p>
        </p:txBody>
      </p:sp>
      <p:sp>
        <p:nvSpPr>
          <p:cNvPr id="24" name="Text 21"/>
          <p:cNvSpPr/>
          <p:nvPr/>
        </p:nvSpPr>
        <p:spPr>
          <a:xfrm>
            <a:off x="1445666" y="5005426"/>
            <a:ext cx="385877"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START</a:t>
            </a:r>
            <a:endParaRPr lang="en-US" sz="820" dirty="0"/>
          </a:p>
        </p:txBody>
      </p:sp>
      <p:sp>
        <p:nvSpPr>
          <p:cNvPr id="25" name="Text 22"/>
          <p:cNvSpPr/>
          <p:nvPr/>
        </p:nvSpPr>
        <p:spPr>
          <a:xfrm>
            <a:off x="3209544" y="2138782"/>
            <a:ext cx="286207"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+14</a:t>
            </a:r>
            <a:endParaRPr lang="en-US" sz="1120" dirty="0"/>
          </a:p>
        </p:txBody>
      </p:sp>
      <p:sp>
        <p:nvSpPr>
          <p:cNvPr id="26" name="Text 23"/>
          <p:cNvSpPr/>
          <p:nvPr/>
        </p:nvSpPr>
        <p:spPr>
          <a:xfrm>
            <a:off x="3159252" y="5005426"/>
            <a:ext cx="385877"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PRICE</a:t>
            </a:r>
            <a:endParaRPr lang="en-US" sz="820" dirty="0"/>
          </a:p>
        </p:txBody>
      </p:sp>
      <p:sp>
        <p:nvSpPr>
          <p:cNvPr id="27" name="Text 24"/>
          <p:cNvSpPr/>
          <p:nvPr/>
        </p:nvSpPr>
        <p:spPr>
          <a:xfrm>
            <a:off x="4967021" y="2138782"/>
            <a:ext cx="200254"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−6</a:t>
            </a:r>
            <a:endParaRPr lang="en-US" sz="1120" dirty="0"/>
          </a:p>
        </p:txBody>
      </p:sp>
      <p:sp>
        <p:nvSpPr>
          <p:cNvPr id="28" name="Text 25"/>
          <p:cNvSpPr/>
          <p:nvPr/>
        </p:nvSpPr>
        <p:spPr>
          <a:xfrm>
            <a:off x="4945990" y="5005426"/>
            <a:ext cx="243230"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MIX</a:t>
            </a:r>
            <a:endParaRPr lang="en-US" sz="820" dirty="0"/>
          </a:p>
        </p:txBody>
      </p:sp>
      <p:sp>
        <p:nvSpPr>
          <p:cNvPr id="29" name="Text 26"/>
          <p:cNvSpPr/>
          <p:nvPr/>
        </p:nvSpPr>
        <p:spPr>
          <a:xfrm>
            <a:off x="6638544" y="2042770"/>
            <a:ext cx="286207"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+10</a:t>
            </a:r>
            <a:endParaRPr lang="en-US" sz="1120" dirty="0"/>
          </a:p>
        </p:txBody>
      </p:sp>
      <p:sp>
        <p:nvSpPr>
          <p:cNvPr id="30" name="Text 27"/>
          <p:cNvSpPr/>
          <p:nvPr/>
        </p:nvSpPr>
        <p:spPr>
          <a:xfrm>
            <a:off x="6552590" y="5005426"/>
            <a:ext cx="457200"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VOLUME</a:t>
            </a:r>
            <a:endParaRPr lang="en-US" sz="820" dirty="0"/>
          </a:p>
        </p:txBody>
      </p:sp>
      <p:sp>
        <p:nvSpPr>
          <p:cNvPr id="31" name="Text 28"/>
          <p:cNvSpPr/>
          <p:nvPr/>
        </p:nvSpPr>
        <p:spPr>
          <a:xfrm>
            <a:off x="8396021" y="2042770"/>
            <a:ext cx="200254"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−8</a:t>
            </a:r>
            <a:endParaRPr lang="en-US" sz="1120" dirty="0"/>
          </a:p>
        </p:txBody>
      </p:sp>
      <p:sp>
        <p:nvSpPr>
          <p:cNvPr id="32" name="Text 29"/>
          <p:cNvSpPr/>
          <p:nvPr/>
        </p:nvSpPr>
        <p:spPr>
          <a:xfrm>
            <a:off x="8338414" y="5005426"/>
            <a:ext cx="314554"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COST</a:t>
            </a:r>
            <a:endParaRPr lang="en-US" sz="820" dirty="0"/>
          </a:p>
        </p:txBody>
      </p:sp>
      <p:sp>
        <p:nvSpPr>
          <p:cNvPr id="33" name="Text 30"/>
          <p:cNvSpPr/>
          <p:nvPr/>
        </p:nvSpPr>
        <p:spPr>
          <a:xfrm>
            <a:off x="10067544" y="2233879"/>
            <a:ext cx="286207" cy="190195"/>
          </a:xfrm>
          <a:prstGeom prst="rect">
            <a:avLst/>
          </a:prstGeom>
          <a:noFill/>
          <a:ln/>
        </p:spPr>
        <p:txBody>
          <a:bodyPr wrap="none" lIns="0" tIns="0" rIns="0" bIns="0" rtlCol="0" anchor="t"/>
          <a:lstStyle/>
          <a:p>
            <a:pPr algn="ctr" indent="0" marL="0">
              <a:lnSpc>
                <a:spcPts val="1410"/>
              </a:lnSpc>
              <a:buNone/>
            </a:pPr>
            <a:r>
              <a:rPr lang="en-US" sz="1120" b="1" dirty="0">
                <a:solidFill>
                  <a:srgbClr val="15171C"/>
                </a:solidFill>
                <a:latin typeface="Consolas" pitchFamily="34" charset="0"/>
                <a:ea typeface="Consolas" pitchFamily="34" charset="-122"/>
                <a:cs typeface="Consolas" pitchFamily="34" charset="-120"/>
              </a:rPr>
              <a:t>100</a:t>
            </a:r>
            <a:endParaRPr lang="en-US" sz="1120" dirty="0"/>
          </a:p>
        </p:txBody>
      </p:sp>
      <p:sp>
        <p:nvSpPr>
          <p:cNvPr id="34" name="Text 31"/>
          <p:cNvSpPr/>
          <p:nvPr/>
        </p:nvSpPr>
        <p:spPr>
          <a:xfrm>
            <a:off x="10088575" y="5005426"/>
            <a:ext cx="243230" cy="142646"/>
          </a:xfrm>
          <a:prstGeom prst="rect">
            <a:avLst/>
          </a:prstGeom>
          <a:noFill/>
          <a:ln/>
        </p:spPr>
        <p:txBody>
          <a:bodyPr wrap="none" lIns="0" tIns="0" rIns="0" bIns="0" rtlCol="0" anchor="t"/>
          <a:lstStyle/>
          <a:p>
            <a:pPr algn="ctr" indent="0" marL="0">
              <a:lnSpc>
                <a:spcPts val="1030"/>
              </a:lnSpc>
              <a:buNone/>
            </a:pPr>
            <a:r>
              <a:rPr lang="en-US" sz="820" b="1" spc="66" kern="0" dirty="0">
                <a:solidFill>
                  <a:srgbClr val="3F434B"/>
                </a:solidFill>
                <a:latin typeface="Consolas" pitchFamily="34" charset="0"/>
                <a:ea typeface="Consolas" pitchFamily="34" charset="-122"/>
                <a:cs typeface="Consolas" pitchFamily="34" charset="-120"/>
              </a:rPr>
              <a:t>END</a:t>
            </a:r>
            <a:endParaRPr lang="en-US" sz="820" dirty="0"/>
          </a:p>
        </p:txBody>
      </p:sp>
      <p:sp>
        <p:nvSpPr>
          <p:cNvPr id="35" name="Text 32"/>
          <p:cNvSpPr/>
          <p:nvPr/>
        </p:nvSpPr>
        <p:spPr>
          <a:xfrm>
            <a:off x="866851" y="5243170"/>
            <a:ext cx="617220" cy="142646"/>
          </a:xfrm>
          <a:prstGeom prst="rect">
            <a:avLst/>
          </a:prstGeom>
          <a:noFill/>
          <a:ln/>
        </p:spPr>
        <p:txBody>
          <a:bodyPr wrap="none" lIns="0" tIns="0" rIns="0" bIns="0" rtlCol="0" anchor="t"/>
          <a:lstStyle/>
          <a:p>
            <a:pPr algn="l" indent="0" marL="0">
              <a:lnSpc>
                <a:spcPts val="1030"/>
              </a:lnSpc>
              <a:buNone/>
            </a:pPr>
            <a:r>
              <a:rPr lang="en-US" sz="820" b="1" spc="82" kern="0" dirty="0">
                <a:solidFill>
                  <a:srgbClr val="767C86"/>
                </a:solidFill>
                <a:latin typeface="Consolas" pitchFamily="34" charset="0"/>
                <a:ea typeface="Consolas" pitchFamily="34" charset="-122"/>
                <a:cs typeface="Consolas" pitchFamily="34" charset="-120"/>
              </a:rPr>
              <a:t>INCREASE</a:t>
            </a:r>
            <a:endParaRPr lang="en-US" sz="820" dirty="0"/>
          </a:p>
        </p:txBody>
      </p:sp>
      <p:sp>
        <p:nvSpPr>
          <p:cNvPr id="36" name="Text 33"/>
          <p:cNvSpPr/>
          <p:nvPr/>
        </p:nvSpPr>
        <p:spPr>
          <a:xfrm>
            <a:off x="1826971" y="5243170"/>
            <a:ext cx="617220" cy="142646"/>
          </a:xfrm>
          <a:prstGeom prst="rect">
            <a:avLst/>
          </a:prstGeom>
          <a:noFill/>
          <a:ln/>
        </p:spPr>
        <p:txBody>
          <a:bodyPr wrap="none" lIns="0" tIns="0" rIns="0" bIns="0" rtlCol="0" anchor="t"/>
          <a:lstStyle/>
          <a:p>
            <a:pPr algn="l" indent="0" marL="0">
              <a:lnSpc>
                <a:spcPts val="1030"/>
              </a:lnSpc>
              <a:buNone/>
            </a:pPr>
            <a:r>
              <a:rPr lang="en-US" sz="820" b="1" spc="82" kern="0" dirty="0">
                <a:solidFill>
                  <a:srgbClr val="767C86"/>
                </a:solidFill>
                <a:latin typeface="Consolas" pitchFamily="34" charset="0"/>
                <a:ea typeface="Consolas" pitchFamily="34" charset="-122"/>
                <a:cs typeface="Consolas" pitchFamily="34" charset="-120"/>
              </a:rPr>
              <a:t>DECREASE</a:t>
            </a:r>
            <a:endParaRPr lang="en-US" sz="820" dirty="0"/>
          </a:p>
        </p:txBody>
      </p:sp>
      <p:sp>
        <p:nvSpPr>
          <p:cNvPr id="37" name="Text 34"/>
          <p:cNvSpPr/>
          <p:nvPr/>
        </p:nvSpPr>
        <p:spPr>
          <a:xfrm>
            <a:off x="2786177" y="5243170"/>
            <a:ext cx="396850" cy="142646"/>
          </a:xfrm>
          <a:prstGeom prst="rect">
            <a:avLst/>
          </a:prstGeom>
          <a:noFill/>
          <a:ln/>
        </p:spPr>
        <p:txBody>
          <a:bodyPr wrap="none" lIns="0" tIns="0" rIns="0" bIns="0" rtlCol="0" anchor="t"/>
          <a:lstStyle/>
          <a:p>
            <a:pPr algn="l" indent="0" marL="0">
              <a:lnSpc>
                <a:spcPts val="1030"/>
              </a:lnSpc>
              <a:buNone/>
            </a:pPr>
            <a:r>
              <a:rPr lang="en-US" sz="820" b="1" spc="82" kern="0" dirty="0">
                <a:solidFill>
                  <a:srgbClr val="767C86"/>
                </a:solidFill>
                <a:latin typeface="Consolas" pitchFamily="34" charset="0"/>
                <a:ea typeface="Consolas" pitchFamily="34" charset="-122"/>
                <a:cs typeface="Consolas" pitchFamily="34" charset="-120"/>
              </a:rPr>
              <a:t>TOTAL</a:t>
            </a:r>
            <a:endParaRPr lang="en-US" sz="820" dirty="0"/>
          </a:p>
        </p:txBody>
      </p:sp>
      <p:sp>
        <p:nvSpPr>
          <p:cNvPr id="38" name="Text 35"/>
          <p:cNvSpPr/>
          <p:nvPr/>
        </p:nvSpPr>
        <p:spPr>
          <a:xfrm>
            <a:off x="685800" y="5538521"/>
            <a:ext cx="3702406"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margin bridge, FY23 → FY24 (illustrative).</a:t>
            </a:r>
            <a:endParaRPr lang="en-US" sz="900" dirty="0"/>
          </a:p>
        </p:txBody>
      </p:sp>
      <p:sp>
        <p:nvSpPr>
          <p:cNvPr id="39" name="Text 36"/>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40" name="Text 3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19 / 21</a:t>
            </a:r>
            <a:endParaRPr lang="en-US" sz="97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E2E5EA"/>
          </a:solidFill>
          <a:ln/>
        </p:spPr>
      </p:sp>
      <p:sp>
        <p:nvSpPr>
          <p:cNvPr id="4" name="Text 1"/>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02</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PART ONE</a:t>
            </a:r>
            <a:endParaRPr lang="en-US" sz="970" dirty="0"/>
          </a:p>
        </p:txBody>
      </p:sp>
      <p:sp>
        <p:nvSpPr>
          <p:cNvPr id="5" name="Text 2"/>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6" name="Text 3"/>
          <p:cNvSpPr/>
          <p:nvPr/>
        </p:nvSpPr>
        <p:spPr>
          <a:xfrm>
            <a:off x="685800" y="2651760"/>
            <a:ext cx="905256" cy="170993"/>
          </a:xfrm>
          <a:prstGeom prst="rect">
            <a:avLst/>
          </a:prstGeom>
          <a:noFill/>
          <a:ln/>
        </p:spPr>
        <p:txBody>
          <a:bodyPr wrap="none" lIns="0" tIns="0" rIns="0" bIns="0" rtlCol="0" anchor="t"/>
          <a:lstStyle/>
          <a:p>
            <a:pPr algn="l" indent="0" marL="0">
              <a:lnSpc>
                <a:spcPts val="1310"/>
              </a:lnSpc>
              <a:buNone/>
            </a:pPr>
            <a:r>
              <a:rPr lang="en-US" sz="1050" b="1" spc="231" kern="0" dirty="0">
                <a:solidFill>
                  <a:srgbClr val="15508C"/>
                </a:solidFill>
                <a:latin typeface="Consolas" pitchFamily="34" charset="0"/>
                <a:ea typeface="Consolas" pitchFamily="34" charset="-122"/>
                <a:cs typeface="Consolas" pitchFamily="34" charset="-120"/>
              </a:rPr>
              <a:t>PART ONE</a:t>
            </a:r>
            <a:endParaRPr lang="en-US" sz="1050" dirty="0"/>
          </a:p>
        </p:txBody>
      </p:sp>
      <p:sp>
        <p:nvSpPr>
          <p:cNvPr id="7" name="Text 4"/>
          <p:cNvSpPr/>
          <p:nvPr/>
        </p:nvSpPr>
        <p:spPr>
          <a:xfrm>
            <a:off x="685800" y="2927909"/>
            <a:ext cx="6869887" cy="801929"/>
          </a:xfrm>
          <a:prstGeom prst="rect">
            <a:avLst/>
          </a:prstGeom>
          <a:noFill/>
          <a:ln/>
        </p:spPr>
        <p:txBody>
          <a:bodyPr wrap="none" lIns="0" tIns="0" rIns="0" bIns="0" rtlCol="0" anchor="t"/>
          <a:lstStyle/>
          <a:p>
            <a:pPr algn="l" indent="0" marL="0">
              <a:lnSpc>
                <a:spcPts val="5150"/>
              </a:lnSpc>
              <a:buNone/>
            </a:pPr>
            <a:r>
              <a:rPr lang="en-US" sz="4950" b="1" spc="-148" kern="0" dirty="0">
                <a:solidFill>
                  <a:srgbClr val="15171C"/>
                </a:solidFill>
                <a:latin typeface="Arial" pitchFamily="34" charset="0"/>
                <a:ea typeface="Arial" pitchFamily="34" charset="-122"/>
                <a:cs typeface="Arial" pitchFamily="34" charset="-120"/>
              </a:rPr>
              <a:t>The case, in four moves</a:t>
            </a:r>
            <a:endParaRPr lang="en-US" sz="4950" dirty="0"/>
          </a:p>
        </p:txBody>
      </p:sp>
      <p:sp>
        <p:nvSpPr>
          <p:cNvPr id="8" name="Text 5"/>
          <p:cNvSpPr/>
          <p:nvPr/>
        </p:nvSpPr>
        <p:spPr>
          <a:xfrm>
            <a:off x="685800" y="3857854"/>
            <a:ext cx="6462065" cy="288036"/>
          </a:xfrm>
          <a:prstGeom prst="rect">
            <a:avLst/>
          </a:prstGeom>
          <a:noFill/>
          <a:ln/>
        </p:spPr>
        <p:txBody>
          <a:bodyPr wrap="none" lIns="0" tIns="0" rIns="0" bIns="0" rtlCol="0" anchor="t"/>
          <a:lstStyle/>
          <a:p>
            <a:pPr algn="l" indent="0" marL="0">
              <a:lnSpc>
                <a:spcPts val="2520"/>
              </a:lnSpc>
              <a:buNone/>
            </a:pPr>
            <a:r>
              <a:rPr lang="en-US" sz="1800" dirty="0">
                <a:solidFill>
                  <a:srgbClr val="3F434B"/>
                </a:solidFill>
                <a:latin typeface="Arial" pitchFamily="34" charset="0"/>
                <a:ea typeface="Arial" pitchFamily="34" charset="-122"/>
                <a:cs typeface="Arial" pitchFamily="34" charset="-120"/>
              </a:rPr>
              <a:t>Answer first, then the evidence, the options, and the decision.</a:t>
            </a:r>
            <a:endParaRPr lang="en-US" sz="1800" dirty="0"/>
          </a:p>
        </p:txBody>
      </p:sp>
      <p:sp>
        <p:nvSpPr>
          <p:cNvPr id="9" name="Text 6"/>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02 / 21</a:t>
            </a:r>
            <a:endParaRPr lang="en-US" sz="97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1690726"/>
            <a:ext cx="10820095" cy="3429000"/>
          </a:xfrm>
          <a:prstGeom prst="roundRect">
            <a:avLst>
              <a:gd name="adj" fmla="val 4453"/>
            </a:avLst>
          </a:prstGeom>
          <a:noFill/>
          <a:ln w="19050">
            <a:solidFill>
              <a:srgbClr val="E2E5EA"/>
            </a:solidFill>
            <a:prstDash val="dash"/>
          </a:ln>
        </p:spPr>
      </p:sp>
      <p:sp>
        <p:nvSpPr>
          <p:cNvPr id="3" name="Shape 1"/>
          <p:cNvSpPr/>
          <p:nvPr/>
        </p:nvSpPr>
        <p:spPr>
          <a:xfrm>
            <a:off x="685800" y="6152998"/>
            <a:ext cx="10820095" cy="9510"/>
          </a:xfrm>
          <a:prstGeom prst="rect">
            <a:avLst/>
          </a:prstGeom>
          <a:solidFill>
            <a:srgbClr val="E2E5EA"/>
          </a:solidFill>
          <a:ln/>
        </p:spPr>
      </p:sp>
      <p:sp>
        <p:nvSpPr>
          <p:cNvPr id="4" name="Text 2"/>
          <p:cNvSpPr/>
          <p:nvPr/>
        </p:nvSpPr>
        <p:spPr>
          <a:xfrm>
            <a:off x="685800" y="513893"/>
            <a:ext cx="138988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20</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OPEN CANVAS</a:t>
            </a:r>
            <a:endParaRPr lang="en-US" sz="970" dirty="0"/>
          </a:p>
        </p:txBody>
      </p:sp>
      <p:sp>
        <p:nvSpPr>
          <p:cNvPr id="5" name="Text 3"/>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6" name="Text 4"/>
          <p:cNvSpPr/>
          <p:nvPr/>
        </p:nvSpPr>
        <p:spPr>
          <a:xfrm>
            <a:off x="3697834" y="2862072"/>
            <a:ext cx="4796028" cy="1162202"/>
          </a:xfrm>
          <a:prstGeom prst="rect">
            <a:avLst/>
          </a:prstGeom>
          <a:noFill/>
          <a:ln/>
        </p:spPr>
        <p:txBody>
          <a:bodyPr wrap="none" lIns="0" tIns="0" rIns="0" bIns="0" rtlCol="0" anchor="t"/>
          <a:lstStyle/>
          <a:p>
            <a:pPr algn="ctr" indent="0" marL="0">
              <a:lnSpc>
                <a:spcPts val="2250"/>
              </a:lnSpc>
              <a:buNone/>
            </a:pPr>
            <a:r>
              <a:rPr lang="en-US" sz="1500" dirty="0">
                <a:solidFill>
                  <a:srgbClr val="767C86"/>
                </a:solidFill>
                <a:latin typeface="Arial" pitchFamily="34" charset="0"/>
                <a:ea typeface="Arial" pitchFamily="34" charset="-122"/>
                <a:cs typeface="Arial" pitchFamily="34" charset="-120"/>
              </a:rPr>
              <a:t>Free canvas — keep the header and footer, then</a:t>
            </a:r>
            <a:endParaRPr lang="en-US" sz="1500" dirty="0"/>
          </a:p>
          <a:p>
            <a:pPr algn="ctr" indent="0" marL="0">
              <a:lnSpc>
                <a:spcPts val="2250"/>
              </a:lnSpc>
              <a:buNone/>
            </a:pPr>
            <a:r>
              <a:rPr lang="en-US" sz="1500" dirty="0">
                <a:solidFill>
                  <a:srgbClr val="767C86"/>
                </a:solidFill>
                <a:latin typeface="Arial" pitchFamily="34" charset="0"/>
                <a:ea typeface="Arial" pitchFamily="34" charset="-122"/>
                <a:cs typeface="Arial" pitchFamily="34" charset="-120"/>
              </a:rPr>
              <a:t>compose any layout you like in this space. Text, boxes,</a:t>
            </a:r>
            <a:endParaRPr lang="en-US" sz="1500" dirty="0"/>
          </a:p>
          <a:p>
            <a:pPr algn="ctr" indent="0" marL="0">
              <a:lnSpc>
                <a:spcPts val="2250"/>
              </a:lnSpc>
              <a:buNone/>
            </a:pPr>
            <a:r>
              <a:rPr lang="en-US" sz="1500" dirty="0">
                <a:solidFill>
                  <a:srgbClr val="767C86"/>
                </a:solidFill>
                <a:latin typeface="Arial" pitchFamily="34" charset="0"/>
                <a:ea typeface="Arial" pitchFamily="34" charset="-122"/>
                <a:cs typeface="Arial" pitchFamily="34" charset="-120"/>
              </a:rPr>
              <a:t>inline SVG, a table or a chart all still convert to native,</a:t>
            </a:r>
            <a:endParaRPr lang="en-US" sz="1500" dirty="0"/>
          </a:p>
          <a:p>
            <a:pPr algn="ctr" indent="0" marL="0">
              <a:lnSpc>
                <a:spcPts val="2250"/>
              </a:lnSpc>
              <a:buNone/>
            </a:pPr>
            <a:r>
              <a:rPr lang="en-US" sz="1500" dirty="0">
                <a:solidFill>
                  <a:srgbClr val="767C86"/>
                </a:solidFill>
                <a:latin typeface="Arial" pitchFamily="34" charset="0"/>
                <a:ea typeface="Arial" pitchFamily="34" charset="-122"/>
                <a:cs typeface="Arial" pitchFamily="34" charset="-120"/>
              </a:rPr>
              <a:t>editable objects.</a:t>
            </a:r>
            <a:endParaRPr lang="en-US" sz="1500" dirty="0"/>
          </a:p>
        </p:txBody>
      </p:sp>
      <p:sp>
        <p:nvSpPr>
          <p:cNvPr id="7" name="Text 5"/>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8" name="Text 6"/>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20 / 21</a:t>
            </a:r>
            <a:endParaRPr lang="en-US" sz="97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620670"/>
            <a:ext cx="285293" cy="19202"/>
          </a:xfrm>
          <a:prstGeom prst="rect">
            <a:avLst/>
          </a:prstGeom>
          <a:solidFill>
            <a:srgbClr val="15508C"/>
          </a:solidFill>
          <a:ln/>
        </p:spPr>
      </p:sp>
      <p:sp>
        <p:nvSpPr>
          <p:cNvPr id="4" name="Shape 1"/>
          <p:cNvSpPr/>
          <p:nvPr/>
        </p:nvSpPr>
        <p:spPr>
          <a:xfrm>
            <a:off x="685800" y="3418942"/>
            <a:ext cx="513893" cy="28346"/>
          </a:xfrm>
          <a:prstGeom prst="rect">
            <a:avLst/>
          </a:prstGeom>
          <a:solidFill>
            <a:srgbClr val="15508C"/>
          </a:solidFill>
          <a:ln/>
        </p:spPr>
      </p:sp>
      <p:sp>
        <p:nvSpPr>
          <p:cNvPr id="5" name="Shape 2"/>
          <p:cNvSpPr/>
          <p:nvPr/>
        </p:nvSpPr>
        <p:spPr>
          <a:xfrm>
            <a:off x="685800" y="6152998"/>
            <a:ext cx="10820095" cy="9510"/>
          </a:xfrm>
          <a:prstGeom prst="rect">
            <a:avLst/>
          </a:prstGeom>
          <a:solidFill>
            <a:srgbClr val="E2E5EA"/>
          </a:solidFill>
          <a:ln/>
        </p:spPr>
      </p:sp>
      <p:sp>
        <p:nvSpPr>
          <p:cNvPr id="6" name="Text 3"/>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21</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DECISION</a:t>
            </a:r>
            <a:endParaRPr lang="en-US" sz="970" dirty="0"/>
          </a:p>
        </p:txBody>
      </p:sp>
      <p:sp>
        <p:nvSpPr>
          <p:cNvPr id="7" name="Text 4"/>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8" name="Text 5"/>
          <p:cNvSpPr/>
          <p:nvPr/>
        </p:nvSpPr>
        <p:spPr>
          <a:xfrm>
            <a:off x="1085393" y="2543861"/>
            <a:ext cx="1233526"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15508C"/>
                </a:solidFill>
                <a:latin typeface="Consolas" pitchFamily="34" charset="0"/>
                <a:ea typeface="Consolas" pitchFamily="34" charset="-122"/>
                <a:cs typeface="Consolas" pitchFamily="34" charset="-120"/>
              </a:rPr>
              <a:t>NEXT STEPS</a:t>
            </a:r>
            <a:endParaRPr lang="en-US" sz="1120" dirty="0"/>
          </a:p>
        </p:txBody>
      </p:sp>
      <p:sp>
        <p:nvSpPr>
          <p:cNvPr id="9" name="Text 6"/>
          <p:cNvSpPr/>
          <p:nvPr/>
        </p:nvSpPr>
        <p:spPr>
          <a:xfrm>
            <a:off x="685800" y="2858414"/>
            <a:ext cx="7238390" cy="493776"/>
          </a:xfrm>
          <a:prstGeom prst="rect">
            <a:avLst/>
          </a:prstGeom>
          <a:noFill/>
          <a:ln/>
        </p:spPr>
        <p:txBody>
          <a:bodyPr wrap="none" lIns="0" tIns="0" rIns="0" bIns="0" rtlCol="0" anchor="t"/>
          <a:lstStyle/>
          <a:p>
            <a:pPr algn="l" indent="0" marL="0">
              <a:lnSpc>
                <a:spcPts val="3210"/>
              </a:lnSpc>
              <a:buNone/>
            </a:pPr>
            <a:r>
              <a:rPr lang="en-US" sz="3000" b="1" spc="-66" kern="0" dirty="0">
                <a:solidFill>
                  <a:srgbClr val="15171C"/>
                </a:solidFill>
                <a:latin typeface="Arial" pitchFamily="34" charset="0"/>
                <a:ea typeface="Arial" pitchFamily="34" charset="-122"/>
                <a:cs typeface="Arial" pitchFamily="34" charset="-120"/>
              </a:rPr>
              <a:t>Close with the decision and the first step</a:t>
            </a:r>
            <a:endParaRPr lang="en-US" sz="3000" dirty="0"/>
          </a:p>
        </p:txBody>
      </p:sp>
      <p:sp>
        <p:nvSpPr>
          <p:cNvPr id="10" name="Text 7"/>
          <p:cNvSpPr/>
          <p:nvPr/>
        </p:nvSpPr>
        <p:spPr>
          <a:xfrm>
            <a:off x="685800" y="3695090"/>
            <a:ext cx="1816913" cy="267005"/>
          </a:xfrm>
          <a:prstGeom prst="rect">
            <a:avLst/>
          </a:prstGeom>
          <a:noFill/>
          <a:ln/>
        </p:spPr>
        <p:txBody>
          <a:bodyPr wrap="none" lIns="0" tIns="0" rIns="0" bIns="0" rtlCol="0" anchor="t"/>
          <a:lstStyle/>
          <a:p>
            <a:pPr algn="l" indent="0" marL="0">
              <a:lnSpc>
                <a:spcPts val="2060"/>
              </a:lnSpc>
              <a:buNone/>
            </a:pPr>
            <a:r>
              <a:rPr lang="en-US" sz="1650" b="1" dirty="0">
                <a:solidFill>
                  <a:srgbClr val="15171C"/>
                </a:solidFill>
                <a:latin typeface="Arial" pitchFamily="34" charset="0"/>
                <a:ea typeface="Arial" pitchFamily="34" charset="-122"/>
                <a:cs typeface="Arial" pitchFamily="34" charset="-120"/>
              </a:rPr>
              <a:t>Recommendation</a:t>
            </a:r>
            <a:endParaRPr lang="en-US" sz="1650" dirty="0"/>
          </a:p>
        </p:txBody>
      </p:sp>
      <p:sp>
        <p:nvSpPr>
          <p:cNvPr id="11" name="Text 8"/>
          <p:cNvSpPr/>
          <p:nvPr/>
        </p:nvSpPr>
        <p:spPr>
          <a:xfrm>
            <a:off x="685800" y="4037990"/>
            <a:ext cx="2903220"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Buy the platform; partner on delivery.</a:t>
            </a:r>
            <a:endParaRPr lang="en-US" sz="1350" dirty="0"/>
          </a:p>
        </p:txBody>
      </p:sp>
      <p:sp>
        <p:nvSpPr>
          <p:cNvPr id="12" name="Text 9"/>
          <p:cNvSpPr/>
          <p:nvPr/>
        </p:nvSpPr>
        <p:spPr>
          <a:xfrm>
            <a:off x="6295644" y="3695090"/>
            <a:ext cx="967435" cy="267005"/>
          </a:xfrm>
          <a:prstGeom prst="rect">
            <a:avLst/>
          </a:prstGeom>
          <a:noFill/>
          <a:ln/>
        </p:spPr>
        <p:txBody>
          <a:bodyPr wrap="none" lIns="0" tIns="0" rIns="0" bIns="0" rtlCol="0" anchor="t"/>
          <a:lstStyle/>
          <a:p>
            <a:pPr algn="l" indent="0" marL="0">
              <a:lnSpc>
                <a:spcPts val="2060"/>
              </a:lnSpc>
              <a:buNone/>
            </a:pPr>
            <a:r>
              <a:rPr lang="en-US" sz="1650" b="1" dirty="0">
                <a:solidFill>
                  <a:srgbClr val="15171C"/>
                </a:solidFill>
                <a:latin typeface="Arial" pitchFamily="34" charset="0"/>
                <a:ea typeface="Arial" pitchFamily="34" charset="-122"/>
                <a:cs typeface="Arial" pitchFamily="34" charset="-120"/>
              </a:rPr>
              <a:t>First step</a:t>
            </a:r>
            <a:endParaRPr lang="en-US" sz="1650" dirty="0"/>
          </a:p>
        </p:txBody>
      </p:sp>
      <p:sp>
        <p:nvSpPr>
          <p:cNvPr id="13" name="Text 10"/>
          <p:cNvSpPr/>
          <p:nvPr/>
        </p:nvSpPr>
        <p:spPr>
          <a:xfrm>
            <a:off x="6295644" y="4037990"/>
            <a:ext cx="2979115"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Shortlist three vendors by month-end.</a:t>
            </a:r>
            <a:endParaRPr lang="en-US" sz="1350" dirty="0"/>
          </a:p>
        </p:txBody>
      </p:sp>
      <p:sp>
        <p:nvSpPr>
          <p:cNvPr id="14" name="Text 11"/>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5" name="Text 12"/>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21 / 21</a:t>
            </a:r>
            <a:endParaRPr lang="en-US" sz="97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236976"/>
            <a:ext cx="513893" cy="28346"/>
          </a:xfrm>
          <a:prstGeom prst="rect">
            <a:avLst/>
          </a:prstGeom>
          <a:solidFill>
            <a:srgbClr val="15508C"/>
          </a:solidFill>
          <a:ln/>
        </p:spPr>
      </p:sp>
      <p:sp>
        <p:nvSpPr>
          <p:cNvPr id="4" name="Shape 1"/>
          <p:cNvSpPr/>
          <p:nvPr/>
        </p:nvSpPr>
        <p:spPr>
          <a:xfrm>
            <a:off x="685800" y="6152998"/>
            <a:ext cx="10820095" cy="9510"/>
          </a:xfrm>
          <a:prstGeom prst="rect">
            <a:avLst/>
          </a:prstGeom>
          <a:solidFill>
            <a:srgbClr val="E2E5EA"/>
          </a:solidFill>
          <a:ln/>
        </p:spPr>
      </p:sp>
      <p:sp>
        <p:nvSpPr>
          <p:cNvPr id="5" name="Text 2"/>
          <p:cNvSpPr/>
          <p:nvPr/>
        </p:nvSpPr>
        <p:spPr>
          <a:xfrm>
            <a:off x="685800" y="513893"/>
            <a:ext cx="188640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03</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HORIZONTAL LOGIC</a:t>
            </a:r>
            <a:endParaRPr lang="en-US" sz="970" dirty="0"/>
          </a:p>
        </p:txBody>
      </p:sp>
      <p:sp>
        <p:nvSpPr>
          <p:cNvPr id="6" name="Text 3"/>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4"/>
          <p:cNvSpPr/>
          <p:nvPr/>
        </p:nvSpPr>
        <p:spPr>
          <a:xfrm>
            <a:off x="685800" y="2309774"/>
            <a:ext cx="6858914" cy="881482"/>
          </a:xfrm>
          <a:prstGeom prst="rect">
            <a:avLst/>
          </a:prstGeom>
          <a:noFill/>
          <a:ln/>
        </p:spPr>
        <p:txBody>
          <a:bodyPr wrap="none" lIns="0" tIns="0" rIns="0" bIns="0" rtlCol="0" anchor="t"/>
          <a:lstStyle/>
          <a:p>
            <a:pPr algn="l" indent="0" marL="0">
              <a:lnSpc>
                <a:spcPts val="3050"/>
              </a:lnSpc>
              <a:buNone/>
            </a:pPr>
            <a:r>
              <a:rPr lang="en-US" sz="2850" b="1" spc="-63" kern="0" dirty="0">
                <a:solidFill>
                  <a:srgbClr val="15171C"/>
                </a:solidFill>
                <a:latin typeface="Arial" pitchFamily="34" charset="0"/>
                <a:ea typeface="Arial" pitchFamily="34" charset="-122"/>
                <a:cs typeface="Arial" pitchFamily="34" charset="-120"/>
              </a:rPr>
              <a:t>Lead every slide with the answer, not the</a:t>
            </a:r>
            <a:endParaRPr lang="en-US" sz="2850" dirty="0"/>
          </a:p>
          <a:p>
            <a:pPr algn="l" indent="0" marL="0">
              <a:lnSpc>
                <a:spcPts val="3050"/>
              </a:lnSpc>
              <a:buNone/>
            </a:pPr>
            <a:r>
              <a:rPr lang="en-US" sz="2850" b="1" spc="-63" kern="0" dirty="0">
                <a:solidFill>
                  <a:srgbClr val="15171C"/>
                </a:solidFill>
                <a:latin typeface="Arial" pitchFamily="34" charset="0"/>
                <a:ea typeface="Arial" pitchFamily="34" charset="-122"/>
                <a:cs typeface="Arial" pitchFamily="34" charset="-120"/>
              </a:rPr>
              <a:t>label</a:t>
            </a:r>
            <a:endParaRPr lang="en-US" sz="2850" dirty="0"/>
          </a:p>
        </p:txBody>
      </p:sp>
      <p:sp>
        <p:nvSpPr>
          <p:cNvPr id="8" name="Text 5"/>
          <p:cNvSpPr/>
          <p:nvPr/>
        </p:nvSpPr>
        <p:spPr>
          <a:xfrm>
            <a:off x="685800" y="3550615"/>
            <a:ext cx="1131113"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767C86"/>
                </a:solidFill>
                <a:latin typeface="Consolas" pitchFamily="34" charset="0"/>
                <a:ea typeface="Consolas" pitchFamily="34" charset="-122"/>
                <a:cs typeface="Consolas" pitchFamily="34" charset="-120"/>
              </a:rPr>
              <a:t>A TOPIC LABEL</a:t>
            </a:r>
            <a:endParaRPr lang="en-US" sz="900" dirty="0"/>
          </a:p>
        </p:txBody>
      </p:sp>
      <p:sp>
        <p:nvSpPr>
          <p:cNvPr id="9" name="Text 6"/>
          <p:cNvSpPr/>
          <p:nvPr/>
        </p:nvSpPr>
        <p:spPr>
          <a:xfrm>
            <a:off x="685800" y="3808476"/>
            <a:ext cx="1401775" cy="288036"/>
          </a:xfrm>
          <a:prstGeom prst="rect">
            <a:avLst/>
          </a:prstGeom>
          <a:noFill/>
          <a:ln/>
        </p:spPr>
        <p:txBody>
          <a:bodyPr wrap="none" lIns="0" tIns="0" rIns="0" bIns="0" rtlCol="0" anchor="t"/>
          <a:lstStyle/>
          <a:p>
            <a:pPr algn="l" indent="0" marL="0">
              <a:lnSpc>
                <a:spcPts val="2340"/>
              </a:lnSpc>
              <a:buNone/>
            </a:pPr>
            <a:r>
              <a:rPr lang="en-US" sz="1800" dirty="0">
                <a:solidFill>
                  <a:srgbClr val="767C86"/>
                </a:solidFill>
                <a:latin typeface="Arial" pitchFamily="34" charset="0"/>
                <a:ea typeface="Arial" pitchFamily="34" charset="-122"/>
                <a:cs typeface="Arial" pitchFamily="34" charset="-120"/>
              </a:rPr>
              <a:t>"Q3 revenue"</a:t>
            </a:r>
            <a:endParaRPr lang="en-US" sz="1800" dirty="0"/>
          </a:p>
        </p:txBody>
      </p:sp>
      <p:sp>
        <p:nvSpPr>
          <p:cNvPr id="10" name="Text 7"/>
          <p:cNvSpPr/>
          <p:nvPr/>
        </p:nvSpPr>
        <p:spPr>
          <a:xfrm>
            <a:off x="685800" y="4248302"/>
            <a:ext cx="4039819" cy="209398"/>
          </a:xfrm>
          <a:prstGeom prst="rect">
            <a:avLst/>
          </a:prstGeom>
          <a:noFill/>
          <a:ln/>
        </p:spPr>
        <p:txBody>
          <a:bodyPr wrap="none" lIns="0" tIns="0" rIns="0" bIns="0" rtlCol="0" anchor="t"/>
          <a:lstStyle/>
          <a:p>
            <a:pPr algn="l" indent="0" marL="0">
              <a:lnSpc>
                <a:spcPts val="1910"/>
              </a:lnSpc>
              <a:buNone/>
            </a:pPr>
            <a:r>
              <a:rPr lang="en-US" sz="1270" dirty="0">
                <a:solidFill>
                  <a:srgbClr val="3F434B"/>
                </a:solidFill>
                <a:latin typeface="Arial" pitchFamily="34" charset="0"/>
                <a:ea typeface="Arial" pitchFamily="34" charset="-122"/>
                <a:cs typeface="Arial" pitchFamily="34" charset="-120"/>
              </a:rPr>
              <a:t>Tells the reader nothing. They have to dig for the point.</a:t>
            </a:r>
            <a:endParaRPr lang="en-US" sz="1270" dirty="0"/>
          </a:p>
        </p:txBody>
      </p:sp>
      <p:sp>
        <p:nvSpPr>
          <p:cNvPr id="11" name="Text 8"/>
          <p:cNvSpPr/>
          <p:nvPr/>
        </p:nvSpPr>
        <p:spPr>
          <a:xfrm>
            <a:off x="6295644" y="3550615"/>
            <a:ext cx="1303934"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15508C"/>
                </a:solidFill>
                <a:latin typeface="Consolas" pitchFamily="34" charset="0"/>
                <a:ea typeface="Consolas" pitchFamily="34" charset="-122"/>
                <a:cs typeface="Consolas" pitchFamily="34" charset="-120"/>
              </a:rPr>
              <a:t>AN ACTION TITLE</a:t>
            </a:r>
            <a:endParaRPr lang="en-US" sz="900" dirty="0"/>
          </a:p>
        </p:txBody>
      </p:sp>
      <p:sp>
        <p:nvSpPr>
          <p:cNvPr id="12" name="Text 9"/>
          <p:cNvSpPr/>
          <p:nvPr/>
        </p:nvSpPr>
        <p:spPr>
          <a:xfrm>
            <a:off x="6295644" y="3808476"/>
            <a:ext cx="4539082" cy="288036"/>
          </a:xfrm>
          <a:prstGeom prst="rect">
            <a:avLst/>
          </a:prstGeom>
          <a:noFill/>
          <a:ln/>
        </p:spPr>
        <p:txBody>
          <a:bodyPr wrap="none" lIns="0" tIns="0" rIns="0" bIns="0" rtlCol="0" anchor="t"/>
          <a:lstStyle/>
          <a:p>
            <a:pPr algn="l" indent="0" marL="0">
              <a:lnSpc>
                <a:spcPts val="2340"/>
              </a:lnSpc>
              <a:buNone/>
            </a:pPr>
            <a:r>
              <a:rPr lang="en-US" sz="1800" dirty="0">
                <a:solidFill>
                  <a:srgbClr val="15171C"/>
                </a:solidFill>
                <a:latin typeface="Arial" pitchFamily="34" charset="0"/>
                <a:ea typeface="Arial" pitchFamily="34" charset="-122"/>
                <a:cs typeface="Arial" pitchFamily="34" charset="-120"/>
              </a:rPr>
              <a:t>"Revenue grew 18%, carried by enterprise"</a:t>
            </a:r>
            <a:endParaRPr lang="en-US" sz="1800" dirty="0"/>
          </a:p>
        </p:txBody>
      </p:sp>
      <p:sp>
        <p:nvSpPr>
          <p:cNvPr id="13" name="Text 10"/>
          <p:cNvSpPr/>
          <p:nvPr/>
        </p:nvSpPr>
        <p:spPr>
          <a:xfrm>
            <a:off x="6295644" y="4248302"/>
            <a:ext cx="4654296" cy="209398"/>
          </a:xfrm>
          <a:prstGeom prst="rect">
            <a:avLst/>
          </a:prstGeom>
          <a:noFill/>
          <a:ln/>
        </p:spPr>
        <p:txBody>
          <a:bodyPr wrap="none" lIns="0" tIns="0" rIns="0" bIns="0" rtlCol="0" anchor="t"/>
          <a:lstStyle/>
          <a:p>
            <a:pPr algn="l" indent="0" marL="0">
              <a:lnSpc>
                <a:spcPts val="1910"/>
              </a:lnSpc>
              <a:buNone/>
            </a:pPr>
            <a:r>
              <a:rPr lang="en-US" sz="1270" dirty="0">
                <a:solidFill>
                  <a:srgbClr val="3F434B"/>
                </a:solidFill>
                <a:latin typeface="Arial" pitchFamily="34" charset="0"/>
                <a:ea typeface="Arial" pitchFamily="34" charset="-122"/>
                <a:cs typeface="Arial" pitchFamily="34" charset="-120"/>
              </a:rPr>
              <a:t>Read the titles alone, top to bottom — the whole story is there.</a:t>
            </a:r>
            <a:endParaRPr lang="en-US" sz="1270" dirty="0"/>
          </a:p>
        </p:txBody>
      </p:sp>
      <p:sp>
        <p:nvSpPr>
          <p:cNvPr id="14" name="Text 11"/>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5" name="Text 12"/>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03 / 21</a:t>
            </a:r>
            <a:endParaRPr lang="en-US" sz="9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271370"/>
            <a:ext cx="285293" cy="19202"/>
          </a:xfrm>
          <a:prstGeom prst="rect">
            <a:avLst/>
          </a:prstGeom>
          <a:solidFill>
            <a:srgbClr val="15508C"/>
          </a:solidFill>
          <a:ln/>
        </p:spPr>
      </p:sp>
      <p:sp>
        <p:nvSpPr>
          <p:cNvPr id="3" name="Shape 1"/>
          <p:cNvSpPr/>
          <p:nvPr/>
        </p:nvSpPr>
        <p:spPr>
          <a:xfrm>
            <a:off x="685800" y="3296412"/>
            <a:ext cx="513893" cy="28346"/>
          </a:xfrm>
          <a:prstGeom prst="rect">
            <a:avLst/>
          </a:prstGeom>
          <a:solidFill>
            <a:srgbClr val="15508C"/>
          </a:solidFill>
          <a:ln/>
        </p:spPr>
      </p:sp>
      <p:sp>
        <p:nvSpPr>
          <p:cNvPr id="4" name="Shape 2"/>
          <p:cNvSpPr/>
          <p:nvPr/>
        </p:nvSpPr>
        <p:spPr>
          <a:xfrm>
            <a:off x="685800" y="6152998"/>
            <a:ext cx="10820095" cy="9510"/>
          </a:xfrm>
          <a:prstGeom prst="rect">
            <a:avLst/>
          </a:prstGeom>
          <a:solidFill>
            <a:srgbClr val="E2E5EA"/>
          </a:solidFill>
          <a:ln/>
        </p:spPr>
      </p:sp>
      <p:sp>
        <p:nvSpPr>
          <p:cNvPr id="5" name="Text 3"/>
          <p:cNvSpPr/>
          <p:nvPr/>
        </p:nvSpPr>
        <p:spPr>
          <a:xfrm>
            <a:off x="685800"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04</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IN ONE SLIDE</a:t>
            </a:r>
            <a:endParaRPr lang="en-US" sz="970" dirty="0"/>
          </a:p>
        </p:txBody>
      </p:sp>
      <p:sp>
        <p:nvSpPr>
          <p:cNvPr id="6" name="Text 4"/>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5"/>
          <p:cNvSpPr/>
          <p:nvPr/>
        </p:nvSpPr>
        <p:spPr>
          <a:xfrm>
            <a:off x="1085393" y="2194560"/>
            <a:ext cx="2096719"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15508C"/>
                </a:solidFill>
                <a:latin typeface="Consolas" pitchFamily="34" charset="0"/>
                <a:ea typeface="Consolas" pitchFamily="34" charset="-122"/>
                <a:cs typeface="Consolas" pitchFamily="34" charset="-120"/>
              </a:rPr>
              <a:t>EXECUTIVE SUMMARY</a:t>
            </a:r>
            <a:endParaRPr lang="en-US" sz="1120" dirty="0"/>
          </a:p>
        </p:txBody>
      </p:sp>
      <p:sp>
        <p:nvSpPr>
          <p:cNvPr id="8" name="Text 6"/>
          <p:cNvSpPr/>
          <p:nvPr/>
        </p:nvSpPr>
        <p:spPr>
          <a:xfrm>
            <a:off x="685800" y="2480767"/>
            <a:ext cx="5903366" cy="764438"/>
          </a:xfrm>
          <a:prstGeom prst="rect">
            <a:avLst/>
          </a:prstGeom>
          <a:noFill/>
          <a:ln/>
        </p:spPr>
        <p:txBody>
          <a:bodyPr wrap="none" lIns="0" tIns="0" rIns="0" bIns="0" rtlCol="0" anchor="t"/>
          <a:lstStyle/>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Buy the platform and partner on delivery</a:t>
            </a:r>
            <a:endParaRPr lang="en-US" sz="2470" dirty="0"/>
          </a:p>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 faster, cheaper and lower-risk</a:t>
            </a:r>
            <a:endParaRPr lang="en-US" sz="2470" dirty="0"/>
          </a:p>
        </p:txBody>
      </p:sp>
      <p:sp>
        <p:nvSpPr>
          <p:cNvPr id="9" name="Text 7"/>
          <p:cNvSpPr/>
          <p:nvPr/>
        </p:nvSpPr>
        <p:spPr>
          <a:xfrm>
            <a:off x="685800" y="3534156"/>
            <a:ext cx="200254" cy="190195"/>
          </a:xfrm>
          <a:prstGeom prst="rect">
            <a:avLst/>
          </a:prstGeom>
          <a:noFill/>
          <a:ln/>
        </p:spPr>
        <p:txBody>
          <a:bodyPr wrap="none" lIns="0" tIns="0" rIns="0" bIns="0" rtlCol="0" anchor="t"/>
          <a:lstStyle/>
          <a:p>
            <a:pPr algn="l" indent="0" marL="0">
              <a:lnSpc>
                <a:spcPts val="1410"/>
              </a:lnSpc>
              <a:buNone/>
            </a:pPr>
            <a:r>
              <a:rPr lang="en-US" sz="1120" b="1" dirty="0">
                <a:solidFill>
                  <a:srgbClr val="15508C"/>
                </a:solidFill>
                <a:latin typeface="Consolas" pitchFamily="34" charset="0"/>
                <a:ea typeface="Consolas" pitchFamily="34" charset="-122"/>
                <a:cs typeface="Consolas" pitchFamily="34" charset="-120"/>
              </a:rPr>
              <a:t>01</a:t>
            </a:r>
            <a:endParaRPr lang="en-US" sz="1120" dirty="0"/>
          </a:p>
        </p:txBody>
      </p:sp>
      <p:sp>
        <p:nvSpPr>
          <p:cNvPr id="10" name="Text 8"/>
          <p:cNvSpPr/>
          <p:nvPr/>
        </p:nvSpPr>
        <p:spPr>
          <a:xfrm>
            <a:off x="991210" y="3562502"/>
            <a:ext cx="7432243" cy="228600"/>
          </a:xfrm>
          <a:prstGeom prst="rect">
            <a:avLst/>
          </a:prstGeom>
          <a:noFill/>
          <a:ln/>
        </p:spPr>
        <p:txBody>
          <a:bodyPr wrap="none" lIns="0" tIns="0" rIns="0" bIns="0" rtlCol="0" anchor="t"/>
          <a:lstStyle/>
          <a:p>
            <a:pPr algn="l" indent="0" marL="0">
              <a:lnSpc>
                <a:spcPts val="2140"/>
              </a:lnSpc>
              <a:buNone/>
            </a:pPr>
            <a:r>
              <a:rPr lang="en-US" sz="1420" dirty="0">
                <a:solidFill>
                  <a:srgbClr val="3F434B"/>
                </a:solidFill>
                <a:latin typeface="Arial" pitchFamily="34" charset="0"/>
                <a:ea typeface="Arial" pitchFamily="34" charset="-122"/>
                <a:cs typeface="Arial" pitchFamily="34" charset="-120"/>
              </a:rPr>
              <a:t>Building in-house takes nine months and carries the most risk for the least control gained.</a:t>
            </a:r>
            <a:endParaRPr lang="en-US" sz="1420" dirty="0"/>
          </a:p>
        </p:txBody>
      </p:sp>
      <p:sp>
        <p:nvSpPr>
          <p:cNvPr id="11" name="Text 9"/>
          <p:cNvSpPr/>
          <p:nvPr/>
        </p:nvSpPr>
        <p:spPr>
          <a:xfrm>
            <a:off x="685800" y="3939235"/>
            <a:ext cx="200254" cy="190195"/>
          </a:xfrm>
          <a:prstGeom prst="rect">
            <a:avLst/>
          </a:prstGeom>
          <a:noFill/>
          <a:ln/>
        </p:spPr>
        <p:txBody>
          <a:bodyPr wrap="none" lIns="0" tIns="0" rIns="0" bIns="0" rtlCol="0" anchor="t"/>
          <a:lstStyle/>
          <a:p>
            <a:pPr algn="l" indent="0" marL="0">
              <a:lnSpc>
                <a:spcPts val="1410"/>
              </a:lnSpc>
              <a:buNone/>
            </a:pPr>
            <a:r>
              <a:rPr lang="en-US" sz="1120" b="1" dirty="0">
                <a:solidFill>
                  <a:srgbClr val="15508C"/>
                </a:solidFill>
                <a:latin typeface="Consolas" pitchFamily="34" charset="0"/>
                <a:ea typeface="Consolas" pitchFamily="34" charset="-122"/>
                <a:cs typeface="Consolas" pitchFamily="34" charset="-120"/>
              </a:rPr>
              <a:t>02</a:t>
            </a:r>
            <a:endParaRPr lang="en-US" sz="1120" dirty="0"/>
          </a:p>
        </p:txBody>
      </p:sp>
      <p:sp>
        <p:nvSpPr>
          <p:cNvPr id="12" name="Text 10"/>
          <p:cNvSpPr/>
          <p:nvPr/>
        </p:nvSpPr>
        <p:spPr>
          <a:xfrm>
            <a:off x="991210" y="3967582"/>
            <a:ext cx="6934810" cy="228600"/>
          </a:xfrm>
          <a:prstGeom prst="rect">
            <a:avLst/>
          </a:prstGeom>
          <a:noFill/>
          <a:ln/>
        </p:spPr>
        <p:txBody>
          <a:bodyPr wrap="none" lIns="0" tIns="0" rIns="0" bIns="0" rtlCol="0" anchor="t"/>
          <a:lstStyle/>
          <a:p>
            <a:pPr algn="l" indent="0" marL="0">
              <a:lnSpc>
                <a:spcPts val="2140"/>
              </a:lnSpc>
              <a:buNone/>
            </a:pPr>
            <a:r>
              <a:rPr lang="en-US" sz="1420" dirty="0">
                <a:solidFill>
                  <a:srgbClr val="3F434B"/>
                </a:solidFill>
                <a:latin typeface="Arial" pitchFamily="34" charset="0"/>
                <a:ea typeface="Arial" pitchFamily="34" charset="-122"/>
                <a:cs typeface="Arial" pitchFamily="34" charset="-120"/>
              </a:rPr>
              <a:t>A platform ships in three months and covers 80% of the requirement out of the box.</a:t>
            </a:r>
            <a:endParaRPr lang="en-US" sz="1420" dirty="0"/>
          </a:p>
        </p:txBody>
      </p:sp>
      <p:sp>
        <p:nvSpPr>
          <p:cNvPr id="13" name="Text 11"/>
          <p:cNvSpPr/>
          <p:nvPr/>
        </p:nvSpPr>
        <p:spPr>
          <a:xfrm>
            <a:off x="685800" y="4343400"/>
            <a:ext cx="200254" cy="190195"/>
          </a:xfrm>
          <a:prstGeom prst="rect">
            <a:avLst/>
          </a:prstGeom>
          <a:noFill/>
          <a:ln/>
        </p:spPr>
        <p:txBody>
          <a:bodyPr wrap="none" lIns="0" tIns="0" rIns="0" bIns="0" rtlCol="0" anchor="t"/>
          <a:lstStyle/>
          <a:p>
            <a:pPr algn="l" indent="0" marL="0">
              <a:lnSpc>
                <a:spcPts val="1410"/>
              </a:lnSpc>
              <a:buNone/>
            </a:pPr>
            <a:r>
              <a:rPr lang="en-US" sz="1120" b="1" dirty="0">
                <a:solidFill>
                  <a:srgbClr val="15508C"/>
                </a:solidFill>
                <a:latin typeface="Consolas" pitchFamily="34" charset="0"/>
                <a:ea typeface="Consolas" pitchFamily="34" charset="-122"/>
                <a:cs typeface="Consolas" pitchFamily="34" charset="-120"/>
              </a:rPr>
              <a:t>03</a:t>
            </a:r>
            <a:endParaRPr lang="en-US" sz="1120" dirty="0"/>
          </a:p>
        </p:txBody>
      </p:sp>
      <p:sp>
        <p:nvSpPr>
          <p:cNvPr id="14" name="Text 12"/>
          <p:cNvSpPr/>
          <p:nvPr/>
        </p:nvSpPr>
        <p:spPr>
          <a:xfrm>
            <a:off x="991210" y="4372661"/>
            <a:ext cx="6401714" cy="228600"/>
          </a:xfrm>
          <a:prstGeom prst="rect">
            <a:avLst/>
          </a:prstGeom>
          <a:noFill/>
          <a:ln/>
        </p:spPr>
        <p:txBody>
          <a:bodyPr wrap="none" lIns="0" tIns="0" rIns="0" bIns="0" rtlCol="0" anchor="t"/>
          <a:lstStyle/>
          <a:p>
            <a:pPr algn="l" indent="0" marL="0">
              <a:lnSpc>
                <a:spcPts val="2140"/>
              </a:lnSpc>
              <a:buNone/>
            </a:pPr>
            <a:r>
              <a:rPr lang="en-US" sz="1420" dirty="0">
                <a:solidFill>
                  <a:srgbClr val="3F434B"/>
                </a:solidFill>
                <a:latin typeface="Arial" pitchFamily="34" charset="0"/>
                <a:ea typeface="Arial" pitchFamily="34" charset="-122"/>
                <a:cs typeface="Arial" pitchFamily="34" charset="-120"/>
              </a:rPr>
              <a:t>A delivery partner closes the gap with no permanent headcount commitment.</a:t>
            </a:r>
            <a:endParaRPr lang="en-US" sz="1420" dirty="0"/>
          </a:p>
        </p:txBody>
      </p:sp>
      <p:sp>
        <p:nvSpPr>
          <p:cNvPr id="15" name="Text 13"/>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6"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04 / 21</a:t>
            </a:r>
            <a:endParaRPr lang="en-US" sz="9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538374"/>
            <a:ext cx="513893" cy="28346"/>
          </a:xfrm>
          <a:prstGeom prst="rect">
            <a:avLst/>
          </a:prstGeom>
          <a:solidFill>
            <a:srgbClr val="15508C"/>
          </a:solidFill>
          <a:ln/>
        </p:spPr>
      </p:sp>
      <p:sp>
        <p:nvSpPr>
          <p:cNvPr id="4" name="Shape 1"/>
          <p:cNvSpPr/>
          <p:nvPr/>
        </p:nvSpPr>
        <p:spPr>
          <a:xfrm>
            <a:off x="4667098" y="2700223"/>
            <a:ext cx="2857500" cy="809244"/>
          </a:xfrm>
          <a:prstGeom prst="roundRect">
            <a:avLst>
              <a:gd name="adj" fmla="val 14124"/>
            </a:avLst>
          </a:prstGeom>
          <a:solidFill>
            <a:srgbClr val="F6F7F9"/>
          </a:solidFill>
          <a:ln w="19050">
            <a:solidFill>
              <a:srgbClr val="15508C"/>
            </a:solidFill>
            <a:prstDash val="solid"/>
          </a:ln>
        </p:spPr>
      </p:sp>
      <p:sp>
        <p:nvSpPr>
          <p:cNvPr id="5" name="Shape 2"/>
          <p:cNvSpPr/>
          <p:nvPr/>
        </p:nvSpPr>
        <p:spPr>
          <a:xfrm>
            <a:off x="6086246" y="3509467"/>
            <a:ext cx="19202" cy="267005"/>
          </a:xfrm>
          <a:prstGeom prst="rect">
            <a:avLst/>
          </a:prstGeom>
          <a:solidFill>
            <a:srgbClr val="E2E5EA"/>
          </a:solidFill>
          <a:ln/>
        </p:spPr>
      </p:sp>
      <p:sp>
        <p:nvSpPr>
          <p:cNvPr id="6" name="Shape 3"/>
          <p:cNvSpPr/>
          <p:nvPr/>
        </p:nvSpPr>
        <p:spPr>
          <a:xfrm>
            <a:off x="2799893" y="3776472"/>
            <a:ext cx="6590995" cy="19202"/>
          </a:xfrm>
          <a:prstGeom prst="rect">
            <a:avLst/>
          </a:prstGeom>
          <a:solidFill>
            <a:srgbClr val="E2E5EA"/>
          </a:solidFill>
          <a:ln/>
        </p:spPr>
      </p:sp>
      <p:sp>
        <p:nvSpPr>
          <p:cNvPr id="7" name="Shape 4"/>
          <p:cNvSpPr/>
          <p:nvPr/>
        </p:nvSpPr>
        <p:spPr>
          <a:xfrm>
            <a:off x="1276502" y="4043477"/>
            <a:ext cx="3047695" cy="1025042"/>
          </a:xfrm>
          <a:prstGeom prst="roundRect">
            <a:avLst>
              <a:gd name="adj" fmla="val 11151"/>
            </a:avLst>
          </a:prstGeom>
          <a:solidFill>
            <a:srgbClr val="F6F7F9"/>
          </a:solidFill>
          <a:ln w="9525">
            <a:solidFill>
              <a:srgbClr val="E2E5EA"/>
            </a:solidFill>
            <a:prstDash val="solid"/>
          </a:ln>
        </p:spPr>
      </p:sp>
      <p:sp>
        <p:nvSpPr>
          <p:cNvPr id="8" name="Shape 5"/>
          <p:cNvSpPr/>
          <p:nvPr/>
        </p:nvSpPr>
        <p:spPr>
          <a:xfrm>
            <a:off x="2790749" y="3786530"/>
            <a:ext cx="19202" cy="267005"/>
          </a:xfrm>
          <a:prstGeom prst="rect">
            <a:avLst/>
          </a:prstGeom>
          <a:solidFill>
            <a:srgbClr val="E2E5EA"/>
          </a:solidFill>
          <a:ln/>
        </p:spPr>
      </p:sp>
      <p:sp>
        <p:nvSpPr>
          <p:cNvPr id="9" name="Shape 6"/>
          <p:cNvSpPr/>
          <p:nvPr/>
        </p:nvSpPr>
        <p:spPr>
          <a:xfrm>
            <a:off x="4572000" y="4043477"/>
            <a:ext cx="3047695" cy="1025042"/>
          </a:xfrm>
          <a:prstGeom prst="roundRect">
            <a:avLst>
              <a:gd name="adj" fmla="val 11151"/>
            </a:avLst>
          </a:prstGeom>
          <a:solidFill>
            <a:srgbClr val="F6F7F9"/>
          </a:solidFill>
          <a:ln w="9525">
            <a:solidFill>
              <a:srgbClr val="E2E5EA"/>
            </a:solidFill>
            <a:prstDash val="solid"/>
          </a:ln>
        </p:spPr>
      </p:sp>
      <p:sp>
        <p:nvSpPr>
          <p:cNvPr id="10" name="Shape 7"/>
          <p:cNvSpPr/>
          <p:nvPr/>
        </p:nvSpPr>
        <p:spPr>
          <a:xfrm>
            <a:off x="6086246" y="3786530"/>
            <a:ext cx="19202" cy="267005"/>
          </a:xfrm>
          <a:prstGeom prst="rect">
            <a:avLst/>
          </a:prstGeom>
          <a:solidFill>
            <a:srgbClr val="E2E5EA"/>
          </a:solidFill>
          <a:ln/>
        </p:spPr>
      </p:sp>
      <p:sp>
        <p:nvSpPr>
          <p:cNvPr id="11" name="Shape 8"/>
          <p:cNvSpPr/>
          <p:nvPr/>
        </p:nvSpPr>
        <p:spPr>
          <a:xfrm>
            <a:off x="7867498" y="4043477"/>
            <a:ext cx="3047695" cy="1025042"/>
          </a:xfrm>
          <a:prstGeom prst="roundRect">
            <a:avLst>
              <a:gd name="adj" fmla="val 11151"/>
            </a:avLst>
          </a:prstGeom>
          <a:solidFill>
            <a:srgbClr val="F6F7F9"/>
          </a:solidFill>
          <a:ln w="9525">
            <a:solidFill>
              <a:srgbClr val="E2E5EA"/>
            </a:solidFill>
            <a:prstDash val="solid"/>
          </a:ln>
        </p:spPr>
      </p:sp>
      <p:sp>
        <p:nvSpPr>
          <p:cNvPr id="12" name="Shape 9"/>
          <p:cNvSpPr/>
          <p:nvPr/>
        </p:nvSpPr>
        <p:spPr>
          <a:xfrm>
            <a:off x="9381744" y="3786530"/>
            <a:ext cx="19202" cy="267005"/>
          </a:xfrm>
          <a:prstGeom prst="rect">
            <a:avLst/>
          </a:prstGeom>
          <a:solidFill>
            <a:srgbClr val="E2E5EA"/>
          </a:solidFill>
          <a:ln/>
        </p:spPr>
      </p:sp>
      <p:sp>
        <p:nvSpPr>
          <p:cNvPr id="13" name="Shape 10"/>
          <p:cNvSpPr/>
          <p:nvPr/>
        </p:nvSpPr>
        <p:spPr>
          <a:xfrm>
            <a:off x="685800" y="6152998"/>
            <a:ext cx="10820095" cy="9510"/>
          </a:xfrm>
          <a:prstGeom prst="rect">
            <a:avLst/>
          </a:prstGeom>
          <a:solidFill>
            <a:srgbClr val="E2E5EA"/>
          </a:solidFill>
          <a:ln/>
        </p:spPr>
      </p:sp>
      <p:sp>
        <p:nvSpPr>
          <p:cNvPr id="14" name="Text 11"/>
          <p:cNvSpPr/>
          <p:nvPr/>
        </p:nvSpPr>
        <p:spPr>
          <a:xfrm>
            <a:off x="685800" y="513893"/>
            <a:ext cx="119146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05</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STRUCTURE</a:t>
            </a:r>
            <a:endParaRPr lang="en-US" sz="970" dirty="0"/>
          </a:p>
        </p:txBody>
      </p:sp>
      <p:sp>
        <p:nvSpPr>
          <p:cNvPr id="15" name="Text 12"/>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6" name="Text 13"/>
          <p:cNvSpPr/>
          <p:nvPr/>
        </p:nvSpPr>
        <p:spPr>
          <a:xfrm>
            <a:off x="685800" y="1722730"/>
            <a:ext cx="5736946" cy="764438"/>
          </a:xfrm>
          <a:prstGeom prst="rect">
            <a:avLst/>
          </a:prstGeom>
          <a:noFill/>
          <a:ln/>
        </p:spPr>
        <p:txBody>
          <a:bodyPr wrap="none" lIns="0" tIns="0" rIns="0" bIns="0" rtlCol="0" anchor="t"/>
          <a:lstStyle/>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Break the question into parts that don’t</a:t>
            </a:r>
            <a:endParaRPr lang="en-US" sz="2470" dirty="0"/>
          </a:p>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overlap</a:t>
            </a:r>
            <a:endParaRPr lang="en-US" sz="2470" dirty="0"/>
          </a:p>
        </p:txBody>
      </p:sp>
      <p:sp>
        <p:nvSpPr>
          <p:cNvPr id="17" name="Text 14"/>
          <p:cNvSpPr/>
          <p:nvPr/>
        </p:nvSpPr>
        <p:spPr>
          <a:xfrm>
            <a:off x="5602529" y="2890418"/>
            <a:ext cx="986638" cy="142646"/>
          </a:xfrm>
          <a:prstGeom prst="rect">
            <a:avLst/>
          </a:prstGeom>
          <a:noFill/>
          <a:ln/>
        </p:spPr>
        <p:txBody>
          <a:bodyPr wrap="none" lIns="0" tIns="0" rIns="0" bIns="0" rtlCol="0" anchor="t"/>
          <a:lstStyle/>
          <a:p>
            <a:pPr algn="ctr" indent="0" marL="0">
              <a:lnSpc>
                <a:spcPts val="1030"/>
              </a:lnSpc>
              <a:buNone/>
            </a:pPr>
            <a:r>
              <a:rPr lang="en-US" sz="820" b="1" spc="132" kern="0" dirty="0">
                <a:solidFill>
                  <a:srgbClr val="15508C"/>
                </a:solidFill>
                <a:latin typeface="Consolas" pitchFamily="34" charset="0"/>
                <a:ea typeface="Consolas" pitchFamily="34" charset="-122"/>
                <a:cs typeface="Consolas" pitchFamily="34" charset="-120"/>
              </a:rPr>
              <a:t>THE QUESTION</a:t>
            </a:r>
            <a:endParaRPr lang="en-US" sz="820" dirty="0"/>
          </a:p>
        </p:txBody>
      </p:sp>
      <p:sp>
        <p:nvSpPr>
          <p:cNvPr id="18" name="Text 15"/>
          <p:cNvSpPr/>
          <p:nvPr/>
        </p:nvSpPr>
        <p:spPr>
          <a:xfrm>
            <a:off x="4872838" y="3071470"/>
            <a:ext cx="2446934" cy="256946"/>
          </a:xfrm>
          <a:prstGeom prst="rect">
            <a:avLst/>
          </a:prstGeom>
          <a:noFill/>
          <a:ln/>
        </p:spPr>
        <p:txBody>
          <a:bodyPr wrap="none" lIns="0" tIns="0" rIns="0" bIns="0" rtlCol="0" anchor="t"/>
          <a:lstStyle/>
          <a:p>
            <a:pPr algn="ctr"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How do we grow margin?</a:t>
            </a:r>
            <a:endParaRPr lang="en-US" sz="1570" dirty="0"/>
          </a:p>
        </p:txBody>
      </p:sp>
      <p:sp>
        <p:nvSpPr>
          <p:cNvPr id="19" name="Text 16"/>
          <p:cNvSpPr/>
          <p:nvPr/>
        </p:nvSpPr>
        <p:spPr>
          <a:xfrm>
            <a:off x="2467051" y="4224528"/>
            <a:ext cx="667512" cy="142646"/>
          </a:xfrm>
          <a:prstGeom prst="rect">
            <a:avLst/>
          </a:prstGeom>
          <a:noFill/>
          <a:ln/>
        </p:spPr>
        <p:txBody>
          <a:bodyPr wrap="none" lIns="0" tIns="0" rIns="0" bIns="0" rtlCol="0" anchor="t"/>
          <a:lstStyle/>
          <a:p>
            <a:pPr algn="ctr" indent="0" marL="0">
              <a:lnSpc>
                <a:spcPts val="1030"/>
              </a:lnSpc>
              <a:buNone/>
            </a:pPr>
            <a:r>
              <a:rPr lang="en-US" sz="820" b="1" spc="132" kern="0" dirty="0">
                <a:solidFill>
                  <a:srgbClr val="15508C"/>
                </a:solidFill>
                <a:latin typeface="Consolas" pitchFamily="34" charset="0"/>
                <a:ea typeface="Consolas" pitchFamily="34" charset="-122"/>
                <a:cs typeface="Consolas" pitchFamily="34" charset="-120"/>
              </a:rPr>
              <a:t>BRANCH A</a:t>
            </a:r>
            <a:endParaRPr lang="en-US" sz="820" dirty="0"/>
          </a:p>
        </p:txBody>
      </p:sp>
      <p:sp>
        <p:nvSpPr>
          <p:cNvPr id="20" name="Text 17"/>
          <p:cNvSpPr/>
          <p:nvPr/>
        </p:nvSpPr>
        <p:spPr>
          <a:xfrm>
            <a:off x="2347265" y="4405579"/>
            <a:ext cx="906170" cy="256946"/>
          </a:xfrm>
          <a:prstGeom prst="rect">
            <a:avLst/>
          </a:prstGeom>
          <a:noFill/>
          <a:ln/>
        </p:spPr>
        <p:txBody>
          <a:bodyPr wrap="none" lIns="0" tIns="0" rIns="0" bIns="0" rtlCol="0" anchor="t"/>
          <a:lstStyle/>
          <a:p>
            <a:pPr algn="ctr"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Sell more</a:t>
            </a:r>
            <a:endParaRPr lang="en-US" sz="1570" dirty="0"/>
          </a:p>
        </p:txBody>
      </p:sp>
      <p:sp>
        <p:nvSpPr>
          <p:cNvPr id="21" name="Text 18"/>
          <p:cNvSpPr/>
          <p:nvPr/>
        </p:nvSpPr>
        <p:spPr>
          <a:xfrm>
            <a:off x="1713586" y="4710074"/>
            <a:ext cx="2172614" cy="170993"/>
          </a:xfrm>
          <a:prstGeom prst="rect">
            <a:avLst/>
          </a:prstGeom>
          <a:noFill/>
          <a:ln/>
        </p:spPr>
        <p:txBody>
          <a:bodyPr wrap="none" lIns="0" tIns="0" rIns="0" bIns="0" rtlCol="0" anchor="t"/>
          <a:lstStyle/>
          <a:p>
            <a:pPr algn="ctr" indent="0" marL="0">
              <a:lnSpc>
                <a:spcPts val="1470"/>
              </a:lnSpc>
              <a:buNone/>
            </a:pPr>
            <a:r>
              <a:rPr lang="en-US" sz="1050" dirty="0">
                <a:solidFill>
                  <a:srgbClr val="3F434B"/>
                </a:solidFill>
                <a:latin typeface="Arial" pitchFamily="34" charset="0"/>
                <a:ea typeface="Arial" pitchFamily="34" charset="-122"/>
                <a:cs typeface="Arial" pitchFamily="34" charset="-120"/>
              </a:rPr>
              <a:t>New logos, larger deals, less churn.</a:t>
            </a:r>
            <a:endParaRPr lang="en-US" sz="1050" dirty="0"/>
          </a:p>
        </p:txBody>
      </p:sp>
      <p:sp>
        <p:nvSpPr>
          <p:cNvPr id="22" name="Text 19"/>
          <p:cNvSpPr/>
          <p:nvPr/>
        </p:nvSpPr>
        <p:spPr>
          <a:xfrm>
            <a:off x="5762549" y="4224528"/>
            <a:ext cx="667512" cy="142646"/>
          </a:xfrm>
          <a:prstGeom prst="rect">
            <a:avLst/>
          </a:prstGeom>
          <a:noFill/>
          <a:ln/>
        </p:spPr>
        <p:txBody>
          <a:bodyPr wrap="none" lIns="0" tIns="0" rIns="0" bIns="0" rtlCol="0" anchor="t"/>
          <a:lstStyle/>
          <a:p>
            <a:pPr algn="ctr" indent="0" marL="0">
              <a:lnSpc>
                <a:spcPts val="1030"/>
              </a:lnSpc>
              <a:buNone/>
            </a:pPr>
            <a:r>
              <a:rPr lang="en-US" sz="820" b="1" spc="132" kern="0" dirty="0">
                <a:solidFill>
                  <a:srgbClr val="15508C"/>
                </a:solidFill>
                <a:latin typeface="Consolas" pitchFamily="34" charset="0"/>
                <a:ea typeface="Consolas" pitchFamily="34" charset="-122"/>
                <a:cs typeface="Consolas" pitchFamily="34" charset="-120"/>
              </a:rPr>
              <a:t>BRANCH B</a:t>
            </a:r>
            <a:endParaRPr lang="en-US" sz="820" dirty="0"/>
          </a:p>
        </p:txBody>
      </p:sp>
      <p:sp>
        <p:nvSpPr>
          <p:cNvPr id="23" name="Text 20"/>
          <p:cNvSpPr/>
          <p:nvPr/>
        </p:nvSpPr>
        <p:spPr>
          <a:xfrm>
            <a:off x="5434279" y="4405579"/>
            <a:ext cx="1323137" cy="256946"/>
          </a:xfrm>
          <a:prstGeom prst="rect">
            <a:avLst/>
          </a:prstGeom>
          <a:noFill/>
          <a:ln/>
        </p:spPr>
        <p:txBody>
          <a:bodyPr wrap="none" lIns="0" tIns="0" rIns="0" bIns="0" rtlCol="0" anchor="t"/>
          <a:lstStyle/>
          <a:p>
            <a:pPr algn="ctr"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Charge better</a:t>
            </a:r>
            <a:endParaRPr lang="en-US" sz="1570" dirty="0"/>
          </a:p>
        </p:txBody>
      </p:sp>
      <p:sp>
        <p:nvSpPr>
          <p:cNvPr id="24" name="Text 21"/>
          <p:cNvSpPr/>
          <p:nvPr/>
        </p:nvSpPr>
        <p:spPr>
          <a:xfrm>
            <a:off x="4902098" y="4710074"/>
            <a:ext cx="2387498" cy="170993"/>
          </a:xfrm>
          <a:prstGeom prst="rect">
            <a:avLst/>
          </a:prstGeom>
          <a:noFill/>
          <a:ln/>
        </p:spPr>
        <p:txBody>
          <a:bodyPr wrap="none" lIns="0" tIns="0" rIns="0" bIns="0" rtlCol="0" anchor="t"/>
          <a:lstStyle/>
          <a:p>
            <a:pPr algn="ctr" indent="0" marL="0">
              <a:lnSpc>
                <a:spcPts val="1470"/>
              </a:lnSpc>
              <a:buNone/>
            </a:pPr>
            <a:r>
              <a:rPr lang="en-US" sz="1050" dirty="0">
                <a:solidFill>
                  <a:srgbClr val="3F434B"/>
                </a:solidFill>
                <a:latin typeface="Arial" pitchFamily="34" charset="0"/>
                <a:ea typeface="Arial" pitchFamily="34" charset="-122"/>
                <a:cs typeface="Arial" pitchFamily="34" charset="-120"/>
              </a:rPr>
              <a:t>Pricing, packaging, discount discipline.</a:t>
            </a:r>
            <a:endParaRPr lang="en-US" sz="1050" dirty="0"/>
          </a:p>
        </p:txBody>
      </p:sp>
      <p:sp>
        <p:nvSpPr>
          <p:cNvPr id="25" name="Text 22"/>
          <p:cNvSpPr/>
          <p:nvPr/>
        </p:nvSpPr>
        <p:spPr>
          <a:xfrm>
            <a:off x="9058046" y="4224528"/>
            <a:ext cx="667512" cy="142646"/>
          </a:xfrm>
          <a:prstGeom prst="rect">
            <a:avLst/>
          </a:prstGeom>
          <a:noFill/>
          <a:ln/>
        </p:spPr>
        <p:txBody>
          <a:bodyPr wrap="none" lIns="0" tIns="0" rIns="0" bIns="0" rtlCol="0" anchor="t"/>
          <a:lstStyle/>
          <a:p>
            <a:pPr algn="ctr" indent="0" marL="0">
              <a:lnSpc>
                <a:spcPts val="1030"/>
              </a:lnSpc>
              <a:buNone/>
            </a:pPr>
            <a:r>
              <a:rPr lang="en-US" sz="820" b="1" spc="132" kern="0" dirty="0">
                <a:solidFill>
                  <a:srgbClr val="15508C"/>
                </a:solidFill>
                <a:latin typeface="Consolas" pitchFamily="34" charset="0"/>
                <a:ea typeface="Consolas" pitchFamily="34" charset="-122"/>
                <a:cs typeface="Consolas" pitchFamily="34" charset="-120"/>
              </a:rPr>
              <a:t>BRANCH C</a:t>
            </a:r>
            <a:endParaRPr lang="en-US" sz="820" dirty="0"/>
          </a:p>
        </p:txBody>
      </p:sp>
      <p:sp>
        <p:nvSpPr>
          <p:cNvPr id="26" name="Text 23"/>
          <p:cNvSpPr/>
          <p:nvPr/>
        </p:nvSpPr>
        <p:spPr>
          <a:xfrm>
            <a:off x="8865108" y="4405579"/>
            <a:ext cx="1053389" cy="256946"/>
          </a:xfrm>
          <a:prstGeom prst="rect">
            <a:avLst/>
          </a:prstGeom>
          <a:noFill/>
          <a:ln/>
        </p:spPr>
        <p:txBody>
          <a:bodyPr wrap="none" lIns="0" tIns="0" rIns="0" bIns="0" rtlCol="0" anchor="t"/>
          <a:lstStyle/>
          <a:p>
            <a:pPr algn="ctr" indent="0" marL="0">
              <a:lnSpc>
                <a:spcPts val="1970"/>
              </a:lnSpc>
              <a:buNone/>
            </a:pPr>
            <a:r>
              <a:rPr lang="en-US" sz="1570" b="1" spc="-16" kern="0" dirty="0">
                <a:solidFill>
                  <a:srgbClr val="15171C"/>
                </a:solidFill>
                <a:latin typeface="Arial" pitchFamily="34" charset="0"/>
                <a:ea typeface="Arial" pitchFamily="34" charset="-122"/>
                <a:cs typeface="Arial" pitchFamily="34" charset="-120"/>
              </a:rPr>
              <a:t>Spend less</a:t>
            </a:r>
            <a:endParaRPr lang="en-US" sz="1570" dirty="0"/>
          </a:p>
        </p:txBody>
      </p:sp>
      <p:sp>
        <p:nvSpPr>
          <p:cNvPr id="27" name="Text 24"/>
          <p:cNvSpPr/>
          <p:nvPr/>
        </p:nvSpPr>
        <p:spPr>
          <a:xfrm>
            <a:off x="8299094" y="4710074"/>
            <a:ext cx="2184502" cy="170993"/>
          </a:xfrm>
          <a:prstGeom prst="rect">
            <a:avLst/>
          </a:prstGeom>
          <a:noFill/>
          <a:ln/>
        </p:spPr>
        <p:txBody>
          <a:bodyPr wrap="none" lIns="0" tIns="0" rIns="0" bIns="0" rtlCol="0" anchor="t"/>
          <a:lstStyle/>
          <a:p>
            <a:pPr algn="ctr" indent="0" marL="0">
              <a:lnSpc>
                <a:spcPts val="1470"/>
              </a:lnSpc>
              <a:buNone/>
            </a:pPr>
            <a:r>
              <a:rPr lang="en-US" sz="1050" dirty="0">
                <a:solidFill>
                  <a:srgbClr val="3F434B"/>
                </a:solidFill>
                <a:latin typeface="Arial" pitchFamily="34" charset="0"/>
                <a:ea typeface="Arial" pitchFamily="34" charset="-122"/>
                <a:cs typeface="Arial" pitchFamily="34" charset="-120"/>
              </a:rPr>
              <a:t>Cost to serve, automation, vendors.</a:t>
            </a:r>
            <a:endParaRPr lang="en-US" sz="1050" dirty="0"/>
          </a:p>
        </p:txBody>
      </p:sp>
      <p:sp>
        <p:nvSpPr>
          <p:cNvPr id="28" name="Text 25"/>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9" name="Text 26"/>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05 / 21</a:t>
            </a:r>
            <a:endParaRPr lang="en-US" sz="97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1961388"/>
            <a:ext cx="513893" cy="28346"/>
          </a:xfrm>
          <a:prstGeom prst="rect">
            <a:avLst/>
          </a:prstGeom>
          <a:solidFill>
            <a:srgbClr val="15508C"/>
          </a:solidFill>
          <a:ln/>
        </p:spPr>
      </p:sp>
      <p:sp>
        <p:nvSpPr>
          <p:cNvPr id="3" name="Shape 1"/>
          <p:cNvSpPr/>
          <p:nvPr/>
        </p:nvSpPr>
        <p:spPr>
          <a:xfrm>
            <a:off x="685800" y="6152998"/>
            <a:ext cx="10820095" cy="9510"/>
          </a:xfrm>
          <a:prstGeom prst="rect">
            <a:avLst/>
          </a:prstGeom>
          <a:solidFill>
            <a:srgbClr val="E2E5EA"/>
          </a:solidFill>
          <a:ln/>
        </p:spPr>
      </p:sp>
      <p:graphicFrame>
        <p:nvGraphicFramePr>
          <p:cNvPr id="4" name="Chart 0" descr=""/>
          <p:cNvGraphicFramePr/>
          <p:nvPr/>
        </p:nvGraphicFramePr>
        <p:xfrm>
          <a:off x="7164324" y="2238451"/>
          <a:ext cx="4341571" cy="3100730"/>
        </p:xfrm>
        <a:graphic xmlns:a="http://schemas.openxmlformats.org/drawingml/2006/main">
          <a:graphicData uri="http://schemas.openxmlformats.org/drawingml/2006/chart">
            <c:chart xmlns:c="http://schemas.openxmlformats.org/drawingml/2006/chart" r:id="rId2"/>
          </a:graphicData>
        </a:graphic>
      </p:graphicFrame>
      <p:sp>
        <p:nvSpPr>
          <p:cNvPr id="5" name="Text 2"/>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06</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EVIDENCE</a:t>
            </a:r>
            <a:endParaRPr lang="en-US" sz="970" dirty="0"/>
          </a:p>
        </p:txBody>
      </p:sp>
      <p:sp>
        <p:nvSpPr>
          <p:cNvPr id="6" name="Text 3"/>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7" name="Text 4"/>
          <p:cNvSpPr/>
          <p:nvPr/>
        </p:nvSpPr>
        <p:spPr>
          <a:xfrm>
            <a:off x="685800" y="1442923"/>
            <a:ext cx="6212434" cy="442570"/>
          </a:xfrm>
          <a:prstGeom prst="rect">
            <a:avLst/>
          </a:prstGeom>
          <a:noFill/>
          <a:ln/>
        </p:spPr>
        <p:txBody>
          <a:bodyPr wrap="none" lIns="0" tIns="0" rIns="0" bIns="0" rtlCol="0" anchor="t"/>
          <a:lstStyle/>
          <a:p>
            <a:pPr algn="l" indent="0" marL="0">
              <a:lnSpc>
                <a:spcPts val="2890"/>
              </a:lnSpc>
              <a:buNone/>
            </a:pPr>
            <a:r>
              <a:rPr lang="en-US" sz="2700" b="1" spc="-59" kern="0" dirty="0">
                <a:solidFill>
                  <a:srgbClr val="15171C"/>
                </a:solidFill>
                <a:latin typeface="Arial" pitchFamily="34" charset="0"/>
                <a:ea typeface="Arial" pitchFamily="34" charset="-122"/>
                <a:cs typeface="Arial" pitchFamily="34" charset="-120"/>
              </a:rPr>
              <a:t>Put the evidence right beside the claim</a:t>
            </a:r>
            <a:endParaRPr lang="en-US" sz="2700" dirty="0"/>
          </a:p>
        </p:txBody>
      </p:sp>
      <p:sp>
        <p:nvSpPr>
          <p:cNvPr id="8" name="Text 5"/>
          <p:cNvSpPr/>
          <p:nvPr/>
        </p:nvSpPr>
        <p:spPr>
          <a:xfrm>
            <a:off x="685800" y="2266798"/>
            <a:ext cx="6158484" cy="237744"/>
          </a:xfrm>
          <a:prstGeom prst="rect">
            <a:avLst/>
          </a:prstGeom>
          <a:noFill/>
          <a:ln/>
        </p:spPr>
        <p:txBody>
          <a:bodyPr wrap="none" lIns="0" tIns="0" rIns="0" bIns="0" rtlCol="0" anchor="t"/>
          <a:lstStyle/>
          <a:p>
            <a:pPr algn="l" indent="0" marL="0">
              <a:lnSpc>
                <a:spcPts val="2250"/>
              </a:lnSpc>
              <a:buNone/>
            </a:pPr>
            <a:r>
              <a:rPr lang="en-US" sz="1500" dirty="0">
                <a:solidFill>
                  <a:srgbClr val="3F434B"/>
                </a:solidFill>
                <a:latin typeface="Arial" pitchFamily="34" charset="0"/>
                <a:ea typeface="Arial" pitchFamily="34" charset="-122"/>
                <a:cs typeface="Arial" pitchFamily="34" charset="-120"/>
              </a:rPr>
              <a:t>A claim earns belief when the proof sits next to it, not three slides later.</a:t>
            </a:r>
            <a:endParaRPr lang="en-US" sz="1500" dirty="0"/>
          </a:p>
        </p:txBody>
      </p:sp>
      <p:sp>
        <p:nvSpPr>
          <p:cNvPr id="9" name="Text 6"/>
          <p:cNvSpPr/>
          <p:nvPr/>
        </p:nvSpPr>
        <p:spPr>
          <a:xfrm>
            <a:off x="685800" y="2695651"/>
            <a:ext cx="75895" cy="228600"/>
          </a:xfrm>
          <a:prstGeom prst="rect">
            <a:avLst/>
          </a:prstGeom>
          <a:noFill/>
          <a:ln/>
        </p:spPr>
        <p:txBody>
          <a:bodyPr wrap="none" lIns="0" tIns="0" rIns="0" bIns="0" rtlCol="0" anchor="t"/>
          <a:lstStyle/>
          <a:p>
            <a:pPr algn="l" indent="0" marL="0">
              <a:lnSpc>
                <a:spcPts val="2020"/>
              </a:lnSpc>
              <a:buNone/>
            </a:pPr>
            <a:r>
              <a:rPr lang="en-US" sz="1350" b="1" dirty="0">
                <a:solidFill>
                  <a:srgbClr val="15508C"/>
                </a:solidFill>
                <a:latin typeface="Arial" pitchFamily="34" charset="0"/>
                <a:ea typeface="Arial" pitchFamily="34" charset="-122"/>
                <a:cs typeface="Arial" pitchFamily="34" charset="-120"/>
              </a:rPr>
              <a:t>·</a:t>
            </a:r>
            <a:endParaRPr lang="en-US" sz="1350" dirty="0"/>
          </a:p>
        </p:txBody>
      </p:sp>
      <p:sp>
        <p:nvSpPr>
          <p:cNvPr id="10" name="Text 7"/>
          <p:cNvSpPr/>
          <p:nvPr/>
        </p:nvSpPr>
        <p:spPr>
          <a:xfrm>
            <a:off x="856793" y="2704795"/>
            <a:ext cx="2145182"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The text states the so-what</a:t>
            </a:r>
            <a:endParaRPr lang="en-US" sz="1350" dirty="0"/>
          </a:p>
        </p:txBody>
      </p:sp>
      <p:sp>
        <p:nvSpPr>
          <p:cNvPr id="11" name="Text 8"/>
          <p:cNvSpPr/>
          <p:nvPr/>
        </p:nvSpPr>
        <p:spPr>
          <a:xfrm>
            <a:off x="685800" y="3038551"/>
            <a:ext cx="75895" cy="228600"/>
          </a:xfrm>
          <a:prstGeom prst="rect">
            <a:avLst/>
          </a:prstGeom>
          <a:noFill/>
          <a:ln/>
        </p:spPr>
        <p:txBody>
          <a:bodyPr wrap="none" lIns="0" tIns="0" rIns="0" bIns="0" rtlCol="0" anchor="t"/>
          <a:lstStyle/>
          <a:p>
            <a:pPr algn="l" indent="0" marL="0">
              <a:lnSpc>
                <a:spcPts val="2020"/>
              </a:lnSpc>
              <a:buNone/>
            </a:pPr>
            <a:r>
              <a:rPr lang="en-US" sz="1350" b="1" dirty="0">
                <a:solidFill>
                  <a:srgbClr val="15508C"/>
                </a:solidFill>
                <a:latin typeface="Arial" pitchFamily="34" charset="0"/>
                <a:ea typeface="Arial" pitchFamily="34" charset="-122"/>
                <a:cs typeface="Arial" pitchFamily="34" charset="-120"/>
              </a:rPr>
              <a:t>·</a:t>
            </a:r>
            <a:endParaRPr lang="en-US" sz="1350" dirty="0"/>
          </a:p>
        </p:txBody>
      </p:sp>
      <p:sp>
        <p:nvSpPr>
          <p:cNvPr id="12" name="Text 9"/>
          <p:cNvSpPr/>
          <p:nvPr/>
        </p:nvSpPr>
        <p:spPr>
          <a:xfrm>
            <a:off x="856793" y="3047695"/>
            <a:ext cx="2265883"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The chart carries the number</a:t>
            </a:r>
            <a:endParaRPr lang="en-US" sz="1350" dirty="0"/>
          </a:p>
        </p:txBody>
      </p:sp>
      <p:sp>
        <p:nvSpPr>
          <p:cNvPr id="13" name="Text 10"/>
          <p:cNvSpPr/>
          <p:nvPr/>
        </p:nvSpPr>
        <p:spPr>
          <a:xfrm>
            <a:off x="685800" y="3380537"/>
            <a:ext cx="75895" cy="228600"/>
          </a:xfrm>
          <a:prstGeom prst="rect">
            <a:avLst/>
          </a:prstGeom>
          <a:noFill/>
          <a:ln/>
        </p:spPr>
        <p:txBody>
          <a:bodyPr wrap="none" lIns="0" tIns="0" rIns="0" bIns="0" rtlCol="0" anchor="t"/>
          <a:lstStyle/>
          <a:p>
            <a:pPr algn="l" indent="0" marL="0">
              <a:lnSpc>
                <a:spcPts val="2020"/>
              </a:lnSpc>
              <a:buNone/>
            </a:pPr>
            <a:r>
              <a:rPr lang="en-US" sz="1350" b="1" dirty="0">
                <a:solidFill>
                  <a:srgbClr val="15508C"/>
                </a:solidFill>
                <a:latin typeface="Arial" pitchFamily="34" charset="0"/>
                <a:ea typeface="Arial" pitchFamily="34" charset="-122"/>
                <a:cs typeface="Arial" pitchFamily="34" charset="-120"/>
              </a:rPr>
              <a:t>·</a:t>
            </a:r>
            <a:endParaRPr lang="en-US" sz="1350" dirty="0"/>
          </a:p>
        </p:txBody>
      </p:sp>
      <p:sp>
        <p:nvSpPr>
          <p:cNvPr id="14" name="Text 11"/>
          <p:cNvSpPr/>
          <p:nvPr/>
        </p:nvSpPr>
        <p:spPr>
          <a:xfrm>
            <a:off x="856793" y="3390595"/>
            <a:ext cx="1562710" cy="219456"/>
          </a:xfrm>
          <a:prstGeom prst="rect">
            <a:avLst/>
          </a:prstGeom>
          <a:noFill/>
          <a:ln/>
        </p:spPr>
        <p:txBody>
          <a:bodyPr wrap="none" lIns="0" tIns="0" rIns="0" bIns="0" rtlCol="0" anchor="t"/>
          <a:lstStyle/>
          <a:p>
            <a:pPr algn="l" indent="0" marL="0">
              <a:lnSpc>
                <a:spcPts val="2020"/>
              </a:lnSpc>
              <a:buNone/>
            </a:pPr>
            <a:r>
              <a:rPr lang="en-US" sz="1350" dirty="0">
                <a:solidFill>
                  <a:srgbClr val="3F434B"/>
                </a:solidFill>
                <a:latin typeface="Arial" pitchFamily="34" charset="0"/>
                <a:ea typeface="Arial" pitchFamily="34" charset="-122"/>
                <a:cs typeface="Arial" pitchFamily="34" charset="-120"/>
              </a:rPr>
              <a:t>One reads the other</a:t>
            </a:r>
            <a:endParaRPr lang="en-US" sz="1350" dirty="0"/>
          </a:p>
        </p:txBody>
      </p:sp>
      <p:sp>
        <p:nvSpPr>
          <p:cNvPr id="15" name="Text 12"/>
          <p:cNvSpPr/>
          <p:nvPr/>
        </p:nvSpPr>
        <p:spPr>
          <a:xfrm>
            <a:off x="685800" y="3790188"/>
            <a:ext cx="1555394"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illustrative.</a:t>
            </a:r>
            <a:endParaRPr lang="en-US" sz="900" dirty="0"/>
          </a:p>
        </p:txBody>
      </p:sp>
      <p:sp>
        <p:nvSpPr>
          <p:cNvPr id="16" name="Text 13"/>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06 / 21</a:t>
            </a:r>
            <a:endParaRPr lang="en-US" sz="97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2162556"/>
            <a:ext cx="513893" cy="28346"/>
          </a:xfrm>
          <a:prstGeom prst="rect">
            <a:avLst/>
          </a:prstGeom>
          <a:solidFill>
            <a:srgbClr val="15508C"/>
          </a:solidFill>
          <a:ln/>
        </p:spPr>
      </p:sp>
      <p:sp>
        <p:nvSpPr>
          <p:cNvPr id="3" name="Shape 1"/>
          <p:cNvSpPr/>
          <p:nvPr/>
        </p:nvSpPr>
        <p:spPr>
          <a:xfrm>
            <a:off x="685800" y="2553005"/>
            <a:ext cx="3479292" cy="2586838"/>
          </a:xfrm>
          <a:prstGeom prst="roundRect">
            <a:avLst>
              <a:gd name="adj" fmla="val 3676"/>
            </a:avLst>
          </a:prstGeom>
          <a:solidFill>
            <a:srgbClr val="F6F7F9"/>
          </a:solidFill>
          <a:ln w="9525">
            <a:solidFill>
              <a:srgbClr val="E2E5EA"/>
            </a:solidFill>
            <a:prstDash val="solid"/>
          </a:ln>
        </p:spPr>
      </p:sp>
      <p:sp>
        <p:nvSpPr>
          <p:cNvPr id="4" name="Shape 2"/>
          <p:cNvSpPr/>
          <p:nvPr/>
        </p:nvSpPr>
        <p:spPr>
          <a:xfrm>
            <a:off x="4356202" y="2553005"/>
            <a:ext cx="3479292" cy="2586838"/>
          </a:xfrm>
          <a:prstGeom prst="roundRect">
            <a:avLst>
              <a:gd name="adj" fmla="val 3676"/>
            </a:avLst>
          </a:prstGeom>
          <a:solidFill>
            <a:srgbClr val="F6F7F9"/>
          </a:solidFill>
          <a:ln w="9525">
            <a:solidFill>
              <a:srgbClr val="E2E5EA"/>
            </a:solidFill>
            <a:prstDash val="solid"/>
          </a:ln>
        </p:spPr>
      </p:sp>
      <p:sp>
        <p:nvSpPr>
          <p:cNvPr id="5" name="Shape 3"/>
          <p:cNvSpPr/>
          <p:nvPr/>
        </p:nvSpPr>
        <p:spPr>
          <a:xfrm>
            <a:off x="8025689" y="2553005"/>
            <a:ext cx="3480206" cy="2586838"/>
          </a:xfrm>
          <a:prstGeom prst="roundRect">
            <a:avLst>
              <a:gd name="adj" fmla="val 3676"/>
            </a:avLst>
          </a:prstGeom>
          <a:solidFill>
            <a:srgbClr val="F6F7F9"/>
          </a:solidFill>
          <a:ln w="9525">
            <a:solidFill>
              <a:srgbClr val="E2E5EA"/>
            </a:solidFill>
            <a:prstDash val="solid"/>
          </a:ln>
        </p:spPr>
      </p:sp>
      <p:sp>
        <p:nvSpPr>
          <p:cNvPr id="6" name="Shape 4"/>
          <p:cNvSpPr/>
          <p:nvPr/>
        </p:nvSpPr>
        <p:spPr>
          <a:xfrm>
            <a:off x="685800" y="6152998"/>
            <a:ext cx="10820095" cy="9510"/>
          </a:xfrm>
          <a:prstGeom prst="rect">
            <a:avLst/>
          </a:prstGeom>
          <a:solidFill>
            <a:srgbClr val="E2E5EA"/>
          </a:solidFill>
          <a:ln/>
        </p:spPr>
      </p:sp>
      <p:graphicFrame>
        <p:nvGraphicFramePr>
          <p:cNvPr id="7" name="Chart 0" descr=""/>
          <p:cNvGraphicFramePr/>
          <p:nvPr/>
        </p:nvGraphicFramePr>
        <p:xfrm>
          <a:off x="886054" y="2943454"/>
          <a:ext cx="3079699" cy="2052828"/>
        </p:xfrm>
        <a:graphic xmlns:a="http://schemas.openxmlformats.org/drawingml/2006/main">
          <a:graphicData uri="http://schemas.openxmlformats.org/drawingml/2006/chart">
            <c:chart xmlns:c="http://schemas.openxmlformats.org/drawingml/2006/chart" r:id="rId2"/>
          </a:graphicData>
        </a:graphic>
      </p:graphicFrame>
      <p:graphicFrame>
        <p:nvGraphicFramePr>
          <p:cNvPr id="8" name="Chart 1" descr=""/>
          <p:cNvGraphicFramePr/>
          <p:nvPr/>
        </p:nvGraphicFramePr>
        <p:xfrm>
          <a:off x="4555541" y="2943454"/>
          <a:ext cx="3079699" cy="2052828"/>
        </p:xfrm>
        <a:graphic xmlns:a="http://schemas.openxmlformats.org/drawingml/2006/main">
          <a:graphicData uri="http://schemas.openxmlformats.org/drawingml/2006/chart">
            <c:chart xmlns:c="http://schemas.openxmlformats.org/drawingml/2006/chart" r:id="rId3"/>
          </a:graphicData>
        </a:graphic>
      </p:graphicFrame>
      <p:graphicFrame>
        <p:nvGraphicFramePr>
          <p:cNvPr id="9" name="Chart 2" descr=""/>
          <p:cNvGraphicFramePr/>
          <p:nvPr/>
        </p:nvGraphicFramePr>
        <p:xfrm>
          <a:off x="8225942" y="2943454"/>
          <a:ext cx="3079699" cy="2052828"/>
        </p:xfrm>
        <a:graphic xmlns:a="http://schemas.openxmlformats.org/drawingml/2006/main">
          <a:graphicData uri="http://schemas.openxmlformats.org/drawingml/2006/chart">
            <c:chart xmlns:c="http://schemas.openxmlformats.org/drawingml/2006/chart" r:id="rId4"/>
          </a:graphicData>
        </a:graphic>
      </p:graphicFrame>
      <p:sp>
        <p:nvSpPr>
          <p:cNvPr id="10" name="Text 5"/>
          <p:cNvSpPr/>
          <p:nvPr/>
        </p:nvSpPr>
        <p:spPr>
          <a:xfrm>
            <a:off x="685800"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07</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COMPARE</a:t>
            </a:r>
            <a:endParaRPr lang="en-US" sz="970" dirty="0"/>
          </a:p>
        </p:txBody>
      </p:sp>
      <p:sp>
        <p:nvSpPr>
          <p:cNvPr id="11" name="Text 6"/>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2" name="Text 7"/>
          <p:cNvSpPr/>
          <p:nvPr/>
        </p:nvSpPr>
        <p:spPr>
          <a:xfrm>
            <a:off x="685800" y="1346911"/>
            <a:ext cx="5629961" cy="764438"/>
          </a:xfrm>
          <a:prstGeom prst="rect">
            <a:avLst/>
          </a:prstGeom>
          <a:noFill/>
          <a:ln/>
        </p:spPr>
        <p:txBody>
          <a:bodyPr wrap="none" lIns="0" tIns="0" rIns="0" bIns="0" rtlCol="0" anchor="t"/>
          <a:lstStyle/>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Compare the segments on one shared</a:t>
            </a:r>
            <a:endParaRPr lang="en-US" sz="2470" dirty="0"/>
          </a:p>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scale</a:t>
            </a:r>
            <a:endParaRPr lang="en-US" sz="2470" dirty="0"/>
          </a:p>
        </p:txBody>
      </p:sp>
      <p:sp>
        <p:nvSpPr>
          <p:cNvPr id="13" name="Text 8"/>
          <p:cNvSpPr/>
          <p:nvPr/>
        </p:nvSpPr>
        <p:spPr>
          <a:xfrm>
            <a:off x="685800" y="2229307"/>
            <a:ext cx="4522622" cy="190195"/>
          </a:xfrm>
          <a:prstGeom prst="rect">
            <a:avLst/>
          </a:prstGeom>
          <a:noFill/>
          <a:ln/>
        </p:spPr>
        <p:txBody>
          <a:bodyPr wrap="none" lIns="0" tIns="0" rIns="0" bIns="0" rtlCol="0" anchor="t"/>
          <a:lstStyle/>
          <a:p>
            <a:pPr algn="l" indent="0" marL="0">
              <a:lnSpc>
                <a:spcPts val="1500"/>
              </a:lnSpc>
              <a:buNone/>
            </a:pPr>
            <a:r>
              <a:rPr lang="en-US" sz="1200" dirty="0">
                <a:solidFill>
                  <a:srgbClr val="3F434B"/>
                </a:solidFill>
                <a:latin typeface="Arial" pitchFamily="34" charset="0"/>
                <a:ea typeface="Arial" pitchFamily="34" charset="-122"/>
                <a:cs typeface="Arial" pitchFamily="34" charset="-120"/>
              </a:rPr>
              <a:t>Same chart, same axis — so the eye compares shape, not scale.</a:t>
            </a:r>
            <a:endParaRPr lang="en-US" sz="1200" dirty="0"/>
          </a:p>
        </p:txBody>
      </p:sp>
      <p:sp>
        <p:nvSpPr>
          <p:cNvPr id="14" name="Text 9"/>
          <p:cNvSpPr/>
          <p:nvPr/>
        </p:nvSpPr>
        <p:spPr>
          <a:xfrm>
            <a:off x="886054" y="2714854"/>
            <a:ext cx="358445"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EMEA</a:t>
            </a:r>
            <a:endParaRPr lang="en-US" sz="900" dirty="0"/>
          </a:p>
        </p:txBody>
      </p:sp>
      <p:sp>
        <p:nvSpPr>
          <p:cNvPr id="15" name="Text 10"/>
          <p:cNvSpPr/>
          <p:nvPr/>
        </p:nvSpPr>
        <p:spPr>
          <a:xfrm>
            <a:off x="4555541" y="2714854"/>
            <a:ext cx="688543"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AMERICAS</a:t>
            </a:r>
            <a:endParaRPr lang="en-US" sz="900" dirty="0"/>
          </a:p>
        </p:txBody>
      </p:sp>
      <p:sp>
        <p:nvSpPr>
          <p:cNvPr id="16" name="Text 11"/>
          <p:cNvSpPr/>
          <p:nvPr/>
        </p:nvSpPr>
        <p:spPr>
          <a:xfrm>
            <a:off x="8225942" y="2714854"/>
            <a:ext cx="358445"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APAC</a:t>
            </a:r>
            <a:endParaRPr lang="en-US" sz="900" dirty="0"/>
          </a:p>
        </p:txBody>
      </p:sp>
      <p:sp>
        <p:nvSpPr>
          <p:cNvPr id="17" name="Text 12"/>
          <p:cNvSpPr/>
          <p:nvPr/>
        </p:nvSpPr>
        <p:spPr>
          <a:xfrm>
            <a:off x="685800" y="5310835"/>
            <a:ext cx="1555394"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illustrative.</a:t>
            </a:r>
            <a:endParaRPr lang="en-US" sz="900" dirty="0"/>
          </a:p>
        </p:txBody>
      </p:sp>
      <p:sp>
        <p:nvSpPr>
          <p:cNvPr id="18" name="Text 13"/>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19"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07 / 21</a:t>
            </a:r>
            <a:endParaRPr lang="en-US" sz="97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1848002"/>
            <a:ext cx="513893" cy="28346"/>
          </a:xfrm>
          <a:prstGeom prst="rect">
            <a:avLst/>
          </a:prstGeom>
          <a:solidFill>
            <a:srgbClr val="15508C"/>
          </a:solidFill>
          <a:ln/>
        </p:spPr>
      </p:sp>
      <p:sp>
        <p:nvSpPr>
          <p:cNvPr id="3" name="Shape 1"/>
          <p:cNvSpPr/>
          <p:nvPr/>
        </p:nvSpPr>
        <p:spPr>
          <a:xfrm>
            <a:off x="685800" y="2257654"/>
            <a:ext cx="5314493" cy="3195828"/>
          </a:xfrm>
          <a:prstGeom prst="roundRect">
            <a:avLst>
              <a:gd name="adj" fmla="val 2976"/>
            </a:avLst>
          </a:prstGeom>
          <a:solidFill>
            <a:srgbClr val="F6F7F9"/>
          </a:solidFill>
          <a:ln w="9525">
            <a:solidFill>
              <a:srgbClr val="E2E5EA"/>
            </a:solidFill>
            <a:prstDash val="solid"/>
          </a:ln>
        </p:spPr>
      </p:sp>
      <p:sp>
        <p:nvSpPr>
          <p:cNvPr id="4" name="Shape 2"/>
          <p:cNvSpPr/>
          <p:nvPr/>
        </p:nvSpPr>
        <p:spPr>
          <a:xfrm>
            <a:off x="3734410" y="3655771"/>
            <a:ext cx="114300" cy="114300"/>
          </a:xfrm>
          <a:prstGeom prst="roundRect">
            <a:avLst>
              <a:gd name="adj" fmla="val 24800"/>
            </a:avLst>
          </a:prstGeom>
          <a:solidFill>
            <a:srgbClr val="15508C"/>
          </a:solidFill>
          <a:ln/>
        </p:spPr>
      </p:sp>
      <p:sp>
        <p:nvSpPr>
          <p:cNvPr id="5" name="Shape 3"/>
          <p:cNvSpPr/>
          <p:nvPr/>
        </p:nvSpPr>
        <p:spPr>
          <a:xfrm>
            <a:off x="3734410" y="3921862"/>
            <a:ext cx="114300" cy="114300"/>
          </a:xfrm>
          <a:prstGeom prst="roundRect">
            <a:avLst>
              <a:gd name="adj" fmla="val 24800"/>
            </a:avLst>
          </a:prstGeom>
          <a:solidFill>
            <a:srgbClr val="6E9BC5"/>
          </a:solidFill>
          <a:ln/>
        </p:spPr>
      </p:sp>
      <p:sp>
        <p:nvSpPr>
          <p:cNvPr id="6" name="Shape 4"/>
          <p:cNvSpPr/>
          <p:nvPr/>
        </p:nvSpPr>
        <p:spPr>
          <a:xfrm>
            <a:off x="3734410" y="4188866"/>
            <a:ext cx="114300" cy="114300"/>
          </a:xfrm>
          <a:prstGeom prst="roundRect">
            <a:avLst>
              <a:gd name="adj" fmla="val 24800"/>
            </a:avLst>
          </a:prstGeom>
          <a:solidFill>
            <a:srgbClr val="C7D6E6"/>
          </a:solidFill>
          <a:ln/>
        </p:spPr>
      </p:sp>
      <p:sp>
        <p:nvSpPr>
          <p:cNvPr id="7" name="Shape 5"/>
          <p:cNvSpPr/>
          <p:nvPr/>
        </p:nvSpPr>
        <p:spPr>
          <a:xfrm>
            <a:off x="6191402" y="2257654"/>
            <a:ext cx="5314493" cy="3195828"/>
          </a:xfrm>
          <a:prstGeom prst="roundRect">
            <a:avLst>
              <a:gd name="adj" fmla="val 2976"/>
            </a:avLst>
          </a:prstGeom>
          <a:solidFill>
            <a:srgbClr val="F6F7F9"/>
          </a:solidFill>
          <a:ln w="9525">
            <a:solidFill>
              <a:srgbClr val="E2E5EA"/>
            </a:solidFill>
            <a:prstDash val="solid"/>
          </a:ln>
        </p:spPr>
      </p:sp>
      <p:sp>
        <p:nvSpPr>
          <p:cNvPr id="8" name="Shape 6"/>
          <p:cNvSpPr/>
          <p:nvPr/>
        </p:nvSpPr>
        <p:spPr>
          <a:xfrm>
            <a:off x="685800" y="6152998"/>
            <a:ext cx="10820095" cy="9510"/>
          </a:xfrm>
          <a:prstGeom prst="rect">
            <a:avLst/>
          </a:prstGeom>
          <a:solidFill>
            <a:srgbClr val="E2E5EA"/>
          </a:solidFill>
          <a:ln/>
        </p:spPr>
      </p:sp>
      <p:graphicFrame>
        <p:nvGraphicFramePr>
          <p:cNvPr id="9" name="Chart 0" descr=""/>
          <p:cNvGraphicFramePr/>
          <p:nvPr/>
        </p:nvGraphicFramePr>
        <p:xfrm>
          <a:off x="1506017" y="3026664"/>
          <a:ext cx="1904695" cy="1904695"/>
        </p:xfrm>
        <a:graphic xmlns:a="http://schemas.openxmlformats.org/drawingml/2006/main">
          <a:graphicData uri="http://schemas.openxmlformats.org/drawingml/2006/chart">
            <c:chart xmlns:c="http://schemas.openxmlformats.org/drawingml/2006/chart" r:id="rId2"/>
          </a:graphicData>
        </a:graphic>
      </p:graphicFrame>
      <p:graphicFrame>
        <p:nvGraphicFramePr>
          <p:cNvPr id="10" name="Chart 1" descr=""/>
          <p:cNvGraphicFramePr/>
          <p:nvPr/>
        </p:nvGraphicFramePr>
        <p:xfrm>
          <a:off x="6390742" y="2648102"/>
          <a:ext cx="4914900" cy="2661818"/>
        </p:xfrm>
        <a:graphic xmlns:a="http://schemas.openxmlformats.org/drawingml/2006/main">
          <a:graphicData uri="http://schemas.openxmlformats.org/drawingml/2006/chart">
            <c:chart xmlns:c="http://schemas.openxmlformats.org/drawingml/2006/chart" r:id="rId3"/>
          </a:graphicData>
        </a:graphic>
      </p:graphicFrame>
      <p:sp>
        <p:nvSpPr>
          <p:cNvPr id="11" name="Text 7"/>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08</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EVIDENCE</a:t>
            </a:r>
            <a:endParaRPr lang="en-US" sz="970" dirty="0"/>
          </a:p>
        </p:txBody>
      </p:sp>
      <p:sp>
        <p:nvSpPr>
          <p:cNvPr id="12" name="Text 8"/>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3" name="Text 9"/>
          <p:cNvSpPr/>
          <p:nvPr/>
        </p:nvSpPr>
        <p:spPr>
          <a:xfrm>
            <a:off x="685800" y="1033272"/>
            <a:ext cx="5709514" cy="764438"/>
          </a:xfrm>
          <a:prstGeom prst="rect">
            <a:avLst/>
          </a:prstGeom>
          <a:noFill/>
          <a:ln/>
        </p:spPr>
        <p:txBody>
          <a:bodyPr wrap="none" lIns="0" tIns="0" rIns="0" bIns="0" rtlCol="0" anchor="t"/>
          <a:lstStyle/>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Pair two lenses when one chart cannot</a:t>
            </a:r>
            <a:endParaRPr lang="en-US" sz="2470" dirty="0"/>
          </a:p>
          <a:p>
            <a:pPr algn="l" indent="0" marL="0">
              <a:lnSpc>
                <a:spcPts val="2650"/>
              </a:lnSpc>
              <a:buNone/>
            </a:pPr>
            <a:r>
              <a:rPr lang="en-US" sz="2470" b="1" spc="-54" kern="0" dirty="0">
                <a:solidFill>
                  <a:srgbClr val="15171C"/>
                </a:solidFill>
                <a:latin typeface="Arial" pitchFamily="34" charset="0"/>
                <a:ea typeface="Arial" pitchFamily="34" charset="-122"/>
                <a:cs typeface="Arial" pitchFamily="34" charset="-120"/>
              </a:rPr>
              <a:t>carry the point</a:t>
            </a:r>
            <a:endParaRPr lang="en-US" sz="2470" dirty="0"/>
          </a:p>
        </p:txBody>
      </p:sp>
      <p:sp>
        <p:nvSpPr>
          <p:cNvPr id="14" name="Text 10"/>
          <p:cNvSpPr/>
          <p:nvPr/>
        </p:nvSpPr>
        <p:spPr>
          <a:xfrm>
            <a:off x="685800" y="1914754"/>
            <a:ext cx="5697626" cy="190195"/>
          </a:xfrm>
          <a:prstGeom prst="rect">
            <a:avLst/>
          </a:prstGeom>
          <a:noFill/>
          <a:ln/>
        </p:spPr>
        <p:txBody>
          <a:bodyPr wrap="none" lIns="0" tIns="0" rIns="0" bIns="0" rtlCol="0" anchor="t"/>
          <a:lstStyle/>
          <a:p>
            <a:pPr algn="l" indent="0" marL="0">
              <a:lnSpc>
                <a:spcPts val="1500"/>
              </a:lnSpc>
              <a:buNone/>
            </a:pPr>
            <a:r>
              <a:rPr lang="en-US" sz="1200" dirty="0">
                <a:solidFill>
                  <a:srgbClr val="3F434B"/>
                </a:solidFill>
                <a:latin typeface="Arial" pitchFamily="34" charset="0"/>
                <a:ea typeface="Arial" pitchFamily="34" charset="-122"/>
                <a:cs typeface="Arial" pitchFamily="34" charset="-120"/>
              </a:rPr>
              <a:t>Different chart types, one message each — the title states the combined so-what.</a:t>
            </a:r>
            <a:endParaRPr lang="en-US" sz="1200" dirty="0"/>
          </a:p>
        </p:txBody>
      </p:sp>
      <p:sp>
        <p:nvSpPr>
          <p:cNvPr id="15" name="Text 11"/>
          <p:cNvSpPr/>
          <p:nvPr/>
        </p:nvSpPr>
        <p:spPr>
          <a:xfrm>
            <a:off x="886054" y="2419502"/>
            <a:ext cx="2029968"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REVENUE SHARE BY SEGMENT</a:t>
            </a:r>
            <a:endParaRPr lang="en-US" sz="900" dirty="0"/>
          </a:p>
        </p:txBody>
      </p:sp>
      <p:sp>
        <p:nvSpPr>
          <p:cNvPr id="16" name="Text 12"/>
          <p:cNvSpPr/>
          <p:nvPr/>
        </p:nvSpPr>
        <p:spPr>
          <a:xfrm>
            <a:off x="3943807" y="3627425"/>
            <a:ext cx="1168603" cy="190195"/>
          </a:xfrm>
          <a:prstGeom prst="rect">
            <a:avLst/>
          </a:prstGeom>
          <a:noFill/>
          <a:ln/>
        </p:spPr>
        <p:txBody>
          <a:bodyPr wrap="none" lIns="0" tIns="0" rIns="0" bIns="0" rtlCol="0" anchor="t"/>
          <a:lstStyle/>
          <a:p>
            <a:pPr algn="l" indent="0" marL="0">
              <a:lnSpc>
                <a:spcPts val="1500"/>
              </a:lnSpc>
              <a:buNone/>
            </a:pPr>
            <a:r>
              <a:rPr lang="en-US" sz="1200" dirty="0">
                <a:solidFill>
                  <a:srgbClr val="3F434B"/>
                </a:solidFill>
                <a:latin typeface="Arial" pitchFamily="34" charset="0"/>
                <a:ea typeface="Arial" pitchFamily="34" charset="-122"/>
                <a:cs typeface="Arial" pitchFamily="34" charset="-120"/>
              </a:rPr>
              <a:t>Enterprise · 54%</a:t>
            </a:r>
            <a:endParaRPr lang="en-US" sz="1200" dirty="0"/>
          </a:p>
        </p:txBody>
      </p:sp>
      <p:sp>
        <p:nvSpPr>
          <p:cNvPr id="17" name="Text 13"/>
          <p:cNvSpPr/>
          <p:nvPr/>
        </p:nvSpPr>
        <p:spPr>
          <a:xfrm>
            <a:off x="3943807" y="3893515"/>
            <a:ext cx="1267358" cy="190195"/>
          </a:xfrm>
          <a:prstGeom prst="rect">
            <a:avLst/>
          </a:prstGeom>
          <a:noFill/>
          <a:ln/>
        </p:spPr>
        <p:txBody>
          <a:bodyPr wrap="none" lIns="0" tIns="0" rIns="0" bIns="0" rtlCol="0" anchor="t"/>
          <a:lstStyle/>
          <a:p>
            <a:pPr algn="l" indent="0" marL="0">
              <a:lnSpc>
                <a:spcPts val="1500"/>
              </a:lnSpc>
              <a:buNone/>
            </a:pPr>
            <a:r>
              <a:rPr lang="en-US" sz="1200" dirty="0">
                <a:solidFill>
                  <a:srgbClr val="3F434B"/>
                </a:solidFill>
                <a:latin typeface="Arial" pitchFamily="34" charset="0"/>
                <a:ea typeface="Arial" pitchFamily="34" charset="-122"/>
                <a:cs typeface="Arial" pitchFamily="34" charset="-120"/>
              </a:rPr>
              <a:t>Mid-market · 31%</a:t>
            </a:r>
            <a:endParaRPr lang="en-US" sz="1200" dirty="0"/>
          </a:p>
        </p:txBody>
      </p:sp>
      <p:sp>
        <p:nvSpPr>
          <p:cNvPr id="18" name="Text 14"/>
          <p:cNvSpPr/>
          <p:nvPr/>
        </p:nvSpPr>
        <p:spPr>
          <a:xfrm>
            <a:off x="3943807" y="4160520"/>
            <a:ext cx="813816" cy="190195"/>
          </a:xfrm>
          <a:prstGeom prst="rect">
            <a:avLst/>
          </a:prstGeom>
          <a:noFill/>
          <a:ln/>
        </p:spPr>
        <p:txBody>
          <a:bodyPr wrap="none" lIns="0" tIns="0" rIns="0" bIns="0" rtlCol="0" anchor="t"/>
          <a:lstStyle/>
          <a:p>
            <a:pPr algn="l" indent="0" marL="0">
              <a:lnSpc>
                <a:spcPts val="1500"/>
              </a:lnSpc>
              <a:buNone/>
            </a:pPr>
            <a:r>
              <a:rPr lang="en-US" sz="1200" dirty="0">
                <a:solidFill>
                  <a:srgbClr val="3F434B"/>
                </a:solidFill>
                <a:latin typeface="Arial" pitchFamily="34" charset="0"/>
                <a:ea typeface="Arial" pitchFamily="34" charset="-122"/>
                <a:cs typeface="Arial" pitchFamily="34" charset="-120"/>
              </a:rPr>
              <a:t>SMB · 15%</a:t>
            </a:r>
            <a:endParaRPr lang="en-US" sz="1200" dirty="0"/>
          </a:p>
        </p:txBody>
      </p:sp>
      <p:sp>
        <p:nvSpPr>
          <p:cNvPr id="19" name="Text 15"/>
          <p:cNvSpPr/>
          <p:nvPr/>
        </p:nvSpPr>
        <p:spPr>
          <a:xfrm>
            <a:off x="6390742" y="2419502"/>
            <a:ext cx="2029968" cy="152705"/>
          </a:xfrm>
          <a:prstGeom prst="rect">
            <a:avLst/>
          </a:prstGeom>
          <a:noFill/>
          <a:ln/>
        </p:spPr>
        <p:txBody>
          <a:bodyPr wrap="none" lIns="0" tIns="0" rIns="0" bIns="0" rtlCol="0" anchor="t"/>
          <a:lstStyle/>
          <a:p>
            <a:pPr algn="l" indent="0" marL="0">
              <a:lnSpc>
                <a:spcPts val="1120"/>
              </a:lnSpc>
              <a:buNone/>
            </a:pPr>
            <a:r>
              <a:rPr lang="en-US" sz="900" spc="108" kern="0" dirty="0">
                <a:solidFill>
                  <a:srgbClr val="767C86"/>
                </a:solidFill>
                <a:latin typeface="Consolas" pitchFamily="34" charset="0"/>
                <a:ea typeface="Consolas" pitchFamily="34" charset="-122"/>
                <a:cs typeface="Consolas" pitchFamily="34" charset="-120"/>
              </a:rPr>
              <a:t>GROWTH BY SEGMENT, % YOY</a:t>
            </a:r>
            <a:endParaRPr lang="en-US" sz="900" dirty="0"/>
          </a:p>
        </p:txBody>
      </p:sp>
      <p:sp>
        <p:nvSpPr>
          <p:cNvPr id="20" name="Text 16"/>
          <p:cNvSpPr/>
          <p:nvPr/>
        </p:nvSpPr>
        <p:spPr>
          <a:xfrm>
            <a:off x="685800" y="5624474"/>
            <a:ext cx="1555394" cy="152705"/>
          </a:xfrm>
          <a:prstGeom prst="rect">
            <a:avLst/>
          </a:prstGeom>
          <a:noFill/>
          <a:ln/>
        </p:spPr>
        <p:txBody>
          <a:bodyPr wrap="none" lIns="0" tIns="0" rIns="0" bIns="0" rtlCol="0" anchor="t"/>
          <a:lstStyle/>
          <a:p>
            <a:pPr algn="l" indent="0" marL="0">
              <a:lnSpc>
                <a:spcPts val="1120"/>
              </a:lnSpc>
              <a:buNone/>
            </a:pPr>
            <a:r>
              <a:rPr lang="en-US" sz="900" spc="27" kern="0" dirty="0">
                <a:solidFill>
                  <a:srgbClr val="AEB4BD"/>
                </a:solidFill>
                <a:latin typeface="Consolas" pitchFamily="34" charset="0"/>
                <a:ea typeface="Consolas" pitchFamily="34" charset="-122"/>
                <a:cs typeface="Consolas" pitchFamily="34" charset="-120"/>
              </a:rPr>
              <a:t>Source: illustrative.</a:t>
            </a:r>
            <a:endParaRPr lang="en-US" sz="900" dirty="0"/>
          </a:p>
        </p:txBody>
      </p:sp>
      <p:sp>
        <p:nvSpPr>
          <p:cNvPr id="21" name="Text 17"/>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2" name="Text 1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08 / 21</a:t>
            </a:r>
            <a:endParaRPr lang="en-US" sz="9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685800" y="1884578"/>
            <a:ext cx="513893" cy="28346"/>
          </a:xfrm>
          <a:prstGeom prst="rect">
            <a:avLst/>
          </a:prstGeom>
          <a:solidFill>
            <a:srgbClr val="15508C"/>
          </a:solidFill>
          <a:ln/>
        </p:spPr>
      </p:sp>
      <p:sp>
        <p:nvSpPr>
          <p:cNvPr id="3" name="Shape 1"/>
          <p:cNvSpPr/>
          <p:nvPr/>
        </p:nvSpPr>
        <p:spPr>
          <a:xfrm>
            <a:off x="685800" y="2237537"/>
            <a:ext cx="5333695" cy="1542593"/>
          </a:xfrm>
          <a:prstGeom prst="roundRect">
            <a:avLst>
              <a:gd name="adj" fmla="val 7410"/>
            </a:avLst>
          </a:prstGeom>
          <a:solidFill>
            <a:srgbClr val="F6F7F9"/>
          </a:solidFill>
          <a:ln w="19050">
            <a:solidFill>
              <a:srgbClr val="15508C"/>
            </a:solidFill>
            <a:prstDash val="solid"/>
          </a:ln>
        </p:spPr>
      </p:sp>
      <p:sp>
        <p:nvSpPr>
          <p:cNvPr id="4" name="Shape 2"/>
          <p:cNvSpPr/>
          <p:nvPr/>
        </p:nvSpPr>
        <p:spPr>
          <a:xfrm>
            <a:off x="6172200" y="2237537"/>
            <a:ext cx="5333695" cy="1542593"/>
          </a:xfrm>
          <a:prstGeom prst="roundRect">
            <a:avLst>
              <a:gd name="adj" fmla="val 7410"/>
            </a:avLst>
          </a:prstGeom>
          <a:solidFill>
            <a:srgbClr val="F6F7F9"/>
          </a:solidFill>
          <a:ln w="9525">
            <a:solidFill>
              <a:srgbClr val="E2E5EA"/>
            </a:solidFill>
            <a:prstDash val="solid"/>
          </a:ln>
        </p:spPr>
      </p:sp>
      <p:sp>
        <p:nvSpPr>
          <p:cNvPr id="5" name="Shape 3"/>
          <p:cNvSpPr/>
          <p:nvPr/>
        </p:nvSpPr>
        <p:spPr>
          <a:xfrm>
            <a:off x="685800" y="3932834"/>
            <a:ext cx="5333695" cy="1542593"/>
          </a:xfrm>
          <a:prstGeom prst="roundRect">
            <a:avLst>
              <a:gd name="adj" fmla="val 7410"/>
            </a:avLst>
          </a:prstGeom>
          <a:solidFill>
            <a:srgbClr val="F6F7F9"/>
          </a:solidFill>
          <a:ln w="9525">
            <a:solidFill>
              <a:srgbClr val="E2E5EA"/>
            </a:solidFill>
            <a:prstDash val="solid"/>
          </a:ln>
        </p:spPr>
      </p:sp>
      <p:sp>
        <p:nvSpPr>
          <p:cNvPr id="6" name="Shape 4"/>
          <p:cNvSpPr/>
          <p:nvPr/>
        </p:nvSpPr>
        <p:spPr>
          <a:xfrm>
            <a:off x="6172200" y="3932834"/>
            <a:ext cx="5333695" cy="1542593"/>
          </a:xfrm>
          <a:prstGeom prst="roundRect">
            <a:avLst>
              <a:gd name="adj" fmla="val 7410"/>
            </a:avLst>
          </a:prstGeom>
          <a:solidFill>
            <a:srgbClr val="F6F7F9"/>
          </a:solidFill>
          <a:ln w="9525">
            <a:solidFill>
              <a:srgbClr val="E2E5EA"/>
            </a:solidFill>
            <a:prstDash val="solid"/>
          </a:ln>
        </p:spPr>
      </p:sp>
      <p:sp>
        <p:nvSpPr>
          <p:cNvPr id="7" name="Shape 5"/>
          <p:cNvSpPr/>
          <p:nvPr/>
        </p:nvSpPr>
        <p:spPr>
          <a:xfrm>
            <a:off x="685800" y="6152998"/>
            <a:ext cx="10820095" cy="9510"/>
          </a:xfrm>
          <a:prstGeom prst="rect">
            <a:avLst/>
          </a:prstGeom>
          <a:solidFill>
            <a:srgbClr val="E2E5EA"/>
          </a:solidFill>
          <a:ln/>
        </p:spPr>
      </p:sp>
      <p:sp>
        <p:nvSpPr>
          <p:cNvPr id="8" name="Text 6"/>
          <p:cNvSpPr/>
          <p:nvPr/>
        </p:nvSpPr>
        <p:spPr>
          <a:xfrm>
            <a:off x="685800" y="513893"/>
            <a:ext cx="119146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15508C"/>
                </a:solidFill>
                <a:latin typeface="Consolas" pitchFamily="34" charset="0"/>
                <a:ea typeface="Consolas" pitchFamily="34" charset="-122"/>
                <a:cs typeface="Consolas" pitchFamily="34" charset="-120"/>
              </a:rPr>
              <a:t>09</a:t>
            </a:r>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 FRAMEWORK</a:t>
            </a:r>
            <a:endParaRPr lang="en-US" sz="970" dirty="0"/>
          </a:p>
        </p:txBody>
      </p:sp>
      <p:sp>
        <p:nvSpPr>
          <p:cNvPr id="9" name="Text 7"/>
          <p:cNvSpPr/>
          <p:nvPr/>
        </p:nvSpPr>
        <p:spPr>
          <a:xfrm>
            <a:off x="10537546" y="513893"/>
            <a:ext cx="996696"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3F434B"/>
                </a:solidFill>
                <a:latin typeface="Consolas" pitchFamily="34" charset="0"/>
                <a:ea typeface="Consolas" pitchFamily="34" charset="-122"/>
                <a:cs typeface="Consolas" pitchFamily="34" charset="-120"/>
              </a:rPr>
              <a:t>YOUR BRAND</a:t>
            </a:r>
            <a:endParaRPr lang="en-US" sz="970" dirty="0"/>
          </a:p>
        </p:txBody>
      </p:sp>
      <p:sp>
        <p:nvSpPr>
          <p:cNvPr id="10" name="Text 8"/>
          <p:cNvSpPr/>
          <p:nvPr/>
        </p:nvSpPr>
        <p:spPr>
          <a:xfrm>
            <a:off x="685800" y="1048817"/>
            <a:ext cx="5797296" cy="785470"/>
          </a:xfrm>
          <a:prstGeom prst="rect">
            <a:avLst/>
          </a:prstGeom>
          <a:noFill/>
          <a:ln/>
        </p:spPr>
        <p:txBody>
          <a:bodyPr wrap="none" lIns="0" tIns="0" rIns="0" bIns="0" rtlCol="0" anchor="t"/>
          <a:lstStyle/>
          <a:p>
            <a:pPr algn="l" indent="0" marL="0">
              <a:lnSpc>
                <a:spcPts val="2730"/>
              </a:lnSpc>
              <a:buNone/>
            </a:pPr>
            <a:r>
              <a:rPr lang="en-US" sz="2550" b="1" spc="-56" kern="0" dirty="0">
                <a:solidFill>
                  <a:srgbClr val="15171C"/>
                </a:solidFill>
                <a:latin typeface="Arial" pitchFamily="34" charset="0"/>
                <a:ea typeface="Arial" pitchFamily="34" charset="-122"/>
                <a:cs typeface="Arial" pitchFamily="34" charset="-120"/>
              </a:rPr>
              <a:t>Frame the choice on the two axes that</a:t>
            </a:r>
            <a:endParaRPr lang="en-US" sz="2550" dirty="0"/>
          </a:p>
          <a:p>
            <a:pPr algn="l" indent="0" marL="0">
              <a:lnSpc>
                <a:spcPts val="2730"/>
              </a:lnSpc>
              <a:buNone/>
            </a:pPr>
            <a:r>
              <a:rPr lang="en-US" sz="2550" b="1" spc="-56" kern="0" dirty="0">
                <a:solidFill>
                  <a:srgbClr val="15171C"/>
                </a:solidFill>
                <a:latin typeface="Arial" pitchFamily="34" charset="0"/>
                <a:ea typeface="Arial" pitchFamily="34" charset="-122"/>
                <a:cs typeface="Arial" pitchFamily="34" charset="-120"/>
              </a:rPr>
              <a:t>matter</a:t>
            </a:r>
            <a:endParaRPr lang="en-US" sz="2550" dirty="0"/>
          </a:p>
        </p:txBody>
      </p:sp>
      <p:sp>
        <p:nvSpPr>
          <p:cNvPr id="11" name="Text 9"/>
          <p:cNvSpPr/>
          <p:nvPr/>
        </p:nvSpPr>
        <p:spPr>
          <a:xfrm>
            <a:off x="952805" y="2503627"/>
            <a:ext cx="1972361" cy="152705"/>
          </a:xfrm>
          <a:prstGeom prst="rect">
            <a:avLst/>
          </a:prstGeom>
          <a:noFill/>
          <a:ln/>
        </p:spPr>
        <p:txBody>
          <a:bodyPr wrap="none" lIns="0" tIns="0" rIns="0" bIns="0" rtlCol="0" anchor="t"/>
          <a:lstStyle/>
          <a:p>
            <a:pPr algn="l" indent="0" marL="0">
              <a:lnSpc>
                <a:spcPts val="1120"/>
              </a:lnSpc>
              <a:buNone/>
            </a:pPr>
            <a:r>
              <a:rPr lang="en-US" sz="900" b="1" spc="117" kern="0" dirty="0">
                <a:solidFill>
                  <a:srgbClr val="15508C"/>
                </a:solidFill>
                <a:latin typeface="Consolas" pitchFamily="34" charset="0"/>
                <a:ea typeface="Consolas" pitchFamily="34" charset="-122"/>
                <a:cs typeface="Consolas" pitchFamily="34" charset="-120"/>
              </a:rPr>
              <a:t>HIGH VALUE · LOW EFFORT</a:t>
            </a:r>
            <a:endParaRPr lang="en-US" sz="900" dirty="0"/>
          </a:p>
        </p:txBody>
      </p:sp>
      <p:sp>
        <p:nvSpPr>
          <p:cNvPr id="12" name="Text 10"/>
          <p:cNvSpPr/>
          <p:nvPr/>
        </p:nvSpPr>
        <p:spPr>
          <a:xfrm>
            <a:off x="952805" y="2732227"/>
            <a:ext cx="779983" cy="267005"/>
          </a:xfrm>
          <a:prstGeom prst="rect">
            <a:avLst/>
          </a:prstGeom>
          <a:noFill/>
          <a:ln/>
        </p:spPr>
        <p:txBody>
          <a:bodyPr wrap="none" lIns="0" tIns="0" rIns="0" bIns="0" rtlCol="0" anchor="t"/>
          <a:lstStyle/>
          <a:p>
            <a:pPr algn="l" indent="0" marL="0">
              <a:lnSpc>
                <a:spcPts val="2060"/>
              </a:lnSpc>
              <a:buNone/>
            </a:pPr>
            <a:r>
              <a:rPr lang="en-US" sz="1650" b="1" spc="-16" kern="0" dirty="0">
                <a:solidFill>
                  <a:srgbClr val="15171C"/>
                </a:solidFill>
                <a:latin typeface="Arial" pitchFamily="34" charset="0"/>
                <a:ea typeface="Arial" pitchFamily="34" charset="-122"/>
                <a:cs typeface="Arial" pitchFamily="34" charset="-120"/>
              </a:rPr>
              <a:t>Do now</a:t>
            </a:r>
            <a:endParaRPr lang="en-US" sz="1650" dirty="0"/>
          </a:p>
        </p:txBody>
      </p:sp>
      <p:sp>
        <p:nvSpPr>
          <p:cNvPr id="13" name="Text 11"/>
          <p:cNvSpPr/>
          <p:nvPr/>
        </p:nvSpPr>
        <p:spPr>
          <a:xfrm>
            <a:off x="952805" y="3065983"/>
            <a:ext cx="2161642"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The obvious wins — start here.</a:t>
            </a:r>
            <a:endParaRPr lang="en-US" sz="1200" dirty="0"/>
          </a:p>
        </p:txBody>
      </p:sp>
      <p:sp>
        <p:nvSpPr>
          <p:cNvPr id="14" name="Text 12"/>
          <p:cNvSpPr/>
          <p:nvPr/>
        </p:nvSpPr>
        <p:spPr>
          <a:xfrm>
            <a:off x="6429146" y="2494483"/>
            <a:ext cx="2058314" cy="152705"/>
          </a:xfrm>
          <a:prstGeom prst="rect">
            <a:avLst/>
          </a:prstGeom>
          <a:noFill/>
          <a:ln/>
        </p:spPr>
        <p:txBody>
          <a:bodyPr wrap="none" lIns="0" tIns="0" rIns="0" bIns="0" rtlCol="0" anchor="t"/>
          <a:lstStyle/>
          <a:p>
            <a:pPr algn="l" indent="0" marL="0">
              <a:lnSpc>
                <a:spcPts val="1120"/>
              </a:lnSpc>
              <a:buNone/>
            </a:pPr>
            <a:r>
              <a:rPr lang="en-US" sz="900" b="1" spc="117" kern="0" dirty="0">
                <a:solidFill>
                  <a:srgbClr val="15508C"/>
                </a:solidFill>
                <a:latin typeface="Consolas" pitchFamily="34" charset="0"/>
                <a:ea typeface="Consolas" pitchFamily="34" charset="-122"/>
                <a:cs typeface="Consolas" pitchFamily="34" charset="-120"/>
              </a:rPr>
              <a:t>HIGH VALUE · HIGH EFFORT</a:t>
            </a:r>
            <a:endParaRPr lang="en-US" sz="900" dirty="0"/>
          </a:p>
        </p:txBody>
      </p:sp>
      <p:sp>
        <p:nvSpPr>
          <p:cNvPr id="15" name="Text 13"/>
          <p:cNvSpPr/>
          <p:nvPr/>
        </p:nvSpPr>
        <p:spPr>
          <a:xfrm>
            <a:off x="6429146" y="2723083"/>
            <a:ext cx="459029" cy="267005"/>
          </a:xfrm>
          <a:prstGeom prst="rect">
            <a:avLst/>
          </a:prstGeom>
          <a:noFill/>
          <a:ln/>
        </p:spPr>
        <p:txBody>
          <a:bodyPr wrap="none" lIns="0" tIns="0" rIns="0" bIns="0" rtlCol="0" anchor="t"/>
          <a:lstStyle/>
          <a:p>
            <a:pPr algn="l" indent="0" marL="0">
              <a:lnSpc>
                <a:spcPts val="2060"/>
              </a:lnSpc>
              <a:buNone/>
            </a:pPr>
            <a:r>
              <a:rPr lang="en-US" sz="1650" b="1" spc="-16" kern="0" dirty="0">
                <a:solidFill>
                  <a:srgbClr val="15171C"/>
                </a:solidFill>
                <a:latin typeface="Arial" pitchFamily="34" charset="0"/>
                <a:ea typeface="Arial" pitchFamily="34" charset="-122"/>
                <a:cs typeface="Arial" pitchFamily="34" charset="-120"/>
              </a:rPr>
              <a:t>Plan</a:t>
            </a:r>
            <a:endParaRPr lang="en-US" sz="1650" dirty="0"/>
          </a:p>
        </p:txBody>
      </p:sp>
      <p:sp>
        <p:nvSpPr>
          <p:cNvPr id="16" name="Text 14"/>
          <p:cNvSpPr/>
          <p:nvPr/>
        </p:nvSpPr>
        <p:spPr>
          <a:xfrm>
            <a:off x="6429146" y="3055925"/>
            <a:ext cx="2279599"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Worth it, but resource it properly.</a:t>
            </a:r>
            <a:endParaRPr lang="en-US" sz="1200" dirty="0"/>
          </a:p>
        </p:txBody>
      </p:sp>
      <p:sp>
        <p:nvSpPr>
          <p:cNvPr id="17" name="Text 15"/>
          <p:cNvSpPr/>
          <p:nvPr/>
        </p:nvSpPr>
        <p:spPr>
          <a:xfrm>
            <a:off x="942746" y="4189781"/>
            <a:ext cx="1886407" cy="152705"/>
          </a:xfrm>
          <a:prstGeom prst="rect">
            <a:avLst/>
          </a:prstGeom>
          <a:noFill/>
          <a:ln/>
        </p:spPr>
        <p:txBody>
          <a:bodyPr wrap="none" lIns="0" tIns="0" rIns="0" bIns="0" rtlCol="0" anchor="t"/>
          <a:lstStyle/>
          <a:p>
            <a:pPr algn="l" indent="0" marL="0">
              <a:lnSpc>
                <a:spcPts val="1120"/>
              </a:lnSpc>
              <a:buNone/>
            </a:pPr>
            <a:r>
              <a:rPr lang="en-US" sz="900" b="1" spc="117" kern="0" dirty="0">
                <a:solidFill>
                  <a:srgbClr val="15508C"/>
                </a:solidFill>
                <a:latin typeface="Consolas" pitchFamily="34" charset="0"/>
                <a:ea typeface="Consolas" pitchFamily="34" charset="-122"/>
                <a:cs typeface="Consolas" pitchFamily="34" charset="-120"/>
              </a:rPr>
              <a:t>LOW VALUE · LOW EFFORT</a:t>
            </a:r>
            <a:endParaRPr lang="en-US" sz="900" dirty="0"/>
          </a:p>
        </p:txBody>
      </p:sp>
      <p:sp>
        <p:nvSpPr>
          <p:cNvPr id="18" name="Text 16"/>
          <p:cNvSpPr/>
          <p:nvPr/>
        </p:nvSpPr>
        <p:spPr>
          <a:xfrm>
            <a:off x="942746" y="4418381"/>
            <a:ext cx="685800" cy="267005"/>
          </a:xfrm>
          <a:prstGeom prst="rect">
            <a:avLst/>
          </a:prstGeom>
          <a:noFill/>
          <a:ln/>
        </p:spPr>
        <p:txBody>
          <a:bodyPr wrap="none" lIns="0" tIns="0" rIns="0" bIns="0" rtlCol="0" anchor="t"/>
          <a:lstStyle/>
          <a:p>
            <a:pPr algn="l" indent="0" marL="0">
              <a:lnSpc>
                <a:spcPts val="2060"/>
              </a:lnSpc>
              <a:buNone/>
            </a:pPr>
            <a:r>
              <a:rPr lang="en-US" sz="1650" b="1" spc="-16" kern="0" dirty="0">
                <a:solidFill>
                  <a:srgbClr val="15171C"/>
                </a:solidFill>
                <a:latin typeface="Arial" pitchFamily="34" charset="0"/>
                <a:ea typeface="Arial" pitchFamily="34" charset="-122"/>
                <a:cs typeface="Arial" pitchFamily="34" charset="-120"/>
              </a:rPr>
              <a:t>Maybe</a:t>
            </a:r>
            <a:endParaRPr lang="en-US" sz="1650" dirty="0"/>
          </a:p>
        </p:txBody>
      </p:sp>
      <p:sp>
        <p:nvSpPr>
          <p:cNvPr id="19" name="Text 17"/>
          <p:cNvSpPr/>
          <p:nvPr/>
        </p:nvSpPr>
        <p:spPr>
          <a:xfrm>
            <a:off x="942746" y="4751222"/>
            <a:ext cx="1909267"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Fill-ins, only if idle capacity.</a:t>
            </a:r>
            <a:endParaRPr lang="en-US" sz="1200" dirty="0"/>
          </a:p>
        </p:txBody>
      </p:sp>
      <p:sp>
        <p:nvSpPr>
          <p:cNvPr id="20" name="Text 18"/>
          <p:cNvSpPr/>
          <p:nvPr/>
        </p:nvSpPr>
        <p:spPr>
          <a:xfrm>
            <a:off x="6429146" y="4189781"/>
            <a:ext cx="1972361" cy="152705"/>
          </a:xfrm>
          <a:prstGeom prst="rect">
            <a:avLst/>
          </a:prstGeom>
          <a:noFill/>
          <a:ln/>
        </p:spPr>
        <p:txBody>
          <a:bodyPr wrap="none" lIns="0" tIns="0" rIns="0" bIns="0" rtlCol="0" anchor="t"/>
          <a:lstStyle/>
          <a:p>
            <a:pPr algn="l" indent="0" marL="0">
              <a:lnSpc>
                <a:spcPts val="1120"/>
              </a:lnSpc>
              <a:buNone/>
            </a:pPr>
            <a:r>
              <a:rPr lang="en-US" sz="900" b="1" spc="117" kern="0" dirty="0">
                <a:solidFill>
                  <a:srgbClr val="15508C"/>
                </a:solidFill>
                <a:latin typeface="Consolas" pitchFamily="34" charset="0"/>
                <a:ea typeface="Consolas" pitchFamily="34" charset="-122"/>
                <a:cs typeface="Consolas" pitchFamily="34" charset="-120"/>
              </a:rPr>
              <a:t>LOW VALUE · HIGH EFFORT</a:t>
            </a:r>
            <a:endParaRPr lang="en-US" sz="900" dirty="0"/>
          </a:p>
        </p:txBody>
      </p:sp>
      <p:sp>
        <p:nvSpPr>
          <p:cNvPr id="21" name="Text 19"/>
          <p:cNvSpPr/>
          <p:nvPr/>
        </p:nvSpPr>
        <p:spPr>
          <a:xfrm>
            <a:off x="6429146" y="4418381"/>
            <a:ext cx="509321" cy="267005"/>
          </a:xfrm>
          <a:prstGeom prst="rect">
            <a:avLst/>
          </a:prstGeom>
          <a:noFill/>
          <a:ln/>
        </p:spPr>
        <p:txBody>
          <a:bodyPr wrap="none" lIns="0" tIns="0" rIns="0" bIns="0" rtlCol="0" anchor="t"/>
          <a:lstStyle/>
          <a:p>
            <a:pPr algn="l" indent="0" marL="0">
              <a:lnSpc>
                <a:spcPts val="2060"/>
              </a:lnSpc>
              <a:buNone/>
            </a:pPr>
            <a:r>
              <a:rPr lang="en-US" sz="1650" b="1" spc="-16" kern="0" dirty="0">
                <a:solidFill>
                  <a:srgbClr val="15171C"/>
                </a:solidFill>
                <a:latin typeface="Arial" pitchFamily="34" charset="0"/>
                <a:ea typeface="Arial" pitchFamily="34" charset="-122"/>
                <a:cs typeface="Arial" pitchFamily="34" charset="-120"/>
              </a:rPr>
              <a:t>Drop</a:t>
            </a:r>
            <a:endParaRPr lang="en-US" sz="1650" dirty="0"/>
          </a:p>
        </p:txBody>
      </p:sp>
      <p:sp>
        <p:nvSpPr>
          <p:cNvPr id="22" name="Text 20"/>
          <p:cNvSpPr/>
          <p:nvPr/>
        </p:nvSpPr>
        <p:spPr>
          <a:xfrm>
            <a:off x="6429146" y="4751222"/>
            <a:ext cx="1095451" cy="190195"/>
          </a:xfrm>
          <a:prstGeom prst="rect">
            <a:avLst/>
          </a:prstGeom>
          <a:noFill/>
          <a:ln/>
        </p:spPr>
        <p:txBody>
          <a:bodyPr wrap="none" lIns="0" tIns="0" rIns="0" bIns="0" rtlCol="0" anchor="t"/>
          <a:lstStyle/>
          <a:p>
            <a:pPr algn="l" indent="0" marL="0">
              <a:lnSpc>
                <a:spcPts val="1740"/>
              </a:lnSpc>
              <a:buNone/>
            </a:pPr>
            <a:r>
              <a:rPr lang="en-US" sz="1200" dirty="0">
                <a:solidFill>
                  <a:srgbClr val="3F434B"/>
                </a:solidFill>
                <a:latin typeface="Arial" pitchFamily="34" charset="0"/>
                <a:ea typeface="Arial" pitchFamily="34" charset="-122"/>
                <a:cs typeface="Arial" pitchFamily="34" charset="-120"/>
              </a:rPr>
              <a:t>Politely decline.</a:t>
            </a:r>
            <a:endParaRPr lang="en-US" sz="1200" dirty="0"/>
          </a:p>
        </p:txBody>
      </p:sp>
      <p:sp>
        <p:nvSpPr>
          <p:cNvPr id="23" name="Text 21"/>
          <p:cNvSpPr/>
          <p:nvPr/>
        </p:nvSpPr>
        <p:spPr>
          <a:xfrm>
            <a:off x="5501945" y="1951330"/>
            <a:ext cx="1217066"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767C86"/>
                </a:solidFill>
                <a:latin typeface="Consolas" pitchFamily="34" charset="0"/>
                <a:ea typeface="Consolas" pitchFamily="34" charset="-122"/>
                <a:cs typeface="Consolas" pitchFamily="34" charset="-120"/>
              </a:rPr>
              <a:t>HIGHER VALUE ↑</a:t>
            </a:r>
            <a:endParaRPr lang="en-US" sz="900" dirty="0"/>
          </a:p>
        </p:txBody>
      </p:sp>
      <p:sp>
        <p:nvSpPr>
          <p:cNvPr id="24" name="Text 22"/>
          <p:cNvSpPr/>
          <p:nvPr/>
        </p:nvSpPr>
        <p:spPr>
          <a:xfrm>
            <a:off x="685800" y="5589727"/>
            <a:ext cx="1046074"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767C86"/>
                </a:solidFill>
                <a:latin typeface="Consolas" pitchFamily="34" charset="0"/>
                <a:ea typeface="Consolas" pitchFamily="34" charset="-122"/>
                <a:cs typeface="Consolas" pitchFamily="34" charset="-120"/>
              </a:rPr>
              <a:t>LOWER EFFORT</a:t>
            </a:r>
            <a:endParaRPr lang="en-US" sz="900" dirty="0"/>
          </a:p>
        </p:txBody>
      </p:sp>
      <p:sp>
        <p:nvSpPr>
          <p:cNvPr id="25" name="Text 23"/>
          <p:cNvSpPr/>
          <p:nvPr/>
        </p:nvSpPr>
        <p:spPr>
          <a:xfrm>
            <a:off x="10403129" y="5589727"/>
            <a:ext cx="1131113" cy="152705"/>
          </a:xfrm>
          <a:prstGeom prst="rect">
            <a:avLst/>
          </a:prstGeom>
          <a:noFill/>
          <a:ln/>
        </p:spPr>
        <p:txBody>
          <a:bodyPr wrap="none" lIns="0" tIns="0" rIns="0" bIns="0" rtlCol="0" anchor="t"/>
          <a:lstStyle/>
          <a:p>
            <a:pPr algn="l" indent="0" marL="0">
              <a:lnSpc>
                <a:spcPts val="1120"/>
              </a:lnSpc>
              <a:buNone/>
            </a:pPr>
            <a:r>
              <a:rPr lang="en-US" sz="900" b="1" spc="126" kern="0" dirty="0">
                <a:solidFill>
                  <a:srgbClr val="767C86"/>
                </a:solidFill>
                <a:latin typeface="Consolas" pitchFamily="34" charset="0"/>
                <a:ea typeface="Consolas" pitchFamily="34" charset="-122"/>
                <a:cs typeface="Consolas" pitchFamily="34" charset="-120"/>
              </a:rPr>
              <a:t>HIGHER EFFORT</a:t>
            </a:r>
            <a:endParaRPr lang="en-US" sz="900" dirty="0"/>
          </a:p>
        </p:txBody>
      </p:sp>
      <p:sp>
        <p:nvSpPr>
          <p:cNvPr id="26" name="Text 24"/>
          <p:cNvSpPr/>
          <p:nvPr/>
        </p:nvSpPr>
        <p:spPr>
          <a:xfrm>
            <a:off x="685800" y="6295644"/>
            <a:ext cx="1191463"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CONFIDENTIAL</a:t>
            </a:r>
            <a:endParaRPr lang="en-US" sz="970" dirty="0"/>
          </a:p>
        </p:txBody>
      </p:sp>
      <p:sp>
        <p:nvSpPr>
          <p:cNvPr id="27" name="Text 25"/>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767C86"/>
                </a:solidFill>
                <a:latin typeface="Consolas" pitchFamily="34" charset="0"/>
                <a:ea typeface="Consolas" pitchFamily="34" charset="-122"/>
                <a:cs typeface="Consolas" pitchFamily="34" charset="-120"/>
              </a:rPr>
              <a:t>09 / 21</a:t>
            </a:r>
            <a:endParaRPr lang="en-US" sz="970" dirty="0"/>
          </a:p>
        </p:txBody>
      </p:sp>
    </p:spTree>
  </p:cSld>
  <p:clrMapOvr>
    <a:masterClrMapping/>
  </p:clrMapOvr>
</p:sld>
</file>

<file path=ppt/theme/theme1.xml><?xml version="1.0" encoding="utf-8"?>
<a:theme xmlns:a="http://schemas.openxmlformats.org/drawingml/2006/main" name="Office Theme">
  <a:themeElements>
    <a:clrScheme name="Office">
      <a:dk1>
        <a:srgbClr val="3F434B"/>
      </a:dk1>
      <a:lt1>
        <a:srgbClr val="FFFFFF"/>
      </a:lt1>
      <a:dk2>
        <a:srgbClr val="44546A"/>
      </a:dk2>
      <a:lt2>
        <a:srgbClr val="E7E6E6"/>
      </a:lt2>
      <a:accent1>
        <a:srgbClr val="15508C"/>
      </a:accent1>
      <a:accent2>
        <a:srgbClr val="6E9BC5"/>
      </a:accent2>
      <a:accent3>
        <a:srgbClr val="2F7D4F"/>
      </a:accent3>
      <a:accent4>
        <a:srgbClr val="B3403A"/>
      </a:accent4>
      <a:accent5>
        <a:srgbClr val="C7D6E6"/>
      </a:accent5>
      <a:accent6>
        <a:srgbClr val="70AD47"/>
      </a:accent6>
      <a:hlink>
        <a:srgbClr val="15508C"/>
      </a:hlink>
      <a:folHlink>
        <a:srgbClr val="954F72"/>
      </a:folHlink>
    </a:clrScheme>
    <a:fontScheme name="Offic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onsola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unPaper · www.unpaper.ai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deck – unPaper</dc:title>
  <dc:subject>Untitled deck – unPaper</dc:subject>
  <dc:creator>unPaper</dc:creator>
  <cp:lastModifiedBy>unPaper</cp:lastModifiedBy>
  <cp:revision>1</cp:revision>
  <dcterms:created xsi:type="dcterms:W3CDTF">2026-07-04T06:26:29Z</dcterms:created>
  <dcterms:modified xsi:type="dcterms:W3CDTF">2026-07-04T06:26:29Z</dcterms:modified>
</cp:coreProperties>
</file>