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charts/chart1.xml" ContentType="application/vnd.openxmlformats-officedocument.drawingml.chart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charts/chart2.xml" ContentType="application/vnd.openxmlformats-officedocument.drawingml.chart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charts/chart3.xml" ContentType="application/vnd.openxmlformats-officedocument.drawingml.chart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1695" cy="6858000"/>
  <p:notesSz cx="6858000" cy="1219169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In office</c:v>
                </c:pt>
              </c:strCache>
            </c:strRef>
          </c:tx>
          <c:spPr>
            <a:solidFill>
              <a:srgbClr val="8A2B22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Sheet1!$A$2:$A$6</c:f>
              <c:multiLvlStrCache>
                <c:ptCount val="5"/>
                <c:lvl>
                  <c:pt idx="0">
                    <c:v>Mon</c:v>
                  </c:pt>
                  <c:pt idx="1">
                    <c:v>Tue</c:v>
                  </c:pt>
                  <c:pt idx="2">
                    <c:v>Wed</c:v>
                  </c:pt>
                  <c:pt idx="3">
                    <c:v>Thu</c:v>
                  </c:pt>
                  <c:pt idx="4">
                    <c:v>Fri</c:v>
                  </c:pt>
                </c:lvl>
              </c:multiLvlStrCache>
            </c:multiLvl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38</c:v>
                </c:pt>
                <c:pt idx="1">
                  <c:v>72</c:v>
                </c:pt>
                <c:pt idx="2">
                  <c:v>78</c:v>
                </c:pt>
                <c:pt idx="3">
                  <c:v>61</c:v>
                </c:pt>
                <c:pt idx="4">
                  <c:v>24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211E18"/>
                  </a:solidFill>
                  <a:latin typeface="Palatino Linotype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lineChart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Midweek</c:v>
                </c:pt>
              </c:strCache>
            </c:strRef>
          </c:tx>
          <c:spPr>
            <a:solidFill>
              <a:srgbClr val="8A2B22"/>
            </a:solidFill>
            <a:ln w="25400" cap="flat">
              <a:solidFill>
                <a:srgbClr val="8A2B22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6"/>
            <c:spPr>
              <a:solidFill>
                <a:srgbClr val="8A2B22"/>
              </a:solidFill>
              <a:ln w="9525" cap="flat">
                <a:solidFill>
                  <a:srgbClr val="8A2B22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Sheet1!$A$2:$A$6</c:f>
              <c:multiLvlStrCache>
                <c:ptCount val="5"/>
                <c:lvl>
                  <c:pt idx="0">
                    <c:v>W1</c:v>
                  </c:pt>
                  <c:pt idx="1">
                    <c:v>W2</c:v>
                  </c:pt>
                  <c:pt idx="2">
                    <c:v>W3</c:v>
                  </c:pt>
                  <c:pt idx="3">
                    <c:v>W4</c:v>
                  </c:pt>
                  <c:pt idx="4">
                    <c:v>W5</c:v>
                  </c:pt>
                </c:lvl>
              </c:multiLvlStrCache>
            </c:multiLvl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58</c:v>
                </c:pt>
                <c:pt idx="1">
                  <c:v>66</c:v>
                </c:pt>
                <c:pt idx="2">
                  <c:v>72</c:v>
                </c:pt>
                <c:pt idx="3">
                  <c:v>75</c:v>
                </c:pt>
                <c:pt idx="4">
                  <c:v>78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Edge days</c:v>
                </c:pt>
              </c:strCache>
            </c:strRef>
          </c:tx>
          <c:spPr>
            <a:solidFill>
              <a:srgbClr val="B08A3E"/>
            </a:solidFill>
            <a:ln w="25400" cap="flat">
              <a:solidFill>
                <a:srgbClr val="B08A3E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6"/>
            <c:spPr>
              <a:solidFill>
                <a:srgbClr val="B08A3E"/>
              </a:solidFill>
              <a:ln w="9525" cap="flat">
                <a:solidFill>
                  <a:srgbClr val="B08A3E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Sheet1!$A$2:$A$6</c:f>
              <c:multiLvlStrCache>
                <c:ptCount val="5"/>
                <c:lvl>
                  <c:pt idx="0">
                    <c:v>W1</c:v>
                  </c:pt>
                  <c:pt idx="1">
                    <c:v>W2</c:v>
                  </c:pt>
                  <c:pt idx="2">
                    <c:v>W3</c:v>
                  </c:pt>
                  <c:pt idx="3">
                    <c:v>W4</c:v>
                  </c:pt>
                  <c:pt idx="4">
                    <c:v>W5</c:v>
                  </c:pt>
                </c:lvl>
              </c:multiLvlStrCache>
            </c:multiLvl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40</c:v>
                </c:pt>
                <c:pt idx="1">
                  <c:v>36</c:v>
                </c:pt>
                <c:pt idx="2">
                  <c:v>32</c:v>
                </c:pt>
                <c:pt idx="3">
                  <c:v>29</c:v>
                </c:pt>
                <c:pt idx="4">
                  <c:v>26</c:v>
                </c:pt>
              </c:numCache>
            </c:numRef>
          </c:val>
          <c:smooth val="0"/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211E18"/>
                  </a:solidFill>
                  <a:latin typeface="Palatino Linotype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marker val="1"/>
        <c:axId val="2094734554"/>
        <c:axId val="2094734552"/>
        <c:axId val="2094734556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Share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8A2B22"/>
              </a:solidFill>
              <a:effectLst/>
            </c:spPr>
          </c:dPt>
          <c:dPt>
            <c:idx val="1"/>
            <c:bubble3D val="0"/>
            <c:spPr>
              <a:solidFill>
                <a:srgbClr val="B08A3E"/>
              </a:solidFill>
              <a:effectLst/>
            </c:spPr>
          </c:dPt>
          <c:dPt>
            <c:idx val="2"/>
            <c:bubble3D val="0"/>
            <c:spPr>
              <a:solidFill>
                <a:srgbClr val="6B6256"/>
              </a:solidFill>
              <a:effectLst/>
            </c:spPr>
          </c:dPt>
          <c:dLbls>
            <c:dLbl>
              <c:idx val="0"/>
              <c:numFmt formatCode="General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211E18"/>
                      </a:solidFill>
                      <a:latin typeface="Palatino Linotype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"/>
              <c:numFmt formatCode="General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211E18"/>
                      </a:solidFill>
                      <a:latin typeface="Palatino Linotype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2"/>
              <c:numFmt formatCode="General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211E18"/>
                      </a:solidFill>
                      <a:latin typeface="Palatino Linotype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</c:dLbl>
            <c:numFmt formatCode="General" sourceLinked="0"/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</c:dLbls>
          <c:cat>
            <c:strRef>
              <c:f>Sheet1!$A$2:$A$4</c:f>
              <c:strCache>
                <c:ptCount val="3"/>
                <c:pt idx="0">
                  <c:v>In office</c:v>
                </c:pt>
                <c:pt idx="1">
                  <c:v>Hybrid</c:v>
                </c:pt>
                <c:pt idx="2">
                  <c:v>Remote</c:v>
                </c:pt>
              </c:strCache>
            </c:strRef>
          </c:cat>
          <c:val>
            <c:numRef>
              <c:f>Sheet1!$B$2:$B$4</c:f>
              <c:numCache>
                <c:ptCount val="3"/>
                <c:pt idx="0">
                  <c:v>47</c:v>
                </c:pt>
                <c:pt idx="1">
                  <c:v>33</c:v>
                </c:pt>
                <c:pt idx="2">
                  <c:v>20</c:v>
                </c:pt>
              </c:numCache>
            </c:numRef>
          </c:val>
        </c:ser>
        <c:firstSliceAng val="0"/>
        <c:holeSize val="70"/>
      </c:doughnutChart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Engineering</c:v>
                </c:pt>
              </c:strCache>
            </c:strRef>
          </c:tx>
          <c:spPr>
            <a:solidFill>
              <a:srgbClr val="8A2B22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Sheet1!$A$2:$A$4</c:f>
              <c:multiLvlStrCache>
                <c:ptCount val="3"/>
                <c:lvl>
                  <c:pt idx="0">
                    <c:v>Mon</c:v>
                  </c:pt>
                  <c:pt idx="1">
                    <c:v>Wed</c:v>
                  </c:pt>
                  <c:pt idx="2">
                    <c:v>Fri</c:v>
                  </c:pt>
                </c:lvl>
              </c:multiLvlStrCache>
            </c:multiLvl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30</c:v>
                </c:pt>
                <c:pt idx="1">
                  <c:v>74</c:v>
                </c:pt>
                <c:pt idx="2">
                  <c:v>22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211E18"/>
                  </a:solidFill>
                  <a:latin typeface="Palatino Linotype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8A2B22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Sheet1!$A$2:$A$4</c:f>
              <c:multiLvlStrCache>
                <c:ptCount val="3"/>
                <c:lvl>
                  <c:pt idx="0">
                    <c:v>Mon</c:v>
                  </c:pt>
                  <c:pt idx="1">
                    <c:v>Wed</c:v>
                  </c:pt>
                  <c:pt idx="2">
                    <c:v>Fri</c:v>
                  </c:pt>
                </c:lvl>
              </c:multiLvlStrCache>
            </c:multiLvl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64</c:v>
                </c:pt>
                <c:pt idx="1">
                  <c:v>70</c:v>
                </c:pt>
                <c:pt idx="2">
                  <c:v>58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211E18"/>
                  </a:solidFill>
                  <a:latin typeface="Palatino Linotype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Design</c:v>
                </c:pt>
              </c:strCache>
            </c:strRef>
          </c:tx>
          <c:spPr>
            <a:solidFill>
              <a:srgbClr val="8A2B22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211E18"/>
                    </a:solidFill>
                    <a:latin typeface="Palatino Linotype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Sheet1!$A$2:$A$4</c:f>
              <c:multiLvlStrCache>
                <c:ptCount val="3"/>
                <c:lvl>
                  <c:pt idx="0">
                    <c:v>Mon</c:v>
                  </c:pt>
                  <c:pt idx="1">
                    <c:v>Wed</c:v>
                  </c:pt>
                  <c:pt idx="2">
                    <c:v>Fri</c:v>
                  </c:pt>
                </c:lvl>
              </c:multiLvlStrCache>
            </c:multiLvl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20</c:v>
                </c:pt>
                <c:pt idx="1">
                  <c:v>52</c:v>
                </c:pt>
                <c:pt idx="2">
                  <c:v>40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211E18"/>
                  </a:solidFill>
                  <a:latin typeface="Palatino Linotype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211E18"/>
                </a:solidFill>
                <a:latin typeface="Palatino Linotype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>
            <a:alpha val="0"/>
          </a:srgbClr>
        </a:solidFill>
        <a:ln>
          <a:noFill/>
        </a:ln>
        <a:effectLst/>
      </c:spPr>
    </c:plotArea>
    <c:plotVisOnly val="1"/>
    <c:dispBlanksAs val="span"/>
  </c:chart>
  <c:spPr>
    <a:solidFill>
      <a:srgbClr val="FFFFFF">
        <a:alpha val="0"/>
      </a:srgbClr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to the report. Working Hours is a field study of how the workday came apart and what is settling in its place.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closing plate drops the rail like the cover and dividers. Swap the headline for your own call to action, keep one accent, and let the whitespace carry 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Slide-2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Slide-3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Slide-4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Slide-5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Slide-6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/ppt/charts/chart1.xml"/><Relationship Id="rId1" Type="http://schemas.openxmlformats.org/officeDocument/2006/relationships/image" Target="../media/Slide-7-image-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Slide-8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Slide-9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/ppt/charts/chart2.xml"/><Relationship Id="rId1" Type="http://schemas.openxmlformats.org/officeDocument/2006/relationships/image" Target="../media/Slide-10-image-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/ppt/charts/chart3.xml"/><Relationship Id="rId1" Type="http://schemas.openxmlformats.org/officeDocument/2006/relationships/image" Target="../media/Slide-11-image-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/ppt/charts/chart4.xml"/><Relationship Id="rId3" Type="http://schemas.openxmlformats.org/officeDocument/2006/relationships/chart" Target="/ppt/charts/chart5.xml"/><Relationship Id="rId4" Type="http://schemas.openxmlformats.org/officeDocument/2006/relationships/chart" Target="/ppt/charts/chart6.xml"/><Relationship Id="rId1" Type="http://schemas.openxmlformats.org/officeDocument/2006/relationships/image" Target="../media/Slide-12-image-1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3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4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5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6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7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8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9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Slide-20-image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724205" y="847649"/>
            <a:ext cx="1074392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1"/>
          <p:cNvSpPr/>
          <p:nvPr/>
        </p:nvSpPr>
        <p:spPr>
          <a:xfrm>
            <a:off x="724205" y="533095"/>
            <a:ext cx="1634947" cy="181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310"/>
              </a:lnSpc>
              <a:buNone/>
            </a:pPr>
            <a:r>
              <a:rPr lang="en-US" sz="1050" b="1" spc="294" kern="0" dirty="0">
                <a:solidFill>
                  <a:srgbClr val="211E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QUARTERLY</a:t>
            </a:r>
            <a:endParaRPr lang="en-US" sz="1050" dirty="0"/>
          </a:p>
        </p:txBody>
      </p:sp>
      <p:sp>
        <p:nvSpPr>
          <p:cNvPr id="5" name="Text 2"/>
          <p:cNvSpPr/>
          <p:nvPr/>
        </p:nvSpPr>
        <p:spPr>
          <a:xfrm>
            <a:off x="10439705" y="552298"/>
            <a:ext cx="1057046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spc="16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724205" y="2175358"/>
            <a:ext cx="7605979" cy="18004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830"/>
              </a:lnSpc>
              <a:buNone/>
            </a:pPr>
            <a:r>
              <a:rPr lang="en-US" sz="9600" spc="-33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Working </a:t>
            </a:r>
            <a:pPr algn="l" indent="0" marL="0">
              <a:lnSpc>
                <a:spcPts val="8830"/>
              </a:lnSpc>
              <a:buNone/>
            </a:pPr>
            <a:r>
              <a:rPr lang="en-US" sz="9600" i="1" spc="-336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Hours</a:t>
            </a:r>
            <a:endParaRPr lang="en-US" sz="9600" dirty="0"/>
          </a:p>
        </p:txBody>
      </p:sp>
      <p:sp>
        <p:nvSpPr>
          <p:cNvPr id="7" name="Text 4"/>
          <p:cNvSpPr/>
          <p:nvPr/>
        </p:nvSpPr>
        <p:spPr>
          <a:xfrm>
            <a:off x="724205" y="3897173"/>
            <a:ext cx="7370978" cy="7580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30"/>
              </a:lnSpc>
              <a:buNone/>
            </a:pPr>
            <a:r>
              <a:rPr lang="en-US" sz="19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 field report on how the workday came apart, and the quiet new</a:t>
            </a:r>
            <a:endParaRPr lang="en-US" sz="1950" dirty="0"/>
          </a:p>
          <a:p>
            <a:pPr algn="l" indent="0" marL="0">
              <a:lnSpc>
                <a:spcPts val="2830"/>
              </a:lnSpc>
              <a:buNone/>
            </a:pPr>
            <a:r>
              <a:rPr lang="en-US" sz="19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shape it is settling into.</a:t>
            </a:r>
            <a:endParaRPr lang="en-US" sz="1950" dirty="0"/>
          </a:p>
        </p:txBody>
      </p:sp>
      <p:sp>
        <p:nvSpPr>
          <p:cNvPr id="8" name="Text 5"/>
          <p:cNvSpPr/>
          <p:nvPr/>
        </p:nvSpPr>
        <p:spPr>
          <a:xfrm>
            <a:off x="724205" y="6209690"/>
            <a:ext cx="1378915" cy="170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20"/>
              </a:lnSpc>
              <a:buNone/>
            </a:pPr>
            <a:r>
              <a:rPr lang="en-US" sz="970" spc="17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9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054303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2895905" y="1578254"/>
            <a:ext cx="872465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2895905" y="2641702"/>
            <a:ext cx="872465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6" name="Shape 4"/>
          <p:cNvSpPr/>
          <p:nvPr/>
        </p:nvSpPr>
        <p:spPr>
          <a:xfrm>
            <a:off x="2895905" y="3705149"/>
            <a:ext cx="872465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7" name="Shape 5"/>
          <p:cNvSpPr/>
          <p:nvPr/>
        </p:nvSpPr>
        <p:spPr>
          <a:xfrm>
            <a:off x="2895905" y="4768596"/>
            <a:ext cx="872465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8" name="Shape 6"/>
          <p:cNvSpPr/>
          <p:nvPr/>
        </p:nvSpPr>
        <p:spPr>
          <a:xfrm>
            <a:off x="2895905" y="5832043"/>
            <a:ext cx="872465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9" name="Text 7"/>
          <p:cNvSpPr/>
          <p:nvPr/>
        </p:nvSpPr>
        <p:spPr>
          <a:xfrm>
            <a:off x="571500" y="513893"/>
            <a:ext cx="861365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CONTENTS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11" name="Text 9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02</a:t>
            </a:r>
            <a:endParaRPr lang="en-US" sz="4500" dirty="0"/>
          </a:p>
        </p:txBody>
      </p:sp>
      <p:sp>
        <p:nvSpPr>
          <p:cNvPr id="12" name="Text 10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3" name="Text 11"/>
          <p:cNvSpPr/>
          <p:nvPr/>
        </p:nvSpPr>
        <p:spPr>
          <a:xfrm>
            <a:off x="2895905" y="1187806"/>
            <a:ext cx="115214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THIS ISSUE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3311042" y="1673352"/>
            <a:ext cx="498348" cy="648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3100"/>
              </a:lnSpc>
              <a:buNone/>
            </a:pPr>
            <a:r>
              <a:rPr lang="en-US" sz="3450" spc="-6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01</a:t>
            </a:r>
            <a:endParaRPr lang="en-US" sz="3450" dirty="0"/>
          </a:p>
        </p:txBody>
      </p:sp>
      <p:sp>
        <p:nvSpPr>
          <p:cNvPr id="15" name="Text 13"/>
          <p:cNvSpPr/>
          <p:nvPr/>
        </p:nvSpPr>
        <p:spPr>
          <a:xfrm>
            <a:off x="4076395" y="1883664"/>
            <a:ext cx="2093062" cy="349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70"/>
              </a:lnSpc>
              <a:buNone/>
            </a:pPr>
            <a:r>
              <a:rPr lang="en-US" sz="187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empty Tuesday</a:t>
            </a:r>
            <a:endParaRPr lang="en-US" sz="1870" dirty="0"/>
          </a:p>
        </p:txBody>
      </p:sp>
      <p:sp>
        <p:nvSpPr>
          <p:cNvPr id="16" name="Text 14"/>
          <p:cNvSpPr/>
          <p:nvPr/>
        </p:nvSpPr>
        <p:spPr>
          <a:xfrm>
            <a:off x="4076395" y="2216506"/>
            <a:ext cx="3186684" cy="247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27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Attendance stopped following the calendar.</a:t>
            </a:r>
            <a:endParaRPr lang="en-US" sz="1270" dirty="0"/>
          </a:p>
        </p:txBody>
      </p:sp>
      <p:sp>
        <p:nvSpPr>
          <p:cNvPr id="17" name="Text 15"/>
          <p:cNvSpPr/>
          <p:nvPr/>
        </p:nvSpPr>
        <p:spPr>
          <a:xfrm>
            <a:off x="3311042" y="2736799"/>
            <a:ext cx="498348" cy="648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3100"/>
              </a:lnSpc>
              <a:buNone/>
            </a:pPr>
            <a:r>
              <a:rPr lang="en-US" sz="3450" spc="-6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02</a:t>
            </a:r>
            <a:endParaRPr lang="en-US" sz="3450" dirty="0"/>
          </a:p>
        </p:txBody>
      </p:sp>
      <p:sp>
        <p:nvSpPr>
          <p:cNvPr id="18" name="Text 16"/>
          <p:cNvSpPr/>
          <p:nvPr/>
        </p:nvSpPr>
        <p:spPr>
          <a:xfrm>
            <a:off x="4076395" y="2946197"/>
            <a:ext cx="2312518" cy="349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70"/>
              </a:lnSpc>
              <a:buNone/>
            </a:pPr>
            <a:r>
              <a:rPr lang="en-US" sz="187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Two forces, one week</a:t>
            </a:r>
            <a:endParaRPr lang="en-US" sz="1870" dirty="0"/>
          </a:p>
        </p:txBody>
      </p:sp>
      <p:sp>
        <p:nvSpPr>
          <p:cNvPr id="19" name="Text 17"/>
          <p:cNvSpPr/>
          <p:nvPr/>
        </p:nvSpPr>
        <p:spPr>
          <a:xfrm>
            <a:off x="4076395" y="3279953"/>
            <a:ext cx="3215030" cy="247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27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Why presence and focus keep pulling apart.</a:t>
            </a:r>
            <a:endParaRPr lang="en-US" sz="1270" dirty="0"/>
          </a:p>
        </p:txBody>
      </p:sp>
      <p:sp>
        <p:nvSpPr>
          <p:cNvPr id="20" name="Text 18"/>
          <p:cNvSpPr/>
          <p:nvPr/>
        </p:nvSpPr>
        <p:spPr>
          <a:xfrm>
            <a:off x="3311042" y="3800246"/>
            <a:ext cx="498348" cy="648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3100"/>
              </a:lnSpc>
              <a:buNone/>
            </a:pPr>
            <a:r>
              <a:rPr lang="en-US" sz="3450" spc="-6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03</a:t>
            </a:r>
            <a:endParaRPr lang="en-US" sz="3450" dirty="0"/>
          </a:p>
        </p:txBody>
      </p:sp>
      <p:sp>
        <p:nvSpPr>
          <p:cNvPr id="21" name="Text 19"/>
          <p:cNvSpPr/>
          <p:nvPr/>
        </p:nvSpPr>
        <p:spPr>
          <a:xfrm>
            <a:off x="4076395" y="4009644"/>
            <a:ext cx="2308860" cy="349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70"/>
              </a:lnSpc>
              <a:buNone/>
            </a:pPr>
            <a:r>
              <a:rPr lang="en-US" sz="187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numbers, plainly</a:t>
            </a:r>
            <a:endParaRPr lang="en-US" sz="1870" dirty="0"/>
          </a:p>
        </p:txBody>
      </p:sp>
      <p:sp>
        <p:nvSpPr>
          <p:cNvPr id="22" name="Text 20"/>
          <p:cNvSpPr/>
          <p:nvPr/>
        </p:nvSpPr>
        <p:spPr>
          <a:xfrm>
            <a:off x="4076395" y="4343400"/>
            <a:ext cx="3810305" cy="247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27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Occupancy, days in, and what people say they want.</a:t>
            </a:r>
            <a:endParaRPr lang="en-US" sz="1270" dirty="0"/>
          </a:p>
        </p:txBody>
      </p:sp>
      <p:sp>
        <p:nvSpPr>
          <p:cNvPr id="23" name="Text 21"/>
          <p:cNvSpPr/>
          <p:nvPr/>
        </p:nvSpPr>
        <p:spPr>
          <a:xfrm>
            <a:off x="3311042" y="4863694"/>
            <a:ext cx="498348" cy="648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3100"/>
              </a:lnSpc>
              <a:buNone/>
            </a:pPr>
            <a:r>
              <a:rPr lang="en-US" sz="3450" spc="-6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04</a:t>
            </a:r>
            <a:endParaRPr lang="en-US" sz="3450" dirty="0"/>
          </a:p>
        </p:txBody>
      </p:sp>
      <p:sp>
        <p:nvSpPr>
          <p:cNvPr id="24" name="Text 22"/>
          <p:cNvSpPr/>
          <p:nvPr/>
        </p:nvSpPr>
        <p:spPr>
          <a:xfrm>
            <a:off x="4076395" y="5073091"/>
            <a:ext cx="2008937" cy="349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70"/>
              </a:lnSpc>
              <a:buNone/>
            </a:pPr>
            <a:r>
              <a:rPr lang="en-US" sz="187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Four offices in one</a:t>
            </a:r>
            <a:endParaRPr lang="en-US" sz="1870" dirty="0"/>
          </a:p>
        </p:txBody>
      </p:sp>
      <p:sp>
        <p:nvSpPr>
          <p:cNvPr id="25" name="Text 23"/>
          <p:cNvSpPr/>
          <p:nvPr/>
        </p:nvSpPr>
        <p:spPr>
          <a:xfrm>
            <a:off x="4076395" y="5406847"/>
            <a:ext cx="3394253" cy="247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27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archetypes a single floor now has to hold.</a:t>
            </a:r>
            <a:endParaRPr lang="en-US" sz="127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4205" y="965606"/>
            <a:ext cx="3023921" cy="42172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50"/>
              </a:lnSpc>
              <a:buNone/>
            </a:pPr>
            <a:r>
              <a:rPr lang="en-US" sz="22500" spc="-900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01</a:t>
            </a:r>
            <a:endParaRPr lang="en-US" sz="22500" dirty="0"/>
          </a:p>
        </p:txBody>
      </p:sp>
      <p:sp>
        <p:nvSpPr>
          <p:cNvPr id="3" name="Text 1"/>
          <p:cNvSpPr/>
          <p:nvPr/>
        </p:nvSpPr>
        <p:spPr>
          <a:xfrm>
            <a:off x="724205" y="3984955"/>
            <a:ext cx="5145329" cy="8951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900"/>
              </a:lnSpc>
              <a:buNone/>
            </a:pPr>
            <a:r>
              <a:rPr lang="en-US" sz="4800" spc="-9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empty Tuesday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724205" y="4939589"/>
            <a:ext cx="3573475" cy="170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20"/>
              </a:lnSpc>
              <a:buNone/>
            </a:pPr>
            <a:r>
              <a:rPr lang="en-US" sz="970" b="1" spc="19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ONE · THE WEEK LOSES ITS CENTRE</a:t>
            </a:r>
            <a:endParaRPr lang="en-US" sz="9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484071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2"/>
          <p:cNvSpPr/>
          <p:nvPr/>
        </p:nvSpPr>
        <p:spPr>
          <a:xfrm>
            <a:off x="571500" y="513893"/>
            <a:ext cx="879653" cy="3639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EMPTY</a:t>
            </a:r>
            <a:endParaRPr lang="en-US" sz="900" dirty="0"/>
          </a:p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TUESDAY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71500" y="902513"/>
            <a:ext cx="211226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7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04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9" name="Text 7"/>
          <p:cNvSpPr/>
          <p:nvPr/>
        </p:nvSpPr>
        <p:spPr>
          <a:xfrm>
            <a:off x="2895905" y="1617574"/>
            <a:ext cx="1061618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ATTENDANCE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2895905" y="1837030"/>
            <a:ext cx="6077102" cy="1234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900"/>
              </a:lnSpc>
              <a:buNone/>
            </a:pPr>
            <a:r>
              <a:rPr lang="en-US" sz="3750" spc="-67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office no longer fills on a </a:t>
            </a:r>
            <a:endParaRPr lang="en-US" sz="3750" dirty="0"/>
          </a:p>
          <a:p>
            <a:pPr algn="l" indent="0" marL="0">
              <a:lnSpc>
                <a:spcPts val="3900"/>
              </a:lnSpc>
              <a:buNone/>
            </a:pPr>
            <a:r>
              <a:rPr lang="en-US" sz="3750" i="1" spc="-67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schedule</a:t>
            </a:r>
            <a:endParaRPr lang="en-US" sz="3750" dirty="0"/>
          </a:p>
        </p:txBody>
      </p:sp>
      <p:sp>
        <p:nvSpPr>
          <p:cNvPr id="11" name="Text 9"/>
          <p:cNvSpPr/>
          <p:nvPr/>
        </p:nvSpPr>
        <p:spPr>
          <a:xfrm>
            <a:off x="2895905" y="3103474"/>
            <a:ext cx="363017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780"/>
              </a:lnSpc>
              <a:buNone/>
            </a:pPr>
            <a:r>
              <a:rPr lang="en-US" sz="450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</a:t>
            </a:r>
            <a:endParaRPr lang="en-US" sz="4500" dirty="0"/>
          </a:p>
        </p:txBody>
      </p:sp>
      <p:sp>
        <p:nvSpPr>
          <p:cNvPr id="12" name="Text 10"/>
          <p:cNvSpPr/>
          <p:nvPr/>
        </p:nvSpPr>
        <p:spPr>
          <a:xfrm>
            <a:off x="3343961" y="3246120"/>
            <a:ext cx="5889650" cy="6327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or a century the workday had a rhythm you could set a clock by: five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mornings in, five evenings out. That rhythm is gone. Badge data now</a:t>
            </a:r>
            <a:endParaRPr lang="en-US" sz="1420" dirty="0"/>
          </a:p>
        </p:txBody>
      </p:sp>
      <p:sp>
        <p:nvSpPr>
          <p:cNvPr id="13" name="Text 11"/>
          <p:cNvSpPr/>
          <p:nvPr/>
        </p:nvSpPr>
        <p:spPr>
          <a:xfrm>
            <a:off x="2895905" y="3832250"/>
            <a:ext cx="6349594" cy="5843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shows a building that breathes unevenly, swelling mid-week and emptying at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edges.</a:t>
            </a:r>
            <a:endParaRPr lang="en-US" sz="1420" dirty="0"/>
          </a:p>
        </p:txBody>
      </p:sp>
      <p:sp>
        <p:nvSpPr>
          <p:cNvPr id="14" name="Text 12"/>
          <p:cNvSpPr/>
          <p:nvPr/>
        </p:nvSpPr>
        <p:spPr>
          <a:xfrm>
            <a:off x="2895905" y="4551883"/>
            <a:ext cx="6481267" cy="900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change is not less work. It is work that has come loose from </a:t>
            </a:r>
            <a:pPr algn="l" indent="0" marL="0">
              <a:lnSpc>
                <a:spcPts val="2310"/>
              </a:lnSpc>
              <a:buNone/>
            </a:pPr>
            <a:r>
              <a:rPr lang="en-US" sz="1420" i="1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place and hour</a:t>
            </a:r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,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and a calendar that used to organise everyone at once now organises no one in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particular.</a:t>
            </a:r>
            <a:endParaRPr lang="en-US" sz="14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692554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2"/>
          <p:cNvSpPr/>
          <p:nvPr/>
        </p:nvSpPr>
        <p:spPr>
          <a:xfrm>
            <a:off x="571500" y="513893"/>
            <a:ext cx="1008583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FORCES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71500" y="708660"/>
            <a:ext cx="225857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7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05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9" name="Text 7"/>
          <p:cNvSpPr/>
          <p:nvPr/>
        </p:nvSpPr>
        <p:spPr>
          <a:xfrm>
            <a:off x="2895905" y="1826057"/>
            <a:ext cx="1085393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TENSION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2895905" y="2054657"/>
            <a:ext cx="4298594" cy="9829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120"/>
              </a:lnSpc>
              <a:buNone/>
            </a:pPr>
            <a:r>
              <a:rPr lang="en-US" sz="3000" spc="-54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Two forces are pulling the</a:t>
            </a:r>
            <a:endParaRPr lang="en-US" sz="3000" dirty="0"/>
          </a:p>
          <a:p>
            <a:pPr algn="l" indent="0" marL="0">
              <a:lnSpc>
                <a:spcPts val="3120"/>
              </a:lnSpc>
              <a:buNone/>
            </a:pPr>
            <a:r>
              <a:rPr lang="en-US" sz="3000" spc="-54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week apart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2895905" y="3180283"/>
            <a:ext cx="79461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460"/>
              </a:lnSpc>
              <a:buNone/>
            </a:pPr>
            <a:r>
              <a:rPr lang="en-US" sz="900" b="1" spc="144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PRESENCE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2895905" y="3441802"/>
            <a:ext cx="4134917" cy="11567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Teams still need the unplanned hour: the corridor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question, the whiteboard nobody booked, the new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hire who learns by overhearing. None of it survives a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calendar.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2895905" y="4667098"/>
            <a:ext cx="3974897" cy="556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So presence clusters. Tuesday and Wednesday now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carry the social load the whole week used to share.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7477049" y="3180283"/>
            <a:ext cx="52669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460"/>
              </a:lnSpc>
              <a:buNone/>
            </a:pPr>
            <a:r>
              <a:rPr lang="en-US" sz="900" b="1" spc="144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7477049" y="3441802"/>
            <a:ext cx="4045306" cy="8567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deep work that presence interrupts has fled the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other way, into the quiet days at home where the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meetings are not.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7477049" y="4389120"/>
            <a:ext cx="3976726" cy="556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office did not lose its purpose. It split into two</a:t>
            </a:r>
            <a:endParaRPr lang="en-US" sz="1350" dirty="0"/>
          </a:p>
          <a:p>
            <a:pPr algn="l" indent="0" marL="0">
              <a:lnSpc>
                <a:spcPts val="2190"/>
              </a:lnSpc>
              <a:buNone/>
            </a:pPr>
            <a:r>
              <a:rPr lang="en-US" sz="13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purposes that no longer fit the same day.</a:t>
            </a:r>
            <a:endParaRPr lang="en-US" sz="13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997050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2895905" y="4412894"/>
            <a:ext cx="2622408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5" name="Shape 3"/>
          <p:cNvSpPr/>
          <p:nvPr/>
        </p:nvSpPr>
        <p:spPr>
          <a:xfrm>
            <a:off x="5803697" y="3559759"/>
            <a:ext cx="9510" cy="1339139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6" name="Shape 4"/>
          <p:cNvSpPr/>
          <p:nvPr/>
        </p:nvSpPr>
        <p:spPr>
          <a:xfrm>
            <a:off x="6099048" y="4412894"/>
            <a:ext cx="2327148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7" name="Shape 5"/>
          <p:cNvSpPr/>
          <p:nvPr/>
        </p:nvSpPr>
        <p:spPr>
          <a:xfrm>
            <a:off x="8711489" y="3559759"/>
            <a:ext cx="9510" cy="1339139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8" name="Shape 6"/>
          <p:cNvSpPr/>
          <p:nvPr/>
        </p:nvSpPr>
        <p:spPr>
          <a:xfrm>
            <a:off x="9006840" y="4412894"/>
            <a:ext cx="2327331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9" name="Text 7"/>
          <p:cNvSpPr/>
          <p:nvPr/>
        </p:nvSpPr>
        <p:spPr>
          <a:xfrm>
            <a:off x="571500" y="513893"/>
            <a:ext cx="109728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71500" y="708660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12" name="Text 10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06</a:t>
            </a:r>
            <a:endParaRPr lang="en-US" sz="4500" dirty="0"/>
          </a:p>
        </p:txBody>
      </p:sp>
      <p:sp>
        <p:nvSpPr>
          <p:cNvPr id="13" name="Text 11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4" name="Text 12"/>
          <p:cNvSpPr/>
          <p:nvPr/>
        </p:nvSpPr>
        <p:spPr>
          <a:xfrm>
            <a:off x="2895905" y="2130552"/>
            <a:ext cx="1773022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OCCUPANCY, PLAINLY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2895905" y="2359152"/>
            <a:ext cx="4112971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What a year of badge data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actually shows</a:t>
            </a:r>
            <a:endParaRPr lang="en-US" sz="2850" dirty="0"/>
          </a:p>
        </p:txBody>
      </p:sp>
      <p:sp>
        <p:nvSpPr>
          <p:cNvPr id="16" name="Text 14"/>
          <p:cNvSpPr/>
          <p:nvPr/>
        </p:nvSpPr>
        <p:spPr>
          <a:xfrm>
            <a:off x="2895905" y="3387852"/>
            <a:ext cx="1089050" cy="1121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20"/>
              </a:lnSpc>
              <a:buNone/>
            </a:pPr>
            <a:r>
              <a:rPr lang="en-US" sz="6000" spc="-18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47</a:t>
            </a:r>
            <a:pPr algn="l" indent="0" marL="0">
              <a:lnSpc>
                <a:spcPts val="5520"/>
              </a:lnSpc>
              <a:buNone/>
            </a:pPr>
            <a:r>
              <a:rPr lang="en-US" sz="2520" baseline="30000" spc="-180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%</a:t>
            </a:r>
            <a:endParaRPr lang="en-US" sz="6000" dirty="0"/>
          </a:p>
        </p:txBody>
      </p:sp>
      <p:sp>
        <p:nvSpPr>
          <p:cNvPr id="17" name="Text 15"/>
          <p:cNvSpPr/>
          <p:nvPr/>
        </p:nvSpPr>
        <p:spPr>
          <a:xfrm>
            <a:off x="2895905" y="4565599"/>
            <a:ext cx="2495398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AVERAGE DESK OCCUPANCY, DOWN</a:t>
            </a:r>
            <a:endParaRPr lang="en-US" sz="900" dirty="0"/>
          </a:p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64% IN 2019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6099048" y="3387852"/>
            <a:ext cx="1019556" cy="1121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20"/>
              </a:lnSpc>
              <a:buNone/>
            </a:pPr>
            <a:r>
              <a:rPr lang="en-US" sz="6000" spc="-18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2.4</a:t>
            </a:r>
            <a:endParaRPr lang="en-US" sz="6000" dirty="0"/>
          </a:p>
        </p:txBody>
      </p:sp>
      <p:sp>
        <p:nvSpPr>
          <p:cNvPr id="19" name="Text 17"/>
          <p:cNvSpPr/>
          <p:nvPr/>
        </p:nvSpPr>
        <p:spPr>
          <a:xfrm>
            <a:off x="6099048" y="4565599"/>
            <a:ext cx="2060143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MEDIAN DAYS A WEEK IN THE</a:t>
            </a:r>
            <a:endParaRPr lang="en-US" sz="900" dirty="0"/>
          </a:p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9006840" y="3387852"/>
            <a:ext cx="1089050" cy="1121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20"/>
              </a:lnSpc>
              <a:buNone/>
            </a:pPr>
            <a:r>
              <a:rPr lang="en-US" sz="6000" spc="-18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71</a:t>
            </a:r>
            <a:pPr algn="l" indent="0" marL="0">
              <a:lnSpc>
                <a:spcPts val="5520"/>
              </a:lnSpc>
              <a:buNone/>
            </a:pPr>
            <a:r>
              <a:rPr lang="en-US" sz="2520" baseline="30000" spc="-180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%</a:t>
            </a:r>
            <a:endParaRPr lang="en-US" sz="6000" dirty="0"/>
          </a:p>
        </p:txBody>
      </p:sp>
      <p:sp>
        <p:nvSpPr>
          <p:cNvPr id="21" name="Text 19"/>
          <p:cNvSpPr/>
          <p:nvPr/>
        </p:nvSpPr>
        <p:spPr>
          <a:xfrm>
            <a:off x="9006840" y="4565599"/>
            <a:ext cx="1902866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STAFF WANT TO KEEP A</a:t>
            </a:r>
            <a:endParaRPr lang="en-US" sz="900" dirty="0"/>
          </a:p>
          <a:p>
            <a:pPr algn="l" indent="0" marL="0">
              <a:lnSpc>
                <a:spcPts val="1350"/>
              </a:lnSpc>
              <a:buNone/>
            </a:pPr>
            <a:r>
              <a:rPr lang="en-US" sz="900" spc="117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HYBRID WEEK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092708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graphicFrame>
        <p:nvGraphicFramePr>
          <p:cNvPr id="4" name="Chart 0" descr=""/>
          <p:cNvGraphicFramePr/>
          <p:nvPr/>
        </p:nvGraphicFramePr>
        <p:xfrm>
          <a:off x="2895905" y="2945282"/>
          <a:ext cx="7238390" cy="28575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5" name="Text 2"/>
          <p:cNvSpPr/>
          <p:nvPr/>
        </p:nvSpPr>
        <p:spPr>
          <a:xfrm>
            <a:off x="571500" y="513893"/>
            <a:ext cx="109728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571500" y="708660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8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07</a:t>
            </a:r>
            <a:endParaRPr lang="en-US" sz="4500" dirty="0"/>
          </a:p>
        </p:txBody>
      </p:sp>
      <p:sp>
        <p:nvSpPr>
          <p:cNvPr id="9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0" name="Text 7"/>
          <p:cNvSpPr/>
          <p:nvPr/>
        </p:nvSpPr>
        <p:spPr>
          <a:xfrm>
            <a:off x="2895905" y="1226210"/>
            <a:ext cx="1698041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ATTENDANCE BY DAY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2895905" y="1454810"/>
            <a:ext cx="4334256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week now peaks in the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middle</a:t>
            </a:r>
            <a:endParaRPr lang="en-US" sz="2850" dirty="0"/>
          </a:p>
        </p:txBody>
      </p:sp>
      <p:sp>
        <p:nvSpPr>
          <p:cNvPr id="12" name="Text 9"/>
          <p:cNvSpPr/>
          <p:nvPr/>
        </p:nvSpPr>
        <p:spPr>
          <a:xfrm>
            <a:off x="2895905" y="2455164"/>
            <a:ext cx="4745736" cy="2670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Share of staff in the building, averaged across the quarter.</a:t>
            </a:r>
            <a:endParaRPr lang="en-US" sz="14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4205" y="733349"/>
            <a:ext cx="1074392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724205" y="1744675"/>
            <a:ext cx="10743926" cy="9510"/>
          </a:xfrm>
          <a:prstGeom prst="rect">
            <a:avLst/>
          </a:prstGeom>
          <a:solidFill>
            <a:srgbClr val="211E18"/>
          </a:solidFill>
          <a:ln/>
        </p:spPr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24205" y="3154680"/>
          <a:ext cx="9143771" cy="914400"/>
        </p:xfrm>
        <a:graphic>
          <a:graphicData uri="http://schemas.openxmlformats.org/drawingml/2006/table">
            <a:tbl>
              <a:tblPr/>
              <a:tblGrid>
                <a:gridCol w="2220163"/>
                <a:gridCol w="2293315"/>
                <a:gridCol w="1964131"/>
                <a:gridCol w="4265676"/>
              </a:tblGrid>
              <a:tr h="51572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42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Approach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42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Days set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42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Occupancy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42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Trade-off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49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Anchor days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Tue, Wed, Thu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68%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Crowded midweek, dead edges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49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Team's choice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Set by manager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44%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Flexible, harder to plan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49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b="1" dirty="0">
                          <a:solidFill>
                            <a:srgbClr val="211E18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Fully open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None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29%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350" dirty="0">
                          <a:solidFill>
                            <a:srgbClr val="4D493F"/>
                          </a:solidFill>
                          <a:latin typeface="Palatino Linotype" pitchFamily="34" charset="0"/>
                          <a:ea typeface="Palatino Linotype" pitchFamily="34" charset="-122"/>
                          <a:cs typeface="Palatino Linotype" pitchFamily="34" charset="-120"/>
                        </a:rPr>
                        <a:t>Quiet, but the room goes unused</a:t>
                      </a:r>
                      <a:endParaRPr lang="en-US" sz="1200" dirty="0"/>
                    </a:p>
                  </a:txBody>
                  <a:tcPr marL="209550" marR="209550" marT="133350" marB="13335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9525" cap="flat" cmpd="sng" algn="ctr">
                      <a:solidFill>
                        <a:srgbClr val="211E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724205" y="476402"/>
            <a:ext cx="1277417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 </a:t>
            </a:r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820" dirty="0"/>
          </a:p>
        </p:txBody>
      </p:sp>
      <p:sp>
        <p:nvSpPr>
          <p:cNvPr id="6" name="Text 3"/>
          <p:cNvSpPr/>
          <p:nvPr/>
        </p:nvSpPr>
        <p:spPr>
          <a:xfrm>
            <a:off x="10126980" y="476402"/>
            <a:ext cx="1374343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 · </a:t>
            </a:r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7" name="Text 4"/>
          <p:cNvSpPr/>
          <p:nvPr/>
        </p:nvSpPr>
        <p:spPr>
          <a:xfrm>
            <a:off x="724205" y="1878178"/>
            <a:ext cx="167792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IN PRACTICE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724205" y="2106778"/>
            <a:ext cx="4260190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Three answers to the same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empty floor</a:t>
            </a:r>
            <a:endParaRPr lang="en-US" sz="2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544068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3448202" y="4004158"/>
            <a:ext cx="7619695" cy="9144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5" name="Shape 3"/>
          <p:cNvSpPr/>
          <p:nvPr/>
        </p:nvSpPr>
        <p:spPr>
          <a:xfrm>
            <a:off x="7253021" y="2084832"/>
            <a:ext cx="9144" cy="3847795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6" name="Shape 4"/>
          <p:cNvSpPr/>
          <p:nvPr/>
        </p:nvSpPr>
        <p:spPr>
          <a:xfrm>
            <a:off x="6663233" y="1837030"/>
            <a:ext cx="1188720" cy="123444"/>
          </a:xfrm>
          <a:prstGeom prst="rect">
            <a:avLst/>
          </a:prstGeom>
          <a:solidFill>
            <a:srgbClr val="F6F3EC"/>
          </a:solidFill>
          <a:ln/>
        </p:spPr>
      </p:sp>
      <p:sp>
        <p:nvSpPr>
          <p:cNvPr id="7" name="Shape 5"/>
          <p:cNvSpPr/>
          <p:nvPr/>
        </p:nvSpPr>
        <p:spPr>
          <a:xfrm>
            <a:off x="6760159" y="6056071"/>
            <a:ext cx="995782" cy="123444"/>
          </a:xfrm>
          <a:prstGeom prst="rect">
            <a:avLst/>
          </a:prstGeom>
          <a:solidFill>
            <a:srgbClr val="F6F3EC"/>
          </a:solidFill>
          <a:ln/>
        </p:spPr>
      </p:sp>
      <p:sp>
        <p:nvSpPr>
          <p:cNvPr id="8" name="Text 6"/>
          <p:cNvSpPr/>
          <p:nvPr/>
        </p:nvSpPr>
        <p:spPr>
          <a:xfrm>
            <a:off x="571500" y="513893"/>
            <a:ext cx="112014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OFFICES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571500" y="708660"/>
            <a:ext cx="231343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11" name="Text 9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09</a:t>
            </a:r>
            <a:endParaRPr lang="en-US" sz="4500" dirty="0"/>
          </a:p>
        </p:txBody>
      </p:sp>
      <p:sp>
        <p:nvSpPr>
          <p:cNvPr id="12" name="Text 10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3" name="Text 11"/>
          <p:cNvSpPr/>
          <p:nvPr/>
        </p:nvSpPr>
        <p:spPr>
          <a:xfrm>
            <a:off x="2895905" y="677570"/>
            <a:ext cx="1056132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ARCHETYPES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2895905" y="915314"/>
            <a:ext cx="3782873" cy="836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550" spc="-4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Four offices the same floor</a:t>
            </a:r>
            <a:endParaRPr lang="en-US" sz="2550" dirty="0"/>
          </a:p>
          <a:p>
            <a:pPr algn="l" indent="0" marL="0">
              <a:lnSpc>
                <a:spcPts val="2650"/>
              </a:lnSpc>
              <a:buNone/>
            </a:pPr>
            <a:r>
              <a:rPr lang="en-US" sz="2550" spc="-4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must now hold</a:t>
            </a:r>
            <a:endParaRPr lang="en-US" sz="2550" dirty="0"/>
          </a:p>
        </p:txBody>
      </p:sp>
      <p:sp>
        <p:nvSpPr>
          <p:cNvPr id="15" name="Text 13"/>
          <p:cNvSpPr/>
          <p:nvPr/>
        </p:nvSpPr>
        <p:spPr>
          <a:xfrm>
            <a:off x="3828593" y="2370125"/>
            <a:ext cx="1976018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1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FOCUS · LOW CONTACT</a:t>
            </a:r>
            <a:endParaRPr lang="en-US" sz="820" dirty="0"/>
          </a:p>
        </p:txBody>
      </p:sp>
      <p:sp>
        <p:nvSpPr>
          <p:cNvPr id="16" name="Text 14"/>
          <p:cNvSpPr/>
          <p:nvPr/>
        </p:nvSpPr>
        <p:spPr>
          <a:xfrm>
            <a:off x="3828593" y="2579522"/>
            <a:ext cx="1147572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80"/>
              </a:lnSpc>
              <a:buNone/>
            </a:pPr>
            <a:r>
              <a:rPr lang="en-US" sz="18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library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3828593" y="2974543"/>
            <a:ext cx="2161642" cy="4562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Heads-down work that fled the</a:t>
            </a:r>
            <a:endParaRPr lang="en-US" sz="1200" dirty="0"/>
          </a:p>
          <a:p>
            <a:pPr algn="l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meeting days.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8663026" y="2370125"/>
            <a:ext cx="2023567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030"/>
              </a:lnSpc>
              <a:buNone/>
            </a:pPr>
            <a:r>
              <a:rPr lang="en-US" sz="820" b="1" spc="11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FOCUS · HIGH CONTACT</a:t>
            </a:r>
            <a:endParaRPr lang="en-US" sz="820" dirty="0"/>
          </a:p>
        </p:txBody>
      </p:sp>
      <p:sp>
        <p:nvSpPr>
          <p:cNvPr id="19" name="Text 17"/>
          <p:cNvSpPr/>
          <p:nvPr/>
        </p:nvSpPr>
        <p:spPr>
          <a:xfrm>
            <a:off x="9564624" y="2579522"/>
            <a:ext cx="1121969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980"/>
              </a:lnSpc>
              <a:buNone/>
            </a:pPr>
            <a:r>
              <a:rPr lang="en-US" sz="18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studio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8700516" y="2974543"/>
            <a:ext cx="1986077" cy="4562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Makers who need both quiet</a:t>
            </a:r>
            <a:endParaRPr lang="en-US" sz="1200" dirty="0"/>
          </a:p>
          <a:p>
            <a:pPr algn="r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and a quick huddle.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3828593" y="4616806"/>
            <a:ext cx="1928470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1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 FOCUS · LOW CONTACT</a:t>
            </a:r>
            <a:endParaRPr lang="en-US" sz="820" dirty="0"/>
          </a:p>
        </p:txBody>
      </p:sp>
      <p:sp>
        <p:nvSpPr>
          <p:cNvPr id="22" name="Text 20"/>
          <p:cNvSpPr/>
          <p:nvPr/>
        </p:nvSpPr>
        <p:spPr>
          <a:xfrm>
            <a:off x="3828593" y="4826203"/>
            <a:ext cx="1592885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80"/>
              </a:lnSpc>
              <a:buNone/>
            </a:pPr>
            <a:r>
              <a:rPr lang="en-US" sz="18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waystation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3828593" y="5220310"/>
            <a:ext cx="2051914" cy="4562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 desk between trains; barely</a:t>
            </a:r>
            <a:endParaRPr lang="en-US" sz="1200" dirty="0"/>
          </a:p>
          <a:p>
            <a:pPr algn="l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used, rarely missed.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8710574" y="4616806"/>
            <a:ext cx="1976018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030"/>
              </a:lnSpc>
              <a:buNone/>
            </a:pPr>
            <a:r>
              <a:rPr lang="en-US" sz="820" b="1" spc="11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 FOCUS · HIGH CONTACT</a:t>
            </a:r>
            <a:endParaRPr lang="en-US" sz="820" dirty="0"/>
          </a:p>
        </p:txBody>
      </p:sp>
      <p:sp>
        <p:nvSpPr>
          <p:cNvPr id="25" name="Text 23"/>
          <p:cNvSpPr/>
          <p:nvPr/>
        </p:nvSpPr>
        <p:spPr>
          <a:xfrm>
            <a:off x="9581083" y="4826203"/>
            <a:ext cx="1105510" cy="3392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980"/>
              </a:lnSpc>
              <a:buNone/>
            </a:pPr>
            <a:r>
              <a:rPr lang="en-US" sz="18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forum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8724290" y="5220310"/>
            <a:ext cx="1962302" cy="4562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reason the building still</a:t>
            </a:r>
            <a:endParaRPr lang="en-US" sz="1200" dirty="0"/>
          </a:p>
          <a:p>
            <a:pPr algn="r" indent="0" marL="0">
              <a:lnSpc>
                <a:spcPts val="1680"/>
              </a:lnSpc>
              <a:buNone/>
            </a:pPr>
            <a:r>
              <a:rPr lang="en-US" sz="120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exists at all.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740042" y="1837030"/>
            <a:ext cx="106527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32" kern="0" dirty="0">
                <a:solidFill>
                  <a:srgbClr val="928C7D"/>
                </a:solidFill>
                <a:highlight>
                  <a:srgbClr val="F6F3EC"/>
                </a:highlight>
                <a:latin typeface="Arial" pitchFamily="34" charset="0"/>
                <a:ea typeface="Arial" pitchFamily="34" charset="-122"/>
                <a:cs typeface="Arial" pitchFamily="34" charset="-120"/>
              </a:rPr>
              <a:t>MORE FOCUS ↑</a:t>
            </a:r>
            <a:endParaRPr lang="en-US" sz="820" dirty="0"/>
          </a:p>
        </p:txBody>
      </p:sp>
      <p:sp>
        <p:nvSpPr>
          <p:cNvPr id="28" name="Text 26"/>
          <p:cNvSpPr/>
          <p:nvPr/>
        </p:nvSpPr>
        <p:spPr>
          <a:xfrm>
            <a:off x="6836054" y="6056071"/>
            <a:ext cx="871423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32" kern="0" dirty="0">
                <a:solidFill>
                  <a:srgbClr val="928C7D"/>
                </a:solidFill>
                <a:highlight>
                  <a:srgbClr val="F6F3EC"/>
                </a:highlight>
                <a:latin typeface="Arial" pitchFamily="34" charset="0"/>
                <a:ea typeface="Arial" pitchFamily="34" charset="-122"/>
                <a:cs typeface="Arial" pitchFamily="34" charset="-120"/>
              </a:rPr>
              <a:t>LESS FOCUS</a:t>
            </a:r>
            <a:endParaRPr lang="en-US" sz="8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092708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graphicFrame>
        <p:nvGraphicFramePr>
          <p:cNvPr id="4" name="Chart 0" descr=""/>
          <p:cNvGraphicFramePr/>
          <p:nvPr/>
        </p:nvGraphicFramePr>
        <p:xfrm>
          <a:off x="2895905" y="2945282"/>
          <a:ext cx="7238390" cy="28575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5" name="Text 2"/>
          <p:cNvSpPr/>
          <p:nvPr/>
        </p:nvSpPr>
        <p:spPr>
          <a:xfrm>
            <a:off x="571500" y="513893"/>
            <a:ext cx="109728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571500" y="708660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8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10</a:t>
            </a:r>
            <a:endParaRPr lang="en-US" sz="4500" dirty="0"/>
          </a:p>
        </p:txBody>
      </p:sp>
      <p:sp>
        <p:nvSpPr>
          <p:cNvPr id="9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0" name="Text 7"/>
          <p:cNvSpPr/>
          <p:nvPr/>
        </p:nvSpPr>
        <p:spPr>
          <a:xfrm>
            <a:off x="2895905" y="1226210"/>
            <a:ext cx="121249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 BY WEEK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2895905" y="1454810"/>
            <a:ext cx="4836262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middle of the week pulled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away from the edges</a:t>
            </a:r>
            <a:endParaRPr lang="en-US" sz="2850" dirty="0"/>
          </a:p>
        </p:txBody>
      </p:sp>
      <p:sp>
        <p:nvSpPr>
          <p:cNvPr id="12" name="Text 9"/>
          <p:cNvSpPr/>
          <p:nvPr/>
        </p:nvSpPr>
        <p:spPr>
          <a:xfrm>
            <a:off x="2895905" y="2455164"/>
            <a:ext cx="4159606" cy="2670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Average attendance, first five weeks of the quarter.</a:t>
            </a:r>
            <a:endParaRPr lang="en-US" sz="14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676095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5505602" y="3685946"/>
            <a:ext cx="133502" cy="133502"/>
          </a:xfrm>
          <a:prstGeom prst="rect">
            <a:avLst/>
          </a:prstGeom>
          <a:solidFill>
            <a:srgbClr val="8A2B22"/>
          </a:solidFill>
          <a:ln/>
        </p:spPr>
      </p:sp>
      <p:sp>
        <p:nvSpPr>
          <p:cNvPr id="5" name="Shape 3"/>
          <p:cNvSpPr/>
          <p:nvPr/>
        </p:nvSpPr>
        <p:spPr>
          <a:xfrm>
            <a:off x="5505602" y="4105656"/>
            <a:ext cx="133502" cy="133502"/>
          </a:xfrm>
          <a:prstGeom prst="rect">
            <a:avLst/>
          </a:prstGeom>
          <a:solidFill>
            <a:srgbClr val="B08A3E"/>
          </a:solidFill>
          <a:ln/>
        </p:spPr>
      </p:sp>
      <p:sp>
        <p:nvSpPr>
          <p:cNvPr id="6" name="Shape 4"/>
          <p:cNvSpPr/>
          <p:nvPr/>
        </p:nvSpPr>
        <p:spPr>
          <a:xfrm>
            <a:off x="5505602" y="4524451"/>
            <a:ext cx="133502" cy="133502"/>
          </a:xfrm>
          <a:prstGeom prst="rect">
            <a:avLst/>
          </a:prstGeom>
          <a:solidFill>
            <a:srgbClr val="6B6256"/>
          </a:solidFill>
          <a:ln/>
        </p:spPr>
      </p:sp>
      <p:graphicFrame>
        <p:nvGraphicFramePr>
          <p:cNvPr id="7" name="Chart 0" descr=""/>
          <p:cNvGraphicFramePr/>
          <p:nvPr/>
        </p:nvGraphicFramePr>
        <p:xfrm>
          <a:off x="2895905" y="3124505"/>
          <a:ext cx="2095805" cy="2095805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8" name="Text 5"/>
          <p:cNvSpPr/>
          <p:nvPr/>
        </p:nvSpPr>
        <p:spPr>
          <a:xfrm>
            <a:off x="571500" y="513893"/>
            <a:ext cx="109728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571500" y="708660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11" name="Text 8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11</a:t>
            </a:r>
            <a:endParaRPr lang="en-US" sz="4500" dirty="0"/>
          </a:p>
        </p:txBody>
      </p:sp>
      <p:sp>
        <p:nvSpPr>
          <p:cNvPr id="12" name="Text 9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3" name="Text 10"/>
          <p:cNvSpPr/>
          <p:nvPr/>
        </p:nvSpPr>
        <p:spPr>
          <a:xfrm>
            <a:off x="2895905" y="1809598"/>
            <a:ext cx="2045513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WEEK IS SPENT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2895905" y="2038198"/>
            <a:ext cx="4392778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Three ways of working, one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workforce</a:t>
            </a:r>
            <a:endParaRPr lang="en-US" sz="2850" dirty="0"/>
          </a:p>
        </p:txBody>
      </p:sp>
      <p:sp>
        <p:nvSpPr>
          <p:cNvPr id="15" name="Text 12"/>
          <p:cNvSpPr/>
          <p:nvPr/>
        </p:nvSpPr>
        <p:spPr>
          <a:xfrm>
            <a:off x="5762549" y="3619195"/>
            <a:ext cx="1249985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In office · 47%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5762549" y="4038905"/>
            <a:ext cx="1154887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Hybrid · 33%</a:t>
            </a:r>
            <a:endParaRPr lang="en-US" sz="1500" dirty="0"/>
          </a:p>
        </p:txBody>
      </p:sp>
      <p:sp>
        <p:nvSpPr>
          <p:cNvPr id="17" name="Text 14"/>
          <p:cNvSpPr/>
          <p:nvPr/>
        </p:nvSpPr>
        <p:spPr>
          <a:xfrm>
            <a:off x="5762549" y="4457700"/>
            <a:ext cx="1224382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Remote · 20%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4205" y="733349"/>
            <a:ext cx="10743926" cy="9510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724205" y="1666037"/>
            <a:ext cx="1074392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724205" y="3017520"/>
            <a:ext cx="3276478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5" name="Shape 3"/>
          <p:cNvSpPr/>
          <p:nvPr/>
        </p:nvSpPr>
        <p:spPr>
          <a:xfrm>
            <a:off x="4457700" y="3017520"/>
            <a:ext cx="3276478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6" name="Shape 4"/>
          <p:cNvSpPr/>
          <p:nvPr/>
        </p:nvSpPr>
        <p:spPr>
          <a:xfrm>
            <a:off x="8191195" y="3017520"/>
            <a:ext cx="3276478" cy="9510"/>
          </a:xfrm>
          <a:prstGeom prst="rect">
            <a:avLst/>
          </a:prstGeom>
          <a:solidFill>
            <a:srgbClr val="211E18"/>
          </a:solidFill>
          <a:ln/>
        </p:spPr>
      </p:sp>
      <p:graphicFrame>
        <p:nvGraphicFramePr>
          <p:cNvPr id="7" name="Chart 0" descr=""/>
          <p:cNvGraphicFramePr/>
          <p:nvPr/>
        </p:nvGraphicFramePr>
        <p:xfrm>
          <a:off x="724205" y="3369564"/>
          <a:ext cx="3276295" cy="2184502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8" name="Chart 1" descr=""/>
          <p:cNvGraphicFramePr/>
          <p:nvPr/>
        </p:nvGraphicFramePr>
        <p:xfrm>
          <a:off x="4457700" y="3369564"/>
          <a:ext cx="3276295" cy="2184502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9" name="Chart 2" descr=""/>
          <p:cNvGraphicFramePr/>
          <p:nvPr/>
        </p:nvGraphicFramePr>
        <p:xfrm>
          <a:off x="8191195" y="3369564"/>
          <a:ext cx="3276295" cy="2184502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10" name="Text 5"/>
          <p:cNvSpPr/>
          <p:nvPr/>
        </p:nvSpPr>
        <p:spPr>
          <a:xfrm>
            <a:off x="724205" y="476402"/>
            <a:ext cx="1277417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NUMBERS </a:t>
            </a:r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820" dirty="0"/>
          </a:p>
        </p:txBody>
      </p:sp>
      <p:sp>
        <p:nvSpPr>
          <p:cNvPr id="11" name="Text 6"/>
          <p:cNvSpPr/>
          <p:nvPr/>
        </p:nvSpPr>
        <p:spPr>
          <a:xfrm>
            <a:off x="10149840" y="476402"/>
            <a:ext cx="1350569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· </a:t>
            </a:r>
            <a:pPr algn="l" indent="0" marL="0">
              <a:lnSpc>
                <a:spcPts val="1030"/>
              </a:lnSpc>
              <a:buNone/>
            </a:pPr>
            <a:r>
              <a:rPr lang="en-US" sz="820" b="1" spc="16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2" name="Text 7"/>
          <p:cNvSpPr/>
          <p:nvPr/>
        </p:nvSpPr>
        <p:spPr>
          <a:xfrm>
            <a:off x="724205" y="1799539"/>
            <a:ext cx="210403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FLOOR, ON ONE SCALE</a:t>
            </a:r>
            <a:endParaRPr lang="en-US" sz="900" dirty="0"/>
          </a:p>
        </p:txBody>
      </p:sp>
      <p:sp>
        <p:nvSpPr>
          <p:cNvPr id="13" name="Text 8"/>
          <p:cNvSpPr/>
          <p:nvPr/>
        </p:nvSpPr>
        <p:spPr>
          <a:xfrm>
            <a:off x="724205" y="2037283"/>
            <a:ext cx="3585362" cy="888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10"/>
              </a:lnSpc>
              <a:buNone/>
            </a:pPr>
            <a:r>
              <a:rPr lang="en-US" sz="2700" spc="-4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same week reads</a:t>
            </a:r>
            <a:endParaRPr lang="en-US" sz="2700" dirty="0"/>
          </a:p>
          <a:p>
            <a:pPr algn="l" indent="0" marL="0">
              <a:lnSpc>
                <a:spcPts val="2810"/>
              </a:lnSpc>
              <a:buNone/>
            </a:pPr>
            <a:r>
              <a:rPr lang="en-US" sz="2700" spc="-4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differently floor by floor</a:t>
            </a:r>
            <a:endParaRPr lang="en-US" sz="2700" dirty="0"/>
          </a:p>
        </p:txBody>
      </p:sp>
      <p:sp>
        <p:nvSpPr>
          <p:cNvPr id="14" name="Text 9"/>
          <p:cNvSpPr/>
          <p:nvPr/>
        </p:nvSpPr>
        <p:spPr>
          <a:xfrm>
            <a:off x="724205" y="3151022"/>
            <a:ext cx="1095451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ENGINEERING</a:t>
            </a:r>
            <a:endParaRPr lang="en-US" sz="900" dirty="0"/>
          </a:p>
        </p:txBody>
      </p:sp>
      <p:sp>
        <p:nvSpPr>
          <p:cNvPr id="15" name="Text 10"/>
          <p:cNvSpPr/>
          <p:nvPr/>
        </p:nvSpPr>
        <p:spPr>
          <a:xfrm>
            <a:off x="4457700" y="3151022"/>
            <a:ext cx="524866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SALES</a:t>
            </a:r>
            <a:endParaRPr lang="en-US" sz="900" dirty="0"/>
          </a:p>
        </p:txBody>
      </p:sp>
      <p:sp>
        <p:nvSpPr>
          <p:cNvPr id="16" name="Text 11"/>
          <p:cNvSpPr/>
          <p:nvPr/>
        </p:nvSpPr>
        <p:spPr>
          <a:xfrm>
            <a:off x="8191195" y="3151022"/>
            <a:ext cx="61722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4205" y="654710"/>
            <a:ext cx="5483657" cy="42172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50"/>
              </a:lnSpc>
              <a:buNone/>
            </a:pPr>
            <a:r>
              <a:rPr lang="en-US" sz="22500" spc="-900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47%</a:t>
            </a:r>
            <a:endParaRPr lang="en-US" sz="22500" dirty="0"/>
          </a:p>
        </p:txBody>
      </p:sp>
      <p:sp>
        <p:nvSpPr>
          <p:cNvPr id="3" name="Text 1"/>
          <p:cNvSpPr/>
          <p:nvPr/>
        </p:nvSpPr>
        <p:spPr>
          <a:xfrm>
            <a:off x="724205" y="3674059"/>
            <a:ext cx="6456578" cy="1566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900"/>
              </a:lnSpc>
              <a:buNone/>
            </a:pPr>
            <a:r>
              <a:rPr lang="en-US" sz="4800" spc="-9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of desks sit empty on an</a:t>
            </a:r>
            <a:endParaRPr lang="en-US" sz="4800" dirty="0"/>
          </a:p>
          <a:p>
            <a:pPr algn="l" indent="0" marL="0">
              <a:lnSpc>
                <a:spcPts val="4900"/>
              </a:lnSpc>
              <a:buNone/>
            </a:pPr>
            <a:r>
              <a:rPr lang="en-US" sz="4800" spc="-9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average day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724205" y="5250485"/>
            <a:ext cx="4693615" cy="170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20"/>
              </a:lnSpc>
              <a:buNone/>
            </a:pPr>
            <a:r>
              <a:rPr lang="en-US" sz="970" b="1" spc="19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DOWN FROM 64% BEFORE THE WEEK LOST ITS CENTRE</a:t>
            </a:r>
            <a:endParaRPr lang="en-US" sz="9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590142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2895905" y="3057754"/>
            <a:ext cx="1143000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5" name="Shape 3"/>
          <p:cNvSpPr/>
          <p:nvPr/>
        </p:nvSpPr>
        <p:spPr>
          <a:xfrm>
            <a:off x="2895905" y="3676802"/>
            <a:ext cx="1143000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6" name="Shape 4"/>
          <p:cNvSpPr/>
          <p:nvPr/>
        </p:nvSpPr>
        <p:spPr>
          <a:xfrm>
            <a:off x="2895905" y="4295851"/>
            <a:ext cx="1143000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7" name="Shape 5"/>
          <p:cNvSpPr/>
          <p:nvPr/>
        </p:nvSpPr>
        <p:spPr>
          <a:xfrm>
            <a:off x="2895905" y="4914900"/>
            <a:ext cx="1143000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8" name="Text 6"/>
          <p:cNvSpPr/>
          <p:nvPr/>
        </p:nvSpPr>
        <p:spPr>
          <a:xfrm>
            <a:off x="571500" y="513893"/>
            <a:ext cx="1472184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WE GOT HERE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571500" y="708660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11" name="Text 9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14</a:t>
            </a:r>
            <a:endParaRPr lang="en-US" sz="4500" dirty="0"/>
          </a:p>
        </p:txBody>
      </p:sp>
      <p:sp>
        <p:nvSpPr>
          <p:cNvPr id="12" name="Text 10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3" name="Text 11"/>
          <p:cNvSpPr/>
          <p:nvPr/>
        </p:nvSpPr>
        <p:spPr>
          <a:xfrm>
            <a:off x="2895905" y="1723644"/>
            <a:ext cx="1877263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CHRONOLOGY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2895905" y="1952244"/>
            <a:ext cx="3755441" cy="941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How a fixed week came</a:t>
            </a:r>
            <a:endParaRPr lang="en-US" sz="2850" dirty="0"/>
          </a:p>
          <a:p>
            <a:pPr algn="l" indent="0" marL="0">
              <a:lnSpc>
                <a:spcPts val="2960"/>
              </a:lnSpc>
              <a:buNone/>
            </a:pPr>
            <a:r>
              <a:rPr lang="en-US" sz="2850" spc="-51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undone</a:t>
            </a:r>
            <a:endParaRPr lang="en-US" sz="2850" dirty="0"/>
          </a:p>
        </p:txBody>
      </p:sp>
      <p:sp>
        <p:nvSpPr>
          <p:cNvPr id="15" name="Text 13"/>
          <p:cNvSpPr/>
          <p:nvPr/>
        </p:nvSpPr>
        <p:spPr>
          <a:xfrm>
            <a:off x="2895905" y="3191256"/>
            <a:ext cx="641909" cy="237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b="1" spc="33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4304995" y="3172054"/>
            <a:ext cx="5628132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50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Five days in was simply the week. No one thought to measure it.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2895905" y="3810305"/>
            <a:ext cx="666598" cy="237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b="1" spc="33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4304995" y="3791102"/>
            <a:ext cx="5675681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50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building emptied overnight, and the work carried on anyway.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2895905" y="4429354"/>
            <a:ext cx="659282" cy="237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b="1" spc="33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4304995" y="4410151"/>
            <a:ext cx="5677510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50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Hybrid policies arrived, written for a week that no longer existed.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2895905" y="5048402"/>
            <a:ext cx="666598" cy="237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70"/>
              </a:lnSpc>
              <a:buNone/>
            </a:pPr>
            <a:r>
              <a:rPr lang="en-US" sz="1500" b="1" spc="33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4304995" y="5029200"/>
            <a:ext cx="6717182" cy="2880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50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Attendance follows the work, not the calendar — and the floor must keep up.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4205" y="965606"/>
            <a:ext cx="3023921" cy="42172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50"/>
              </a:lnSpc>
              <a:buNone/>
            </a:pPr>
            <a:r>
              <a:rPr lang="en-US" sz="22500" spc="-900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05</a:t>
            </a:r>
            <a:endParaRPr lang="en-US" sz="22500" dirty="0"/>
          </a:p>
        </p:txBody>
      </p:sp>
      <p:sp>
        <p:nvSpPr>
          <p:cNvPr id="3" name="Text 1"/>
          <p:cNvSpPr/>
          <p:nvPr/>
        </p:nvSpPr>
        <p:spPr>
          <a:xfrm>
            <a:off x="724205" y="3984955"/>
            <a:ext cx="7552944" cy="8951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900"/>
              </a:lnSpc>
              <a:buNone/>
            </a:pPr>
            <a:r>
              <a:rPr lang="en-US" sz="4800" spc="-9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What a floor must now hold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724205" y="4939589"/>
            <a:ext cx="4507992" cy="170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20"/>
              </a:lnSpc>
              <a:buNone/>
            </a:pPr>
            <a:r>
              <a:rPr lang="en-US" sz="970" b="1" spc="195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TWO · DESIGNING FOR FOUR OFFICES AT ONCE</a:t>
            </a:r>
            <a:endParaRPr lang="en-US" sz="9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630375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2"/>
          <p:cNvSpPr/>
          <p:nvPr/>
        </p:nvSpPr>
        <p:spPr>
          <a:xfrm>
            <a:off x="571500" y="513893"/>
            <a:ext cx="1157630" cy="3639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FLOOR</a:t>
            </a:r>
            <a:endParaRPr lang="en-US" sz="900" dirty="0"/>
          </a:p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71500" y="902513"/>
            <a:ext cx="22860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7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16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9" name="Text 7"/>
          <p:cNvSpPr/>
          <p:nvPr/>
        </p:nvSpPr>
        <p:spPr>
          <a:xfrm>
            <a:off x="2895905" y="1763878"/>
            <a:ext cx="1179576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REDESIGN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2895905" y="1983334"/>
            <a:ext cx="6257239" cy="1234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900"/>
              </a:lnSpc>
              <a:buNone/>
            </a:pPr>
            <a:r>
              <a:rPr lang="en-US" sz="3750" spc="-67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 single floor, asked to be </a:t>
            </a:r>
            <a:pPr algn="l" indent="0" marL="0">
              <a:lnSpc>
                <a:spcPts val="3900"/>
              </a:lnSpc>
              <a:buNone/>
            </a:pPr>
            <a:r>
              <a:rPr lang="en-US" sz="3750" i="1" spc="-67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four</a:t>
            </a:r>
            <a:endParaRPr lang="en-US" sz="3750" dirty="0"/>
          </a:p>
          <a:p>
            <a:pPr algn="l" indent="0" marL="0">
              <a:lnSpc>
                <a:spcPts val="3900"/>
              </a:lnSpc>
              <a:buNone/>
            </a:pPr>
            <a:r>
              <a:rPr lang="en-US" sz="3750" i="1" spc="-67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rooms</a:t>
            </a:r>
            <a:endParaRPr lang="en-US" sz="3750" dirty="0"/>
          </a:p>
        </p:txBody>
      </p:sp>
      <p:sp>
        <p:nvSpPr>
          <p:cNvPr id="11" name="Text 9"/>
          <p:cNvSpPr/>
          <p:nvPr/>
        </p:nvSpPr>
        <p:spPr>
          <a:xfrm>
            <a:off x="2895905" y="3249778"/>
            <a:ext cx="38953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780"/>
              </a:lnSpc>
              <a:buNone/>
            </a:pPr>
            <a:r>
              <a:rPr lang="en-US" sz="450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</a:t>
            </a:r>
            <a:endParaRPr lang="en-US" sz="4500" dirty="0"/>
          </a:p>
        </p:txBody>
      </p:sp>
      <p:sp>
        <p:nvSpPr>
          <p:cNvPr id="12" name="Text 10"/>
          <p:cNvSpPr/>
          <p:nvPr/>
        </p:nvSpPr>
        <p:spPr>
          <a:xfrm>
            <a:off x="3370478" y="3392424"/>
            <a:ext cx="5857646" cy="6327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he answer is not more desks or fewer. It is a floor that can be quiet and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loud in the same hour: a library for the deep days, a forum for the</a:t>
            </a:r>
            <a:endParaRPr lang="en-US" sz="1420" dirty="0"/>
          </a:p>
        </p:txBody>
      </p:sp>
      <p:sp>
        <p:nvSpPr>
          <p:cNvPr id="13" name="Text 11"/>
          <p:cNvSpPr/>
          <p:nvPr/>
        </p:nvSpPr>
        <p:spPr>
          <a:xfrm>
            <a:off x="2895905" y="3978554"/>
            <a:ext cx="6345022" cy="2670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crowded ones, and the grace to switch between them without a memo.</a:t>
            </a:r>
            <a:endParaRPr lang="en-US" sz="1420" dirty="0"/>
          </a:p>
        </p:txBody>
      </p:sp>
      <p:sp>
        <p:nvSpPr>
          <p:cNvPr id="14" name="Text 12"/>
          <p:cNvSpPr/>
          <p:nvPr/>
        </p:nvSpPr>
        <p:spPr>
          <a:xfrm>
            <a:off x="2895905" y="4405579"/>
            <a:ext cx="6117336" cy="900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firms getting this right stopped counting heads and started counting 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i="1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purposes</a:t>
            </a:r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, then built a room for each. Attendance, oddly, recovered once the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building stopped pretending the week was still flat.</a:t>
            </a:r>
            <a:endParaRPr lang="en-US" sz="14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2184502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2"/>
          <p:cNvSpPr/>
          <p:nvPr/>
        </p:nvSpPr>
        <p:spPr>
          <a:xfrm>
            <a:off x="571500" y="513893"/>
            <a:ext cx="830275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ENDNOTES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71500" y="708660"/>
            <a:ext cx="155448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7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17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9" name="Text 7"/>
          <p:cNvSpPr/>
          <p:nvPr/>
        </p:nvSpPr>
        <p:spPr>
          <a:xfrm>
            <a:off x="2895905" y="2318004"/>
            <a:ext cx="155448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NOTES ON METHOD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2895905" y="2555748"/>
            <a:ext cx="4010558" cy="5038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10"/>
              </a:lnSpc>
              <a:buNone/>
            </a:pPr>
            <a:r>
              <a:rPr lang="en-US" sz="2700" spc="-49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How this was put together</a:t>
            </a:r>
            <a:endParaRPr lang="en-US" sz="2700" dirty="0"/>
          </a:p>
        </p:txBody>
      </p:sp>
      <p:sp>
        <p:nvSpPr>
          <p:cNvPr id="11" name="Text 9"/>
          <p:cNvSpPr/>
          <p:nvPr/>
        </p:nvSpPr>
        <p:spPr>
          <a:xfrm>
            <a:off x="2895905" y="3216859"/>
            <a:ext cx="6388913" cy="900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Figures draw on anonymised badge-entry counts across twelve buildings over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four quarters, normalised to each floor's pre-2020 baseline. Attitudes come</a:t>
            </a:r>
            <a:endParaRPr lang="en-US" sz="1420" dirty="0"/>
          </a:p>
          <a:p>
            <a:pPr algn="l" indent="0" marL="0">
              <a:lnSpc>
                <a:spcPts val="2310"/>
              </a:lnSpc>
              <a:buNone/>
            </a:pPr>
            <a:r>
              <a:rPr lang="en-US" sz="142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from a survey of 1,400 staff in the same firms.</a:t>
            </a:r>
            <a:endParaRPr lang="en-US" sz="1420" dirty="0"/>
          </a:p>
        </p:txBody>
      </p:sp>
      <p:sp>
        <p:nvSpPr>
          <p:cNvPr id="12" name="Text 10"/>
          <p:cNvSpPr/>
          <p:nvPr/>
        </p:nvSpPr>
        <p:spPr>
          <a:xfrm>
            <a:off x="2895905" y="4258361"/>
            <a:ext cx="6405372" cy="46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20"/>
              </a:lnSpc>
              <a:buNone/>
            </a:pPr>
            <a:r>
              <a:rPr lang="en-US" sz="1120" dirty="0">
                <a:solidFill>
                  <a:srgbClr val="4D493F">
                    <a:alpha val="80000"/>
                  </a:srgbClr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Sources: building access logs (2025–26); internal hybrid-work survey, Q1 2026. Illustrative figures</a:t>
            </a:r>
            <a:endParaRPr lang="en-US" sz="1120" dirty="0"/>
          </a:p>
          <a:p>
            <a:pPr algn="l" indent="0" marL="0">
              <a:lnSpc>
                <a:spcPts val="1820"/>
              </a:lnSpc>
              <a:buNone/>
            </a:pPr>
            <a:r>
              <a:rPr lang="en-US" sz="1120" dirty="0">
                <a:solidFill>
                  <a:srgbClr val="4D493F">
                    <a:alpha val="80000"/>
                  </a:srgbClr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throughout.</a:t>
            </a:r>
            <a:endParaRPr lang="en-US" sz="11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2223821"/>
            <a:ext cx="6239500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2"/>
          <p:cNvSpPr/>
          <p:nvPr/>
        </p:nvSpPr>
        <p:spPr>
          <a:xfrm>
            <a:off x="571500" y="513893"/>
            <a:ext cx="739750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 LINE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71500" y="708660"/>
            <a:ext cx="155448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7" name="Text 5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18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9" name="Text 7"/>
          <p:cNvSpPr/>
          <p:nvPr/>
        </p:nvSpPr>
        <p:spPr>
          <a:xfrm>
            <a:off x="2895905" y="2480767"/>
            <a:ext cx="6387998" cy="19339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3750" i="1" spc="-45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office did not empty. It </a:t>
            </a:r>
            <a:endParaRPr lang="en-US" sz="3750" dirty="0"/>
          </a:p>
          <a:p>
            <a:pPr algn="l" indent="0" marL="0">
              <a:lnSpc>
                <a:spcPts val="4500"/>
              </a:lnSpc>
              <a:buNone/>
            </a:pPr>
            <a:r>
              <a:rPr lang="en-US" sz="3750" spc="-45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specialised</a:t>
            </a:r>
            <a:pPr algn="l" indent="0" marL="0">
              <a:lnSpc>
                <a:spcPts val="4500"/>
              </a:lnSpc>
              <a:buNone/>
            </a:pPr>
            <a:r>
              <a:rPr lang="en-US" sz="3750" i="1" spc="-45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, and the calendar was</a:t>
            </a:r>
            <a:endParaRPr lang="en-US" sz="3750" dirty="0"/>
          </a:p>
          <a:p>
            <a:pPr algn="l" indent="0" marL="0">
              <a:lnSpc>
                <a:spcPts val="4500"/>
              </a:lnSpc>
              <a:buNone/>
            </a:pPr>
            <a:r>
              <a:rPr lang="en-US" sz="3750" i="1" spc="-45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 last to find out.</a:t>
            </a:r>
            <a:endParaRPr lang="en-US" sz="3750" dirty="0"/>
          </a:p>
        </p:txBody>
      </p:sp>
      <p:sp>
        <p:nvSpPr>
          <p:cNvPr id="10" name="Text 8"/>
          <p:cNvSpPr/>
          <p:nvPr/>
        </p:nvSpPr>
        <p:spPr>
          <a:xfrm>
            <a:off x="2895905" y="4519879"/>
            <a:ext cx="1474013" cy="170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20"/>
              </a:lnSpc>
              <a:buNone/>
            </a:pPr>
            <a:r>
              <a:rPr lang="en-US" sz="970" spc="136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FIELD NOTES, Q1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371954" y="495605"/>
            <a:ext cx="9510" cy="5905378"/>
          </a:xfrm>
          <a:prstGeom prst="rect">
            <a:avLst/>
          </a:prstGeom>
          <a:solidFill>
            <a:srgbClr val="211E18">
              <a:alpha val="14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2895905" y="1522476"/>
            <a:ext cx="872465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Shape 2"/>
          <p:cNvSpPr/>
          <p:nvPr/>
        </p:nvSpPr>
        <p:spPr>
          <a:xfrm>
            <a:off x="2895905" y="2516429"/>
            <a:ext cx="8724290" cy="2857500"/>
          </a:xfrm>
          <a:prstGeom prst="rect">
            <a:avLst/>
          </a:prstGeom>
          <a:noFill/>
          <a:ln w="9525">
            <a:solidFill>
              <a:srgbClr val="211E18">
                <a:alpha val="14000"/>
              </a:srgbClr>
            </a:solidFill>
            <a:prstDash val="dash"/>
          </a:ln>
        </p:spPr>
      </p:sp>
      <p:sp>
        <p:nvSpPr>
          <p:cNvPr id="5" name="Text 3"/>
          <p:cNvSpPr/>
          <p:nvPr/>
        </p:nvSpPr>
        <p:spPr>
          <a:xfrm>
            <a:off x="571500" y="513893"/>
            <a:ext cx="874166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spc="180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PAGE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71500" y="708660"/>
            <a:ext cx="155448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30"/>
              </a:lnSpc>
              <a:buNone/>
            </a:pPr>
            <a:r>
              <a:rPr lang="en-US" sz="900" b="1" spc="180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571500" y="5333695"/>
            <a:ext cx="1155802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30"/>
              </a:lnSpc>
              <a:buNone/>
            </a:pPr>
            <a:r>
              <a:rPr lang="en-US" sz="820" spc="132" kern="0" dirty="0">
                <a:solidFill>
                  <a:srgbClr val="BCB6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HOURS</a:t>
            </a:r>
            <a:endParaRPr lang="en-US" sz="820" dirty="0"/>
          </a:p>
        </p:txBody>
      </p:sp>
      <p:sp>
        <p:nvSpPr>
          <p:cNvPr id="8" name="Text 6"/>
          <p:cNvSpPr/>
          <p:nvPr/>
        </p:nvSpPr>
        <p:spPr>
          <a:xfrm>
            <a:off x="571500" y="5524805"/>
            <a:ext cx="640994" cy="843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4500" spc="-90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19</a:t>
            </a:r>
            <a:endParaRPr lang="en-US" sz="4500" dirty="0"/>
          </a:p>
        </p:txBody>
      </p:sp>
      <p:sp>
        <p:nvSpPr>
          <p:cNvPr id="9" name="Text 7"/>
          <p:cNvSpPr/>
          <p:nvPr/>
        </p:nvSpPr>
        <p:spPr>
          <a:xfrm>
            <a:off x="571500" y="6286500"/>
            <a:ext cx="936346" cy="142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820"/>
              </a:lnSpc>
              <a:buNone/>
            </a:pPr>
            <a:r>
              <a:rPr lang="en-US" sz="820" spc="132" kern="0" dirty="0">
                <a:solidFill>
                  <a:srgbClr val="928C7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No. 04 · 2026</a:t>
            </a:r>
            <a:endParaRPr lang="en-US" sz="820" dirty="0"/>
          </a:p>
        </p:txBody>
      </p:sp>
      <p:sp>
        <p:nvSpPr>
          <p:cNvPr id="10" name="Text 8"/>
          <p:cNvSpPr/>
          <p:nvPr/>
        </p:nvSpPr>
        <p:spPr>
          <a:xfrm>
            <a:off x="2895905" y="1655978"/>
            <a:ext cx="1100938" cy="161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2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CANVAS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2895905" y="1893722"/>
            <a:ext cx="4110228" cy="4727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650"/>
              </a:lnSpc>
              <a:buNone/>
            </a:pPr>
            <a:r>
              <a:rPr lang="en-US" sz="2550" spc="-46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A blank page, set in this type</a:t>
            </a:r>
            <a:endParaRPr lang="en-US" sz="2550" dirty="0"/>
          </a:p>
        </p:txBody>
      </p:sp>
      <p:sp>
        <p:nvSpPr>
          <p:cNvPr id="12" name="Text 10"/>
          <p:cNvSpPr/>
          <p:nvPr/>
        </p:nvSpPr>
        <p:spPr>
          <a:xfrm>
            <a:off x="5021885" y="3411626"/>
            <a:ext cx="4472330" cy="1146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Keep the masthead rail and folio; compose any layout</a:t>
            </a:r>
            <a:endParaRPr lang="en-US" sz="1420" dirty="0"/>
          </a:p>
          <a:p>
            <a:pPr algn="ctr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you like in this column — serif text, a hairline rule, an</a:t>
            </a:r>
            <a:endParaRPr lang="en-US" sz="1420" dirty="0"/>
          </a:p>
          <a:p>
            <a:pPr algn="ctr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inline SVG, a table or a chart all convert to native,</a:t>
            </a:r>
            <a:endParaRPr lang="en-US" sz="1420" dirty="0"/>
          </a:p>
          <a:p>
            <a:pPr algn="ctr" indent="0" marL="0">
              <a:lnSpc>
                <a:spcPts val="2140"/>
              </a:lnSpc>
              <a:buNone/>
            </a:pPr>
            <a:r>
              <a:rPr lang="en-US" sz="1420" dirty="0">
                <a:solidFill>
                  <a:srgbClr val="928C7D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editable objects.</a:t>
            </a:r>
            <a:endParaRPr lang="en-US" sz="14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724205" y="2367382"/>
            <a:ext cx="1250716" cy="9510"/>
          </a:xfrm>
          <a:prstGeom prst="rect">
            <a:avLst/>
          </a:prstGeom>
          <a:solidFill>
            <a:srgbClr val="211E18"/>
          </a:solidFill>
          <a:ln/>
        </p:spPr>
      </p:sp>
      <p:sp>
        <p:nvSpPr>
          <p:cNvPr id="4" name="Text 1"/>
          <p:cNvSpPr/>
          <p:nvPr/>
        </p:nvSpPr>
        <p:spPr>
          <a:xfrm>
            <a:off x="724205" y="2367382"/>
            <a:ext cx="1281989" cy="298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00"/>
              </a:lnSpc>
              <a:buNone/>
            </a:pPr>
            <a:r>
              <a:rPr lang="en-US" sz="900" b="1" spc="198" kern="0" dirty="0">
                <a:solidFill>
                  <a:srgbClr val="7C2F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 OF REPORT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724205" y="2738628"/>
            <a:ext cx="6491326" cy="13688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280"/>
              </a:lnSpc>
              <a:buNone/>
            </a:pPr>
            <a:r>
              <a:rPr lang="en-US" sz="4200" spc="-84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Replace this with </a:t>
            </a:r>
            <a:pPr algn="l" indent="0" marL="0">
              <a:lnSpc>
                <a:spcPts val="4280"/>
              </a:lnSpc>
              <a:buNone/>
            </a:pPr>
            <a:r>
              <a:rPr lang="en-US" sz="4200" i="1" spc="-84" kern="0" dirty="0">
                <a:solidFill>
                  <a:srgbClr val="7C2F33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your</a:t>
            </a:r>
            <a:pPr algn="l" indent="0" marL="0">
              <a:lnSpc>
                <a:spcPts val="4280"/>
              </a:lnSpc>
              <a:buNone/>
            </a:pPr>
            <a:r>
              <a:rPr lang="en-US" sz="4200" spc="-84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 story,</a:t>
            </a:r>
            <a:endParaRPr lang="en-US" sz="4200" dirty="0"/>
          </a:p>
          <a:p>
            <a:pPr algn="l" indent="0" marL="0">
              <a:lnSpc>
                <a:spcPts val="4280"/>
              </a:lnSpc>
              <a:buNone/>
            </a:pPr>
            <a:r>
              <a:rPr lang="en-US" sz="4200" spc="-84" kern="0" dirty="0">
                <a:solidFill>
                  <a:srgbClr val="211E18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then print it.</a:t>
            </a:r>
            <a:endParaRPr lang="en-US" sz="4200" dirty="0"/>
          </a:p>
        </p:txBody>
      </p:sp>
      <p:sp>
        <p:nvSpPr>
          <p:cNvPr id="6" name="Text 3"/>
          <p:cNvSpPr/>
          <p:nvPr/>
        </p:nvSpPr>
        <p:spPr>
          <a:xfrm>
            <a:off x="724205" y="4169664"/>
            <a:ext cx="4862779" cy="3703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30"/>
              </a:lnSpc>
              <a:buNone/>
            </a:pPr>
            <a:r>
              <a:rPr lang="en-US" sz="1950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Set in unPaper Editorial · </a:t>
            </a:r>
            <a:pPr algn="l" indent="0" marL="0">
              <a:lnSpc>
                <a:spcPts val="2830"/>
              </a:lnSpc>
              <a:buNone/>
            </a:pPr>
            <a:r>
              <a:rPr lang="en-US" sz="1950" b="1" dirty="0">
                <a:solidFill>
                  <a:srgbClr val="4D493F"/>
                </a:solidFill>
                <a:latin typeface="Palatino Linotype" pitchFamily="34" charset="0"/>
                <a:ea typeface="Palatino Linotype" pitchFamily="34" charset="-122"/>
                <a:cs typeface="Palatino Linotype" pitchFamily="34" charset="-120"/>
              </a:rPr>
              <a:t>www.unpaper.ai</a:t>
            </a:r>
            <a:endParaRPr lang="en-US" sz="1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4D493F"/>
      </a:dk1>
      <a:lt1>
        <a:srgbClr val="F6F3EC"/>
      </a:lt1>
      <a:dk2>
        <a:srgbClr val="44546A"/>
      </a:dk2>
      <a:lt2>
        <a:srgbClr val="E7E6E6"/>
      </a:lt2>
      <a:accent1>
        <a:srgbClr val="7C2F33"/>
      </a:accent1>
      <a:accent2>
        <a:srgbClr val="8A2B22"/>
      </a:accent2>
      <a:accent3>
        <a:srgbClr val="B08A3E"/>
      </a:accent3>
      <a:accent4>
        <a:srgbClr val="6B6256"/>
      </a:accent4>
      <a:accent5>
        <a:srgbClr val="5B9BD5"/>
      </a:accent5>
      <a:accent6>
        <a:srgbClr val="70AD47"/>
      </a:accent6>
      <a:hlink>
        <a:srgbClr val="7C2F33"/>
      </a:hlink>
      <a:folHlink>
        <a:srgbClr val="954F72"/>
      </a:folHlink>
    </a:clrScheme>
    <a:fontScheme name="Office">
      <a:majorFont>
        <a:latin typeface="Palatino Linotype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unPaper · www.unpaper.ai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deck – unPaper Editorial</dc:title>
  <dc:subject>Untitled deck – unPaper Editorial</dc:subject>
  <dc:creator>unPaper</dc:creator>
  <cp:lastModifiedBy>unPaper</cp:lastModifiedBy>
  <cp:revision>1</cp:revision>
  <dcterms:created xsi:type="dcterms:W3CDTF">2026-07-04T06:26:35Z</dcterms:created>
  <dcterms:modified xsi:type="dcterms:W3CDTF">2026-07-04T06:26:35Z</dcterms:modified>
</cp:coreProperties>
</file>