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Welcome. One idea per slide is the whole method, and this deck practices what it preaches.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Restraint is the design. Replace this with your one idea and resist adding a second.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 slide carries two ideas, split it. Subtraction is the discipline.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 principles: one idea per slide, type sets the hierarchy, one accent does all the pointing.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Attention is a budget. Spend it on one thing and the room remembers that thing.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Part two is yours: same stage, your idea.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590702"/>
            <a:ext cx="285293" cy="19202"/>
          </a:xfrm>
          <a:prstGeom prst="rect">
            <a:avLst/>
          </a:prstGeom>
          <a:solidFill>
            <a:srgbClr val="B9A6FF"/>
          </a:solidFill>
          <a:ln/>
        </p:spPr>
      </p:sp>
      <p:sp>
        <p:nvSpPr>
          <p:cNvPr id="4" name="Shape 1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969BB9">
              <a:alpha val="1600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1085393" y="513893"/>
            <a:ext cx="991210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B9A6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BRIEFING</a:t>
            </a:r>
            <a:endParaRPr lang="en-US" sz="1120" dirty="0"/>
          </a:p>
        </p:txBody>
      </p:sp>
      <p:sp>
        <p:nvSpPr>
          <p:cNvPr id="6" name="Text 3"/>
          <p:cNvSpPr/>
          <p:nvPr/>
        </p:nvSpPr>
        <p:spPr>
          <a:xfrm>
            <a:off x="10537546" y="52852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7B9C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7" name="Text 4"/>
          <p:cNvSpPr/>
          <p:nvPr/>
        </p:nvSpPr>
        <p:spPr>
          <a:xfrm>
            <a:off x="685800" y="2299716"/>
            <a:ext cx="7232904" cy="12655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7960"/>
              </a:lnSpc>
              <a:buNone/>
            </a:pPr>
            <a:r>
              <a:rPr lang="en-US" sz="7800" b="1" spc="-273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them </a:t>
            </a:r>
            <a:pPr algn="l" indent="0" marL="0">
              <a:lnSpc>
                <a:spcPts val="7960"/>
              </a:lnSpc>
              <a:buNone/>
            </a:pPr>
            <a:r>
              <a:rPr lang="en-US" sz="7800" spc="-273" kern="0" dirty="0">
                <a:solidFill>
                  <a:srgbClr val="B9A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feel</a:t>
            </a:r>
            <a:pPr algn="l" indent="0" marL="0">
              <a:lnSpc>
                <a:spcPts val="7960"/>
              </a:lnSpc>
              <a:buNone/>
            </a:pPr>
            <a:r>
              <a:rPr lang="en-US" sz="7800" b="1" spc="-273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it</a:t>
            </a:r>
            <a:endParaRPr lang="en-US" sz="7800" dirty="0"/>
          </a:p>
        </p:txBody>
      </p:sp>
      <p:sp>
        <p:nvSpPr>
          <p:cNvPr id="8" name="Text 5"/>
          <p:cNvSpPr/>
          <p:nvPr/>
        </p:nvSpPr>
        <p:spPr>
          <a:xfrm>
            <a:off x="685800" y="3691433"/>
            <a:ext cx="10252253" cy="79735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B7B9C8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One idea per slide, given the whole stage. Big type, deep space, a single accent doing all</a:t>
            </a:r>
            <a:endParaRPr lang="en-US" sz="2020" dirty="0"/>
          </a:p>
          <a:p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B7B9C8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the pointing — built to land, not just to inform.</a:t>
            </a:r>
            <a:endParaRPr lang="en-US" sz="2020" dirty="0"/>
          </a:p>
        </p:txBody>
      </p:sp>
      <p:sp>
        <p:nvSpPr>
          <p:cNvPr id="9" name="Text 6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0" name="Text 7"/>
          <p:cNvSpPr/>
          <p:nvPr/>
        </p:nvSpPr>
        <p:spPr>
          <a:xfrm>
            <a:off x="11118190" y="6295644"/>
            <a:ext cx="41605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2026</a:t>
            </a:r>
            <a:endParaRPr lang="en-US" sz="97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1595628"/>
            <a:ext cx="10820095" cy="3619195"/>
          </a:xfrm>
          <a:prstGeom prst="rect">
            <a:avLst/>
          </a:prstGeom>
          <a:noFill/>
          <a:ln w="19050">
            <a:solidFill>
              <a:srgbClr val="969BB9">
                <a:alpha val="16000"/>
              </a:srgbClr>
            </a:solidFill>
            <a:prstDash val="dash"/>
          </a:ln>
        </p:spPr>
      </p:sp>
      <p:sp>
        <p:nvSpPr>
          <p:cNvPr id="3" name="Shape 1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969BB9">
              <a:alpha val="16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85800" y="513893"/>
            <a:ext cx="138988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9A6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OPEN CANVAS</a:t>
            </a:r>
            <a:endParaRPr lang="en-US" sz="970" dirty="0"/>
          </a:p>
        </p:txBody>
      </p:sp>
      <p:sp>
        <p:nvSpPr>
          <p:cNvPr id="5" name="Text 3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7B9C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6" name="Text 4"/>
          <p:cNvSpPr/>
          <p:nvPr/>
        </p:nvSpPr>
        <p:spPr>
          <a:xfrm>
            <a:off x="3368650" y="2962656"/>
            <a:ext cx="5453482" cy="94640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470"/>
              </a:lnSpc>
              <a:buNone/>
            </a:pPr>
            <a:r>
              <a:rPr lang="en-US" sz="1650" dirty="0">
                <a:solidFill>
                  <a:srgbClr val="747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canvas — keep the frame, then stage anything you like</a:t>
            </a:r>
            <a:endParaRPr lang="en-US" sz="1650" dirty="0"/>
          </a:p>
          <a:p>
            <a:pPr algn="ctr" indent="0" marL="0">
              <a:lnSpc>
                <a:spcPts val="2470"/>
              </a:lnSpc>
              <a:buNone/>
            </a:pPr>
            <a:r>
              <a:rPr lang="en-US" sz="1650" dirty="0">
                <a:solidFill>
                  <a:srgbClr val="747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here. Big type, a panel, inline SVG, a table or a chart all still</a:t>
            </a:r>
            <a:endParaRPr lang="en-US" sz="1650" dirty="0"/>
          </a:p>
          <a:p>
            <a:pPr algn="ctr" indent="0" marL="0">
              <a:lnSpc>
                <a:spcPts val="2470"/>
              </a:lnSpc>
              <a:buNone/>
            </a:pPr>
            <a:r>
              <a:rPr lang="en-US" sz="1650" dirty="0">
                <a:solidFill>
                  <a:srgbClr val="747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convert to native, editable objects.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/ 11</a:t>
            </a:r>
            <a:endParaRPr lang="en-US" sz="97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2696566"/>
            <a:ext cx="285293" cy="19202"/>
          </a:xfrm>
          <a:prstGeom prst="rect">
            <a:avLst/>
          </a:prstGeom>
          <a:solidFill>
            <a:srgbClr val="B9A6FF"/>
          </a:solidFill>
          <a:ln/>
        </p:spPr>
      </p:sp>
      <p:sp>
        <p:nvSpPr>
          <p:cNvPr id="4" name="Shape 1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969BB9">
              <a:alpha val="1600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685800" y="513893"/>
            <a:ext cx="80375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9A6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CLOSE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7B9C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7" name="Text 4"/>
          <p:cNvSpPr/>
          <p:nvPr/>
        </p:nvSpPr>
        <p:spPr>
          <a:xfrm>
            <a:off x="1085393" y="2619756"/>
            <a:ext cx="1110996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B9A6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CRAFT</a:t>
            </a:r>
            <a:endParaRPr lang="en-US" sz="1120" dirty="0"/>
          </a:p>
        </p:txBody>
      </p:sp>
      <p:sp>
        <p:nvSpPr>
          <p:cNvPr id="8" name="Text 5"/>
          <p:cNvSpPr/>
          <p:nvPr/>
        </p:nvSpPr>
        <p:spPr>
          <a:xfrm>
            <a:off x="685800" y="2905963"/>
            <a:ext cx="6516014" cy="82296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5200"/>
              </a:lnSpc>
              <a:buNone/>
            </a:pPr>
            <a:r>
              <a:rPr lang="en-US" sz="5100" b="1" spc="-178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Restraint </a:t>
            </a:r>
            <a:pPr algn="l" indent="0" marL="0">
              <a:lnSpc>
                <a:spcPts val="5200"/>
              </a:lnSpc>
              <a:buNone/>
            </a:pPr>
            <a:r>
              <a:rPr lang="en-US" sz="5100" b="1" spc="-178" kern="0" dirty="0">
                <a:solidFill>
                  <a:srgbClr val="B9A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</a:t>
            </a:r>
            <a:pPr algn="l" indent="0" marL="0">
              <a:lnSpc>
                <a:spcPts val="5200"/>
              </a:lnSpc>
              <a:buNone/>
            </a:pPr>
            <a:r>
              <a:rPr lang="en-US" sz="5100" b="1" spc="-178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the design.</a:t>
            </a:r>
            <a:endParaRPr lang="en-US" sz="5100" dirty="0"/>
          </a:p>
        </p:txBody>
      </p:sp>
      <p:sp>
        <p:nvSpPr>
          <p:cNvPr id="9" name="Text 6"/>
          <p:cNvSpPr/>
          <p:nvPr/>
        </p:nvSpPr>
        <p:spPr>
          <a:xfrm>
            <a:off x="685800" y="3842309"/>
            <a:ext cx="6720840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810"/>
              </a:lnSpc>
              <a:buNone/>
            </a:pPr>
            <a:r>
              <a:rPr lang="en-US" sz="1870" dirty="0">
                <a:solidFill>
                  <a:srgbClr val="B7B9C8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Replace this with your one idea — and resist adding a second.</a:t>
            </a:r>
            <a:endParaRPr lang="en-US" sz="1870" dirty="0"/>
          </a:p>
        </p:txBody>
      </p:sp>
      <p:sp>
        <p:nvSpPr>
          <p:cNvPr id="10" name="Text 7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1" name="Text 8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 / 11</a:t>
            </a:r>
            <a:endParaRPr lang="en-US" sz="9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2486254"/>
            <a:ext cx="285293" cy="19202"/>
          </a:xfrm>
          <a:prstGeom prst="rect">
            <a:avLst/>
          </a:prstGeom>
          <a:solidFill>
            <a:srgbClr val="B9A6FF"/>
          </a:solidFill>
          <a:ln/>
        </p:spPr>
      </p:sp>
      <p:sp>
        <p:nvSpPr>
          <p:cNvPr id="4" name="Shape 1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969BB9">
              <a:alpha val="1600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685800" y="513893"/>
            <a:ext cx="109362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9A6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THE IDEA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7B9C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7" name="Text 4"/>
          <p:cNvSpPr/>
          <p:nvPr/>
        </p:nvSpPr>
        <p:spPr>
          <a:xfrm>
            <a:off x="1085393" y="2409444"/>
            <a:ext cx="1110996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B9A6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SPOTLIGHT</a:t>
            </a:r>
            <a:endParaRPr lang="en-US" sz="1120" dirty="0"/>
          </a:p>
        </p:txBody>
      </p:sp>
      <p:sp>
        <p:nvSpPr>
          <p:cNvPr id="8" name="Text 5"/>
          <p:cNvSpPr/>
          <p:nvPr/>
        </p:nvSpPr>
        <p:spPr>
          <a:xfrm>
            <a:off x="685800" y="2723998"/>
            <a:ext cx="5564124" cy="9052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5550"/>
              </a:lnSpc>
              <a:buNone/>
            </a:pPr>
            <a:r>
              <a:rPr lang="en-US" sz="5550" b="1" spc="-194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Say the </a:t>
            </a:r>
            <a:pPr algn="l" indent="0" marL="0">
              <a:lnSpc>
                <a:spcPts val="5550"/>
              </a:lnSpc>
              <a:buNone/>
            </a:pPr>
            <a:r>
              <a:rPr lang="en-US" sz="5550" b="1" spc="-194" kern="0" dirty="0">
                <a:solidFill>
                  <a:srgbClr val="B9A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thing</a:t>
            </a:r>
            <a:pPr algn="l" indent="0" marL="0">
              <a:lnSpc>
                <a:spcPts val="5550"/>
              </a:lnSpc>
              <a:buNone/>
            </a:pPr>
            <a:r>
              <a:rPr lang="en-US" sz="5550" b="1" spc="-194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5550" dirty="0"/>
          </a:p>
        </p:txBody>
      </p:sp>
      <p:sp>
        <p:nvSpPr>
          <p:cNvPr id="9" name="Text 6"/>
          <p:cNvSpPr/>
          <p:nvPr/>
        </p:nvSpPr>
        <p:spPr>
          <a:xfrm>
            <a:off x="685800" y="3771900"/>
            <a:ext cx="6232550" cy="63276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90"/>
              </a:lnSpc>
              <a:buNone/>
            </a:pPr>
            <a:r>
              <a:rPr lang="en-US" sz="1720" spc="-17" kern="0" dirty="0">
                <a:solidFill>
                  <a:srgbClr val="B7B9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a slide carries two ideas, they each deserve their own. Subtract</a:t>
            </a:r>
            <a:endParaRPr lang="en-US" sz="1720" dirty="0"/>
          </a:p>
          <a:p>
            <a:pPr algn="l" indent="0" marL="0">
              <a:lnSpc>
                <a:spcPts val="2590"/>
              </a:lnSpc>
              <a:buNone/>
            </a:pPr>
            <a:r>
              <a:rPr lang="en-US" sz="1720" spc="-17" kern="0" dirty="0">
                <a:solidFill>
                  <a:srgbClr val="B7B9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until only the point is left.</a:t>
            </a:r>
            <a:endParaRPr lang="en-US" sz="1720" dirty="0"/>
          </a:p>
        </p:txBody>
      </p:sp>
      <p:sp>
        <p:nvSpPr>
          <p:cNvPr id="10" name="Text 7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1" name="Text 8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/ 11</a:t>
            </a:r>
            <a:endParaRPr lang="en-US" sz="97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2147011"/>
            <a:ext cx="10820095" cy="9510"/>
          </a:xfrm>
          <a:prstGeom prst="rect">
            <a:avLst/>
          </a:prstGeom>
          <a:solidFill>
            <a:srgbClr val="969BB9">
              <a:alpha val="16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685800" y="3299155"/>
            <a:ext cx="10820095" cy="9510"/>
          </a:xfrm>
          <a:prstGeom prst="rect">
            <a:avLst/>
          </a:prstGeom>
          <a:solidFill>
            <a:srgbClr val="969BB9">
              <a:alpha val="16000"/>
            </a:srgbClr>
          </a:solidFill>
          <a:ln/>
        </p:spPr>
      </p:sp>
      <p:sp>
        <p:nvSpPr>
          <p:cNvPr id="5" name="Shape 2"/>
          <p:cNvSpPr/>
          <p:nvPr/>
        </p:nvSpPr>
        <p:spPr>
          <a:xfrm>
            <a:off x="685800" y="4452214"/>
            <a:ext cx="10820095" cy="9510"/>
          </a:xfrm>
          <a:prstGeom prst="rect">
            <a:avLst/>
          </a:prstGeom>
          <a:solidFill>
            <a:srgbClr val="969BB9">
              <a:alpha val="16000"/>
            </a:srgbClr>
          </a:solidFill>
          <a:ln/>
        </p:spPr>
      </p:sp>
      <p:sp>
        <p:nvSpPr>
          <p:cNvPr id="6" name="Shape 3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969BB9">
              <a:alpha val="16000"/>
            </a:srgbClr>
          </a:solidFill>
          <a:ln/>
        </p:spPr>
      </p:sp>
      <p:sp>
        <p:nvSpPr>
          <p:cNvPr id="7" name="Text 4"/>
          <p:cNvSpPr/>
          <p:nvPr/>
        </p:nvSpPr>
        <p:spPr>
          <a:xfrm>
            <a:off x="685800" y="513893"/>
            <a:ext cx="148864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9A6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THE APPROACH</a:t>
            </a:r>
            <a:endParaRPr lang="en-US" sz="970" dirty="0"/>
          </a:p>
        </p:txBody>
      </p:sp>
      <p:sp>
        <p:nvSpPr>
          <p:cNvPr id="8" name="Text 5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7B9C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685800" y="1415491"/>
            <a:ext cx="5462626" cy="5138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210"/>
              </a:lnSpc>
              <a:buNone/>
            </a:pPr>
            <a:r>
              <a:rPr lang="en-US" sz="3150" b="1" spc="-110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principles, nothing more</a:t>
            </a:r>
            <a:endParaRPr lang="en-US" sz="3150" dirty="0"/>
          </a:p>
        </p:txBody>
      </p:sp>
      <p:sp>
        <p:nvSpPr>
          <p:cNvPr id="10" name="Text 7"/>
          <p:cNvSpPr/>
          <p:nvPr/>
        </p:nvSpPr>
        <p:spPr>
          <a:xfrm>
            <a:off x="685800" y="2328062"/>
            <a:ext cx="456286" cy="4626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2850" b="1" dirty="0">
                <a:solidFill>
                  <a:srgbClr val="B9A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850" dirty="0"/>
          </a:p>
        </p:txBody>
      </p:sp>
      <p:sp>
        <p:nvSpPr>
          <p:cNvPr id="11" name="Text 8"/>
          <p:cNvSpPr/>
          <p:nvPr/>
        </p:nvSpPr>
        <p:spPr>
          <a:xfrm>
            <a:off x="1524305" y="2433218"/>
            <a:ext cx="2096719" cy="32918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020" b="1" spc="-40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idea per slide</a:t>
            </a:r>
            <a:endParaRPr lang="en-US" sz="2020" dirty="0"/>
          </a:p>
        </p:txBody>
      </p:sp>
      <p:sp>
        <p:nvSpPr>
          <p:cNvPr id="12" name="Text 9"/>
          <p:cNvSpPr/>
          <p:nvPr/>
        </p:nvSpPr>
        <p:spPr>
          <a:xfrm>
            <a:off x="1524305" y="2823667"/>
            <a:ext cx="4564685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B7B9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Give the single point the whole stage and room to breathe.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685800" y="3480206"/>
            <a:ext cx="501091" cy="4626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2850" b="1" dirty="0">
                <a:solidFill>
                  <a:srgbClr val="B9A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850" dirty="0"/>
          </a:p>
        </p:txBody>
      </p:sp>
      <p:sp>
        <p:nvSpPr>
          <p:cNvPr id="14" name="Text 11"/>
          <p:cNvSpPr/>
          <p:nvPr/>
        </p:nvSpPr>
        <p:spPr>
          <a:xfrm>
            <a:off x="1524305" y="3585362"/>
            <a:ext cx="2292401" cy="32918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020" b="1" spc="-40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 does the work</a:t>
            </a:r>
            <a:endParaRPr lang="en-US" sz="2020" dirty="0"/>
          </a:p>
        </p:txBody>
      </p:sp>
      <p:sp>
        <p:nvSpPr>
          <p:cNvPr id="15" name="Text 12"/>
          <p:cNvSpPr/>
          <p:nvPr/>
        </p:nvSpPr>
        <p:spPr>
          <a:xfrm>
            <a:off x="1524305" y="3975811"/>
            <a:ext cx="4956048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B7B9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and weight set the hierarchy — not boxes, rules or clutter.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685800" y="4633265"/>
            <a:ext cx="511150" cy="4626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2850" b="1" dirty="0">
                <a:solidFill>
                  <a:srgbClr val="B9A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850" dirty="0"/>
          </a:p>
        </p:txBody>
      </p:sp>
      <p:sp>
        <p:nvSpPr>
          <p:cNvPr id="17" name="Text 14"/>
          <p:cNvSpPr/>
          <p:nvPr/>
        </p:nvSpPr>
        <p:spPr>
          <a:xfrm>
            <a:off x="1524305" y="4737506"/>
            <a:ext cx="2756002" cy="32918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020" b="1" spc="-40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accent, used rarely</a:t>
            </a:r>
            <a:endParaRPr lang="en-US" sz="2020" dirty="0"/>
          </a:p>
        </p:txBody>
      </p:sp>
      <p:sp>
        <p:nvSpPr>
          <p:cNvPr id="18" name="Text 15"/>
          <p:cNvSpPr/>
          <p:nvPr/>
        </p:nvSpPr>
        <p:spPr>
          <a:xfrm>
            <a:off x="1524305" y="5127955"/>
            <a:ext cx="3799332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B7B9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90% of the ink quiet so the 10% can shout.</a:t>
            </a:r>
            <a:endParaRPr lang="en-US" sz="1350" dirty="0"/>
          </a:p>
        </p:txBody>
      </p:sp>
      <p:sp>
        <p:nvSpPr>
          <p:cNvPr id="19" name="Text 16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20" name="Text 17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/ 11</a:t>
            </a:r>
            <a:endParaRPr lang="en-US" sz="9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969BB9">
              <a:alpha val="16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513893"/>
            <a:ext cx="80375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9A6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FOCUS</a:t>
            </a:r>
            <a:endParaRPr lang="en-US" sz="970" dirty="0"/>
          </a:p>
        </p:txBody>
      </p:sp>
      <p:sp>
        <p:nvSpPr>
          <p:cNvPr id="4" name="Text 2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7B9C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5" name="Text 3"/>
          <p:cNvSpPr/>
          <p:nvPr/>
        </p:nvSpPr>
        <p:spPr>
          <a:xfrm>
            <a:off x="685800" y="1510589"/>
            <a:ext cx="904342" cy="25200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3420"/>
              </a:lnSpc>
              <a:buNone/>
            </a:pPr>
            <a:r>
              <a:rPr lang="en-US" sz="15600" b="1" spc="-780" kern="0" dirty="0">
                <a:solidFill>
                  <a:srgbClr val="B9A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600" dirty="0"/>
          </a:p>
        </p:txBody>
      </p:sp>
      <p:sp>
        <p:nvSpPr>
          <p:cNvPr id="6" name="Text 4"/>
          <p:cNvSpPr/>
          <p:nvPr/>
        </p:nvSpPr>
        <p:spPr>
          <a:xfrm>
            <a:off x="685800" y="3709721"/>
            <a:ext cx="3323844" cy="134782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370"/>
              </a:lnSpc>
              <a:buNone/>
            </a:pPr>
            <a:r>
              <a:rPr lang="en-US" sz="2250" dirty="0">
                <a:solidFill>
                  <a:srgbClr val="B7B9C8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One number, given the</a:t>
            </a:r>
            <a:endParaRPr lang="en-US" sz="2250" dirty="0"/>
          </a:p>
          <a:p>
            <a:pPr algn="l" indent="0" marL="0">
              <a:lnSpc>
                <a:spcPts val="3370"/>
              </a:lnSpc>
              <a:buNone/>
            </a:pPr>
            <a:r>
              <a:rPr lang="en-US" sz="2250" dirty="0">
                <a:solidFill>
                  <a:srgbClr val="B7B9C8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whole stage, lands harder</a:t>
            </a:r>
            <a:endParaRPr lang="en-US" sz="2250" dirty="0"/>
          </a:p>
          <a:p>
            <a:pPr algn="l" indent="0" marL="0">
              <a:lnSpc>
                <a:spcPts val="3370"/>
              </a:lnSpc>
              <a:buNone/>
            </a:pPr>
            <a:r>
              <a:rPr lang="en-US" sz="2250" dirty="0">
                <a:solidFill>
                  <a:srgbClr val="B7B9C8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than a wall of them.</a:t>
            </a:r>
            <a:endParaRPr lang="en-US" sz="2250" dirty="0"/>
          </a:p>
        </p:txBody>
      </p:sp>
      <p:sp>
        <p:nvSpPr>
          <p:cNvPr id="7" name="Text 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/ 11</a:t>
            </a:r>
            <a:endParaRPr lang="en-US" sz="97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1690726"/>
            <a:ext cx="10820095" cy="3429000"/>
          </a:xfrm>
          <a:prstGeom prst="roundRect">
            <a:avLst>
              <a:gd name="adj" fmla="val 6107"/>
            </a:avLst>
          </a:prstGeom>
          <a:solidFill>
            <a:srgbClr val="B9A6FF"/>
          </a:solidFill>
          <a:ln/>
        </p:spPr>
      </p:sp>
      <p:sp>
        <p:nvSpPr>
          <p:cNvPr id="4" name="Shape 1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969BB9">
              <a:alpha val="1600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685800" y="513893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9A6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THE CLAIM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7B9C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7" name="Text 4"/>
          <p:cNvSpPr/>
          <p:nvPr/>
        </p:nvSpPr>
        <p:spPr>
          <a:xfrm>
            <a:off x="1257300" y="2746858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0A0A0F">
                    <a:alpha val="78000"/>
                  </a:srgb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INSIGHT</a:t>
            </a:r>
            <a:endParaRPr lang="en-US" sz="970" dirty="0"/>
          </a:p>
        </p:txBody>
      </p:sp>
      <p:sp>
        <p:nvSpPr>
          <p:cNvPr id="8" name="Text 5"/>
          <p:cNvSpPr/>
          <p:nvPr/>
        </p:nvSpPr>
        <p:spPr>
          <a:xfrm>
            <a:off x="1257300" y="2985516"/>
            <a:ext cx="8759038" cy="11887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090"/>
              </a:lnSpc>
              <a:buNone/>
            </a:pPr>
            <a:r>
              <a:rPr lang="en-US" sz="3900" b="1" spc="-117" kern="0" dirty="0">
                <a:solidFill>
                  <a:srgbClr val="0A0A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Attention is the budget. Spend it on one</a:t>
            </a:r>
            <a:endParaRPr lang="en-US" sz="3900" dirty="0"/>
          </a:p>
          <a:p>
            <a:pPr algn="l" indent="0" marL="0">
              <a:lnSpc>
                <a:spcPts val="4090"/>
              </a:lnSpc>
              <a:buNone/>
            </a:pPr>
            <a:r>
              <a:rPr lang="en-US" sz="3900" b="1" spc="-117" kern="0" dirty="0">
                <a:solidFill>
                  <a:srgbClr val="0A0A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thing — and they remember it.</a:t>
            </a:r>
            <a:endParaRPr lang="en-US" sz="3900" dirty="0"/>
          </a:p>
        </p:txBody>
      </p:sp>
      <p:sp>
        <p:nvSpPr>
          <p:cNvPr id="9" name="Text 6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0" name="Text 7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/ 11</a:t>
            </a:r>
            <a:endParaRPr lang="en-US" sz="97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969BB9">
              <a:alpha val="16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513893"/>
            <a:ext cx="90068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9A6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A LINE</a:t>
            </a:r>
            <a:endParaRPr lang="en-US" sz="970" dirty="0"/>
          </a:p>
        </p:txBody>
      </p:sp>
      <p:sp>
        <p:nvSpPr>
          <p:cNvPr id="4" name="Text 2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7B9C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5" name="Text 3"/>
          <p:cNvSpPr/>
          <p:nvPr/>
        </p:nvSpPr>
        <p:spPr>
          <a:xfrm>
            <a:off x="685800" y="2571293"/>
            <a:ext cx="7484364" cy="134782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5100"/>
              </a:lnSpc>
              <a:buNone/>
            </a:pPr>
            <a:r>
              <a:rPr lang="en-US" sz="4050" b="1" spc="-81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 design is as little design as </a:t>
            </a:r>
            <a:endParaRPr lang="en-US" sz="4050" dirty="0"/>
          </a:p>
          <a:p>
            <a:pPr algn="l" indent="0" marL="0">
              <a:lnSpc>
                <a:spcPts val="5100"/>
              </a:lnSpc>
              <a:buNone/>
            </a:pPr>
            <a:r>
              <a:rPr lang="en-US" sz="4050" b="1" spc="-81" kern="0" dirty="0">
                <a:solidFill>
                  <a:srgbClr val="B9A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possible</a:t>
            </a:r>
            <a:pPr algn="l" indent="0" marL="0">
              <a:lnSpc>
                <a:spcPts val="5100"/>
              </a:lnSpc>
              <a:buNone/>
            </a:pPr>
            <a:r>
              <a:rPr lang="en-US" sz="4050" b="1" spc="-81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4050" dirty="0"/>
          </a:p>
        </p:txBody>
      </p:sp>
      <p:sp>
        <p:nvSpPr>
          <p:cNvPr id="6" name="Text 4"/>
          <p:cNvSpPr/>
          <p:nvPr/>
        </p:nvSpPr>
        <p:spPr>
          <a:xfrm>
            <a:off x="685800" y="4114800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17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DIETER RAMS</a:t>
            </a:r>
            <a:endParaRPr lang="en-US" sz="970" dirty="0"/>
          </a:p>
        </p:txBody>
      </p:sp>
      <p:sp>
        <p:nvSpPr>
          <p:cNvPr id="7" name="Text 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/ 11</a:t>
            </a:r>
            <a:endParaRPr lang="en-US" sz="97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2911450"/>
            <a:ext cx="285293" cy="19202"/>
          </a:xfrm>
          <a:prstGeom prst="rect">
            <a:avLst/>
          </a:prstGeom>
          <a:solidFill>
            <a:srgbClr val="B9A6FF"/>
          </a:solidFill>
          <a:ln/>
        </p:spPr>
      </p:sp>
      <p:sp>
        <p:nvSpPr>
          <p:cNvPr id="3" name="Shape 1"/>
          <p:cNvSpPr/>
          <p:nvPr/>
        </p:nvSpPr>
        <p:spPr>
          <a:xfrm>
            <a:off x="6400800" y="3124505"/>
            <a:ext cx="285293" cy="19202"/>
          </a:xfrm>
          <a:prstGeom prst="rect">
            <a:avLst/>
          </a:prstGeom>
          <a:solidFill>
            <a:srgbClr val="B9A6FF"/>
          </a:solidFill>
          <a:ln/>
        </p:spPr>
      </p:sp>
      <p:sp>
        <p:nvSpPr>
          <p:cNvPr id="4" name="Shape 2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969BB9">
              <a:alpha val="16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513893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9A6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THE SHIFT</a:t>
            </a:r>
            <a:endParaRPr lang="en-US" sz="970" dirty="0"/>
          </a:p>
        </p:txBody>
      </p:sp>
      <p:sp>
        <p:nvSpPr>
          <p:cNvPr id="6" name="Text 4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7B9C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7" name="Text 5"/>
          <p:cNvSpPr/>
          <p:nvPr/>
        </p:nvSpPr>
        <p:spPr>
          <a:xfrm>
            <a:off x="1085393" y="2834640"/>
            <a:ext cx="510235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</a:t>
            </a:r>
            <a:endParaRPr lang="en-US" sz="1120" dirty="0"/>
          </a:p>
        </p:txBody>
      </p:sp>
      <p:sp>
        <p:nvSpPr>
          <p:cNvPr id="8" name="Text 6"/>
          <p:cNvSpPr/>
          <p:nvPr/>
        </p:nvSpPr>
        <p:spPr>
          <a:xfrm>
            <a:off x="685800" y="3082442"/>
            <a:ext cx="4470502" cy="99669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370"/>
              </a:lnSpc>
              <a:buNone/>
            </a:pPr>
            <a:r>
              <a:rPr lang="en-US" sz="3300" b="1" spc="-115" kern="0" dirty="0">
                <a:solidFill>
                  <a:srgbClr val="B7B9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wall of bullets nobody</a:t>
            </a:r>
            <a:endParaRPr lang="en-US" sz="3300" dirty="0"/>
          </a:p>
          <a:p>
            <a:pPr algn="l" indent="0" marL="0">
              <a:lnSpc>
                <a:spcPts val="3370"/>
              </a:lnSpc>
              <a:buNone/>
            </a:pPr>
            <a:r>
              <a:rPr lang="en-US" sz="3300" b="1" spc="-115" kern="0" dirty="0">
                <a:solidFill>
                  <a:srgbClr val="B7B9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recalls.</a:t>
            </a:r>
            <a:endParaRPr lang="en-US" sz="3300" dirty="0"/>
          </a:p>
        </p:txBody>
      </p:sp>
      <p:sp>
        <p:nvSpPr>
          <p:cNvPr id="9" name="Text 7"/>
          <p:cNvSpPr/>
          <p:nvPr/>
        </p:nvSpPr>
        <p:spPr>
          <a:xfrm>
            <a:off x="6800393" y="3048610"/>
            <a:ext cx="268834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B9A6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</a:t>
            </a:r>
            <a:endParaRPr lang="en-US" sz="1120" dirty="0"/>
          </a:p>
        </p:txBody>
      </p:sp>
      <p:sp>
        <p:nvSpPr>
          <p:cNvPr id="10" name="Text 8"/>
          <p:cNvSpPr/>
          <p:nvPr/>
        </p:nvSpPr>
        <p:spPr>
          <a:xfrm>
            <a:off x="6400800" y="3296412"/>
            <a:ext cx="4790542" cy="5349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370"/>
              </a:lnSpc>
              <a:buNone/>
            </a:pPr>
            <a:r>
              <a:rPr lang="en-US" sz="3300" b="1" spc="-115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line they can’t forget.</a:t>
            </a:r>
            <a:endParaRPr lang="en-US" sz="3300" dirty="0"/>
          </a:p>
        </p:txBody>
      </p:sp>
      <p:sp>
        <p:nvSpPr>
          <p:cNvPr id="11" name="Text 9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2" name="Text 10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/ 11</a:t>
            </a:r>
            <a:endParaRPr lang="en-US" sz="97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969BB9">
              <a:alpha val="16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685800" y="513893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9A6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NEXT</a:t>
            </a:r>
            <a:endParaRPr lang="en-US" sz="970" dirty="0"/>
          </a:p>
        </p:txBody>
      </p:sp>
      <p:sp>
        <p:nvSpPr>
          <p:cNvPr id="5" name="Text 2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7B9C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685800" y="2886761"/>
            <a:ext cx="905256" cy="1709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310"/>
              </a:lnSpc>
              <a:buNone/>
            </a:pPr>
            <a:r>
              <a:rPr lang="en-US" sz="1050" b="1" spc="231" kern="0" dirty="0">
                <a:solidFill>
                  <a:srgbClr val="B9A6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PART TWO</a:t>
            </a:r>
            <a:endParaRPr lang="en-US" sz="1050" dirty="0"/>
          </a:p>
        </p:txBody>
      </p:sp>
      <p:sp>
        <p:nvSpPr>
          <p:cNvPr id="7" name="Text 4"/>
          <p:cNvSpPr/>
          <p:nvPr/>
        </p:nvSpPr>
        <p:spPr>
          <a:xfrm>
            <a:off x="685800" y="3087014"/>
            <a:ext cx="5878678" cy="10186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5620"/>
              </a:lnSpc>
              <a:buNone/>
            </a:pPr>
            <a:r>
              <a:rPr lang="en-US" sz="5400" spc="-108" kern="0" dirty="0">
                <a:solidFill>
                  <a:srgbClr val="F7F8FC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Now make it </a:t>
            </a:r>
            <a:pPr algn="l" indent="0" marL="0">
              <a:lnSpc>
                <a:spcPts val="5620"/>
              </a:lnSpc>
              <a:buNone/>
            </a:pPr>
            <a:r>
              <a:rPr lang="en-US" sz="5400" spc="-108" kern="0" dirty="0">
                <a:solidFill>
                  <a:srgbClr val="B9A6FF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yours</a:t>
            </a:r>
            <a:pPr algn="l" indent="0" marL="0">
              <a:lnSpc>
                <a:spcPts val="5620"/>
              </a:lnSpc>
              <a:buNone/>
            </a:pPr>
            <a:r>
              <a:rPr lang="en-US" sz="5400" spc="-108" kern="0" dirty="0">
                <a:solidFill>
                  <a:srgbClr val="F7F8FC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.</a:t>
            </a:r>
            <a:endParaRPr lang="en-US" sz="5400" dirty="0"/>
          </a:p>
        </p:txBody>
      </p:sp>
      <p:sp>
        <p:nvSpPr>
          <p:cNvPr id="8" name="Text 5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/ 11</a:t>
            </a:r>
            <a:endParaRPr lang="en-US" sz="97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3274466"/>
            <a:ext cx="28529" cy="953353"/>
          </a:xfrm>
          <a:prstGeom prst="rect">
            <a:avLst/>
          </a:prstGeom>
          <a:solidFill>
            <a:srgbClr val="B9A6FF"/>
          </a:solidFill>
          <a:ln/>
        </p:spPr>
      </p:sp>
      <p:sp>
        <p:nvSpPr>
          <p:cNvPr id="3" name="Shape 1"/>
          <p:cNvSpPr/>
          <p:nvPr/>
        </p:nvSpPr>
        <p:spPr>
          <a:xfrm>
            <a:off x="4375404" y="3274466"/>
            <a:ext cx="28529" cy="953353"/>
          </a:xfrm>
          <a:prstGeom prst="rect">
            <a:avLst/>
          </a:prstGeom>
          <a:solidFill>
            <a:srgbClr val="B9A6FF"/>
          </a:solidFill>
          <a:ln/>
        </p:spPr>
      </p:sp>
      <p:sp>
        <p:nvSpPr>
          <p:cNvPr id="4" name="Shape 2"/>
          <p:cNvSpPr/>
          <p:nvPr/>
        </p:nvSpPr>
        <p:spPr>
          <a:xfrm>
            <a:off x="8064094" y="3274466"/>
            <a:ext cx="28529" cy="953353"/>
          </a:xfrm>
          <a:prstGeom prst="rect">
            <a:avLst/>
          </a:prstGeom>
          <a:solidFill>
            <a:srgbClr val="B9A6FF"/>
          </a:solidFill>
          <a:ln/>
        </p:spPr>
      </p:sp>
      <p:sp>
        <p:nvSpPr>
          <p:cNvPr id="5" name="Shape 3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969BB9">
              <a:alpha val="16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513893"/>
            <a:ext cx="80375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9A6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PROOF</a:t>
            </a:r>
            <a:endParaRPr lang="en-US" sz="970" dirty="0"/>
          </a:p>
        </p:txBody>
      </p:sp>
      <p:sp>
        <p:nvSpPr>
          <p:cNvPr id="7" name="Text 5"/>
          <p:cNvSpPr/>
          <p:nvPr/>
        </p:nvSpPr>
        <p:spPr>
          <a:xfrm>
            <a:off x="10537546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B7B9C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BRAND</a:t>
            </a:r>
            <a:endParaRPr lang="en-US" sz="970" dirty="0"/>
          </a:p>
        </p:txBody>
      </p:sp>
      <p:sp>
        <p:nvSpPr>
          <p:cNvPr id="8" name="Text 6"/>
          <p:cNvSpPr/>
          <p:nvPr/>
        </p:nvSpPr>
        <p:spPr>
          <a:xfrm>
            <a:off x="685800" y="2543861"/>
            <a:ext cx="3962095" cy="46268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10"/>
              </a:lnSpc>
              <a:buNone/>
            </a:pPr>
            <a:r>
              <a:rPr lang="en-US" sz="2850" b="1" spc="-100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numbers, no more</a:t>
            </a:r>
            <a:endParaRPr lang="en-US" sz="2850" dirty="0"/>
          </a:p>
        </p:txBody>
      </p:sp>
      <p:sp>
        <p:nvSpPr>
          <p:cNvPr id="9" name="Text 7"/>
          <p:cNvSpPr/>
          <p:nvPr/>
        </p:nvSpPr>
        <p:spPr>
          <a:xfrm>
            <a:off x="923544" y="3217774"/>
            <a:ext cx="779069" cy="75072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b="1" spc="-93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3×</a:t>
            </a:r>
            <a:endParaRPr lang="en-US" sz="4650" dirty="0"/>
          </a:p>
        </p:txBody>
      </p:sp>
      <p:sp>
        <p:nvSpPr>
          <p:cNvPr id="10" name="Text 8"/>
          <p:cNvSpPr/>
          <p:nvPr/>
        </p:nvSpPr>
        <p:spPr>
          <a:xfrm>
            <a:off x="923544" y="3998671"/>
            <a:ext cx="2250338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B7B9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recall versus a bulleted slide.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613148" y="3217774"/>
            <a:ext cx="309982" cy="75072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b="1" spc="-93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4650" dirty="0"/>
          </a:p>
        </p:txBody>
      </p:sp>
      <p:sp>
        <p:nvSpPr>
          <p:cNvPr id="12" name="Text 10"/>
          <p:cNvSpPr/>
          <p:nvPr/>
        </p:nvSpPr>
        <p:spPr>
          <a:xfrm>
            <a:off x="4613148" y="3998671"/>
            <a:ext cx="1684325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B7B9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idea carried per slide.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8302752" y="3217774"/>
            <a:ext cx="1335024" cy="75072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b="1" spc="-93" kern="0" dirty="0">
                <a:solidFill>
                  <a:srgbClr val="F7F8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</a:t>
            </a:r>
            <a:endParaRPr lang="en-US" sz="4650" dirty="0"/>
          </a:p>
        </p:txBody>
      </p:sp>
      <p:sp>
        <p:nvSpPr>
          <p:cNvPr id="14" name="Text 12"/>
          <p:cNvSpPr/>
          <p:nvPr/>
        </p:nvSpPr>
        <p:spPr>
          <a:xfrm>
            <a:off x="8302752" y="3998671"/>
            <a:ext cx="2559406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B7B9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the ink kept deliberately quiet.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685800" y="6295644"/>
            <a:ext cx="1191463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</a:t>
            </a:r>
            <a:endParaRPr lang="en-US" sz="970" dirty="0"/>
          </a:p>
        </p:txBody>
      </p:sp>
      <p:sp>
        <p:nvSpPr>
          <p:cNvPr id="16" name="Text 14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4768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/ 11</a:t>
            </a:r>
            <a:endParaRPr lang="en-US" sz="97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A0A0F"/>
      </a:dk1>
      <a:lt1>
        <a:srgbClr val="B7B9C8"/>
      </a:lt1>
      <a:dk2>
        <a:srgbClr val="44546A"/>
      </a:dk2>
      <a:lt2>
        <a:srgbClr val="E7E6E6"/>
      </a:lt2>
      <a:accent1>
        <a:srgbClr val="B9A6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B9A6FF"/>
      </a:hlink>
      <a:folHlink>
        <a:srgbClr val="954F72"/>
      </a:folHlink>
    </a:clrScheme>
    <a:fontScheme name="Office">
      <a:majorFont>
        <a:latin typeface="Arial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onsolas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unPaper · www.unpaper.ai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deck – unPaper</dc:title>
  <dc:subject>Untitled deck – unPaper</dc:subject>
  <dc:creator>unPaper</dc:creator>
  <cp:lastModifiedBy>unPaper</cp:lastModifiedBy>
  <cp:revision>1</cp:revision>
  <dcterms:created xsi:type="dcterms:W3CDTF">2026-07-04T06:26:32Z</dcterms:created>
  <dcterms:modified xsi:type="dcterms:W3CDTF">2026-07-04T06:26:32Z</dcterms:modified>
</cp:coreProperties>
</file>