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3.sv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590702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85393" y="513893"/>
            <a:ext cx="2342693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ALL-HANDS · H1 2026</a:t>
            </a:r>
            <a:endParaRPr lang="en-US" sz="1120" dirty="0"/>
          </a:p>
        </p:txBody>
      </p:sp>
      <p:sp>
        <p:nvSpPr>
          <p:cNvPr id="5" name="Text 3"/>
          <p:cNvSpPr/>
          <p:nvPr/>
        </p:nvSpPr>
        <p:spPr>
          <a:xfrm>
            <a:off x="10053828" y="52852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685800" y="2048256"/>
            <a:ext cx="8812073" cy="22283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780"/>
              </a:lnSpc>
              <a:buNone/>
            </a:pPr>
            <a:r>
              <a:rPr lang="en-US" sz="7200" b="1" spc="-14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Mid-year all-hands — </a:t>
            </a:r>
            <a:endParaRPr lang="en-US" sz="7200" dirty="0"/>
          </a:p>
          <a:p>
            <a:pPr algn="l" indent="0" marL="0">
              <a:lnSpc>
                <a:spcPts val="7780"/>
              </a:lnSpc>
              <a:buNone/>
            </a:pPr>
            <a:r>
              <a:rPr lang="en-US" sz="7200" spc="-144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685800" y="4394606"/>
            <a:ext cx="5560466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Nordwind Kaffee · Berlin · 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people, one roastery</a:t>
            </a:r>
            <a:endParaRPr lang="en-US" sz="2020" dirty="0"/>
          </a:p>
        </p:txBody>
      </p:sp>
      <p:sp>
        <p:nvSpPr>
          <p:cNvPr id="8" name="Text 6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10634472" y="6295644"/>
            <a:ext cx="89977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JULY 2026</a:t>
            </a:r>
            <a:endParaRPr lang="en-US" sz="9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156155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3005633"/>
            <a:ext cx="5266944" cy="990295"/>
          </a:xfrm>
          <a:prstGeom prst="roundRect">
            <a:avLst>
              <a:gd name="adj" fmla="val 1726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238951" y="3005633"/>
            <a:ext cx="5266944" cy="990295"/>
          </a:xfrm>
          <a:prstGeom prst="roundRect">
            <a:avLst>
              <a:gd name="adj" fmla="val 1726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RISK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5393" y="2080260"/>
            <a:ext cx="209671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HONEST ABOUT RISK</a:t>
            </a:r>
            <a:endParaRPr lang="en-US" sz="1120" dirty="0"/>
          </a:p>
        </p:txBody>
      </p:sp>
      <p:sp>
        <p:nvSpPr>
          <p:cNvPr id="9" name="Text 7"/>
          <p:cNvSpPr/>
          <p:nvPr/>
        </p:nvSpPr>
        <p:spPr>
          <a:xfrm>
            <a:off x="685800" y="2384755"/>
            <a:ext cx="6863486" cy="4837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wholesale clients renegotiate </a:t>
            </a:r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Q4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61949" y="3205886"/>
            <a:ext cx="142829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COMBINED REVENUE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61949" y="3339389"/>
            <a:ext cx="731520" cy="4425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27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19%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6515100" y="3205886"/>
            <a:ext cx="142829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WE’RE DOING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515100" y="3396082"/>
            <a:ext cx="4771339" cy="4315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Strengthening relationships now · preparing alternative terms</a:t>
            </a:r>
            <a:endParaRPr lang="en-US" sz="135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diversifying our wholesale base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685800" y="4215384"/>
            <a:ext cx="6185916" cy="5193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We’re not assuming these contracts will renew as-is. We’re preparing </a:t>
            </a:r>
            <a:pPr algn="l" indent="0" marL="0">
              <a:lnSpc>
                <a:spcPts val="2140"/>
              </a:lnSpc>
              <a:buNone/>
            </a:pPr>
            <a:r>
              <a:rPr lang="en-US" sz="142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</a:t>
            </a:r>
            <a:endParaRPr lang="en-US" sz="1420" dirty="0"/>
          </a:p>
          <a:p>
            <a:pPr algn="l" indent="0" marL="0">
              <a:lnSpc>
                <a:spcPts val="2140"/>
              </a:lnSpc>
              <a:buNone/>
            </a:pPr>
            <a:r>
              <a:rPr lang="en-US" sz="142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scenarios</a:t>
            </a:r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will keep the team updated as talks progress.</a:t>
            </a:r>
            <a:endParaRPr lang="en-US" sz="1420" dirty="0"/>
          </a:p>
        </p:txBody>
      </p:sp>
      <p:sp>
        <p:nvSpPr>
          <p:cNvPr id="15" name="Text 13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12</a:t>
            </a:r>
            <a:endParaRPr lang="en-US" sz="9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612441"/>
            <a:ext cx="3467405" cy="2514600"/>
          </a:xfrm>
          <a:prstGeom prst="roundRect">
            <a:avLst>
              <a:gd name="adj" fmla="val 680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4362602" y="2612441"/>
            <a:ext cx="3467405" cy="2514600"/>
          </a:xfrm>
          <a:prstGeom prst="roundRect">
            <a:avLst>
              <a:gd name="adj" fmla="val 680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038490" y="2612441"/>
            <a:ext cx="3467405" cy="2514600"/>
          </a:xfrm>
          <a:prstGeom prst="roundRect">
            <a:avLst>
              <a:gd name="adj" fmla="val 680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YOUR H2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685800" y="1664208"/>
            <a:ext cx="5242255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each team can do </a:t>
            </a:r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half</a:t>
            </a:r>
            <a:endParaRPr lang="en-US" sz="2850" dirty="0"/>
          </a:p>
        </p:txBody>
      </p:sp>
      <p:sp>
        <p:nvSpPr>
          <p:cNvPr id="9" name="Text 7"/>
          <p:cNvSpPr/>
          <p:nvPr/>
        </p:nvSpPr>
        <p:spPr>
          <a:xfrm>
            <a:off x="685800" y="2159813"/>
            <a:ext cx="473933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priorities need everyone pulling in the same direction.</a:t>
            </a:r>
            <a:endParaRPr lang="en-US" sz="1420" dirty="0"/>
          </a:p>
        </p:txBody>
      </p:sp>
      <p:sp>
        <p:nvSpPr>
          <p:cNvPr id="10" name="Text 8"/>
          <p:cNvSpPr/>
          <p:nvPr/>
        </p:nvSpPr>
        <p:spPr>
          <a:xfrm>
            <a:off x="942746" y="2888590"/>
            <a:ext cx="193487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ROASTERY &amp; LOGISTICS</a:t>
            </a:r>
            <a:endParaRPr lang="en-US" sz="970" dirty="0"/>
          </a:p>
        </p:txBody>
      </p:sp>
      <p:sp>
        <p:nvSpPr>
          <p:cNvPr id="11" name="Text 9"/>
          <p:cNvSpPr/>
          <p:nvPr/>
        </p:nvSpPr>
        <p:spPr>
          <a:xfrm>
            <a:off x="942746" y="3136392"/>
            <a:ext cx="292699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Prep for the second roaster</a:t>
            </a:r>
            <a:endParaRPr lang="en-US" sz="1870" dirty="0"/>
          </a:p>
        </p:txBody>
      </p:sp>
      <p:sp>
        <p:nvSpPr>
          <p:cNvPr id="12" name="Text 10"/>
          <p:cNvSpPr/>
          <p:nvPr/>
        </p:nvSpPr>
        <p:spPr>
          <a:xfrm>
            <a:off x="942746" y="3569818"/>
            <a:ext cx="2869387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the installation, train on the new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and refine our workflow so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hit October with zero downtime.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619549" y="2888590"/>
            <a:ext cx="50017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SALES</a:t>
            </a:r>
            <a:endParaRPr lang="en-US" sz="970" dirty="0"/>
          </a:p>
        </p:txBody>
      </p:sp>
      <p:sp>
        <p:nvSpPr>
          <p:cNvPr id="14" name="Text 12"/>
          <p:cNvSpPr/>
          <p:nvPr/>
        </p:nvSpPr>
        <p:spPr>
          <a:xfrm>
            <a:off x="4619549" y="3136392"/>
            <a:ext cx="2996489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Own the price conversation</a:t>
            </a:r>
            <a:endParaRPr lang="en-US" sz="1870" dirty="0"/>
          </a:p>
        </p:txBody>
      </p:sp>
      <p:sp>
        <p:nvSpPr>
          <p:cNvPr id="15" name="Text 13"/>
          <p:cNvSpPr/>
          <p:nvPr/>
        </p:nvSpPr>
        <p:spPr>
          <a:xfrm>
            <a:off x="4619549" y="3569818"/>
            <a:ext cx="2814523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 to cafe partners early about the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September price adjustment. Be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honest, be clear and protect the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relationship.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296351" y="2888590"/>
            <a:ext cx="2224735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ONLINE SHOP &amp; MARKETING</a:t>
            </a:r>
            <a:endParaRPr lang="en-US" sz="970" dirty="0"/>
          </a:p>
        </p:txBody>
      </p:sp>
      <p:sp>
        <p:nvSpPr>
          <p:cNvPr id="17" name="Text 15"/>
          <p:cNvSpPr/>
          <p:nvPr/>
        </p:nvSpPr>
        <p:spPr>
          <a:xfrm>
            <a:off x="8296351" y="3136392"/>
            <a:ext cx="2407615" cy="6528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Build the subscription</a:t>
            </a:r>
            <a:endParaRPr lang="en-US" sz="187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launch</a:t>
            </a:r>
            <a:endParaRPr lang="en-US" sz="1870" dirty="0"/>
          </a:p>
        </p:txBody>
      </p:sp>
      <p:sp>
        <p:nvSpPr>
          <p:cNvPr id="18" name="Text 16"/>
          <p:cNvSpPr/>
          <p:nvPr/>
        </p:nvSpPr>
        <p:spPr>
          <a:xfrm>
            <a:off x="8296351" y="3850538"/>
            <a:ext cx="2899562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the new flow, gather feedback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early users and plan the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November go-to-market. Make it feel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 an upgrade, not a change.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20" name="Text 1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12</a:t>
            </a:r>
            <a:endParaRPr lang="en-US" sz="9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53889" y="1961388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CLOSE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5027371" y="1884578"/>
            <a:ext cx="2136953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 MORE THING</a:t>
            </a:r>
            <a:endParaRPr lang="en-US" sz="1120" dirty="0"/>
          </a:p>
        </p:txBody>
      </p:sp>
      <p:sp>
        <p:nvSpPr>
          <p:cNvPr id="7" name="Text 5"/>
          <p:cNvSpPr/>
          <p:nvPr/>
        </p:nvSpPr>
        <p:spPr>
          <a:xfrm>
            <a:off x="598932" y="2189988"/>
            <a:ext cx="8289036" cy="1492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180"/>
              </a:lnSpc>
              <a:buNone/>
            </a:pPr>
            <a:r>
              <a:rPr lang="en-US" sz="4800" b="1" spc="-96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We’re in a strong position. </a:t>
            </a:r>
            <a:pPr algn="ctr" indent="0" marL="0">
              <a:lnSpc>
                <a:spcPts val="5180"/>
              </a:lnSpc>
              <a:buNone/>
            </a:pPr>
            <a:r>
              <a:rPr lang="en-US" sz="4800" spc="-96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Let’s</a:t>
            </a:r>
            <a:endParaRPr lang="en-US" sz="4800" dirty="0"/>
          </a:p>
          <a:p>
            <a:pPr algn="ctr" indent="0" marL="0">
              <a:lnSpc>
                <a:spcPts val="5180"/>
              </a:lnSpc>
              <a:buNone/>
            </a:pPr>
            <a:r>
              <a:rPr lang="en-US" sz="4800" spc="-96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it.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2590495" y="3848710"/>
            <a:ext cx="7011619" cy="6583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18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everything you’ve done in the first half. The second half is</a:t>
            </a:r>
            <a:endParaRPr lang="en-US" sz="1800" dirty="0"/>
          </a:p>
          <a:p>
            <a:pPr algn="ctr" indent="0" marL="0">
              <a:lnSpc>
                <a:spcPts val="2700"/>
              </a:lnSpc>
              <a:buNone/>
            </a:pPr>
            <a:r>
              <a:rPr lang="en-US" sz="18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ours to shape.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63110" y="4782312"/>
            <a:ext cx="2664562" cy="1709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310"/>
              </a:lnSpc>
              <a:buNone/>
            </a:pPr>
            <a:r>
              <a:rPr lang="en-US" sz="1050" spc="126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 · July 2026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1" name="Text 9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12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TODAY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2426818"/>
            <a:ext cx="2962656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we’ll cover</a:t>
            </a:r>
            <a:endParaRPr lang="en-US" sz="3150" dirty="0"/>
          </a:p>
        </p:txBody>
      </p:sp>
      <p:sp>
        <p:nvSpPr>
          <p:cNvPr id="6" name="Text 4"/>
          <p:cNvSpPr/>
          <p:nvPr/>
        </p:nvSpPr>
        <p:spPr>
          <a:xfrm>
            <a:off x="685800" y="3192170"/>
            <a:ext cx="23500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b="1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99693" y="3154680"/>
            <a:ext cx="1832458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60"/>
              </a:lnSpc>
              <a:buNone/>
            </a:pPr>
            <a:r>
              <a:rPr lang="en-US" sz="165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revenue: up 18%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6323990" y="3192170"/>
            <a:ext cx="23500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b="1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838798" y="3154680"/>
            <a:ext cx="2108606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60"/>
              </a:lnSpc>
              <a:buNone/>
            </a:pPr>
            <a:r>
              <a:rPr lang="en-US" sz="165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we’re squeezed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685800" y="3668573"/>
            <a:ext cx="23500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b="1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99693" y="3631082"/>
            <a:ext cx="1717243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60"/>
              </a:lnSpc>
              <a:buNone/>
            </a:pPr>
            <a:r>
              <a:rPr lang="en-US" sz="165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H2 priorities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6323990" y="3668573"/>
            <a:ext cx="23500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b="1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838798" y="3631082"/>
            <a:ext cx="2071116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60"/>
              </a:lnSpc>
              <a:buNone/>
            </a:pPr>
            <a:r>
              <a:rPr lang="en-US" sz="165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risk &amp; what we do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685800" y="4144975"/>
            <a:ext cx="23500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b="1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199693" y="4106570"/>
            <a:ext cx="1398118" cy="267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60"/>
              </a:lnSpc>
              <a:buNone/>
            </a:pPr>
            <a:r>
              <a:rPr lang="en-US" sz="165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team’s H2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7" name="Text 1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12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3236976"/>
            <a:ext cx="3441802" cy="1429207"/>
          </a:xfrm>
          <a:prstGeom prst="roundRect">
            <a:avLst>
              <a:gd name="adj" fmla="val 11964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4375404" y="3236976"/>
            <a:ext cx="3441802" cy="1429207"/>
          </a:xfrm>
          <a:prstGeom prst="roundRect">
            <a:avLst>
              <a:gd name="adj" fmla="val 11964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064094" y="3236976"/>
            <a:ext cx="3441802" cy="1429207"/>
          </a:xfrm>
          <a:prstGeom prst="roundRect">
            <a:avLst>
              <a:gd name="adj" fmla="val 11964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H1 2026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685800" y="2115007"/>
            <a:ext cx="4474159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Revenue: 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€2.4M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up 18%</a:t>
            </a:r>
            <a:endParaRPr lang="en-US" sz="3150" dirty="0"/>
          </a:p>
        </p:txBody>
      </p:sp>
      <p:sp>
        <p:nvSpPr>
          <p:cNvPr id="9" name="Text 7"/>
          <p:cNvSpPr/>
          <p:nvPr/>
        </p:nvSpPr>
        <p:spPr>
          <a:xfrm>
            <a:off x="685800" y="2680106"/>
            <a:ext cx="651967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now accounts for one-third of our business, up from 28% last year.</a:t>
            </a:r>
            <a:endParaRPr lang="en-US" sz="1570" dirty="0"/>
          </a:p>
        </p:txBody>
      </p:sp>
      <p:sp>
        <p:nvSpPr>
          <p:cNvPr id="10" name="Text 8"/>
          <p:cNvSpPr/>
          <p:nvPr/>
        </p:nvSpPr>
        <p:spPr>
          <a:xfrm>
            <a:off x="942746" y="3418027"/>
            <a:ext cx="1810512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€2.4M</a:t>
            </a:r>
            <a:endParaRPr lang="en-US" sz="4650" dirty="0"/>
          </a:p>
        </p:txBody>
      </p:sp>
      <p:sp>
        <p:nvSpPr>
          <p:cNvPr id="11" name="Text 9"/>
          <p:cNvSpPr/>
          <p:nvPr/>
        </p:nvSpPr>
        <p:spPr>
          <a:xfrm>
            <a:off x="942746" y="4198925"/>
            <a:ext cx="1298448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H1 revenue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632350" y="3418027"/>
            <a:ext cx="1605686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+18%</a:t>
            </a:r>
            <a:endParaRPr lang="en-US" sz="4650" dirty="0"/>
          </a:p>
        </p:txBody>
      </p:sp>
      <p:sp>
        <p:nvSpPr>
          <p:cNvPr id="13" name="Text 11"/>
          <p:cNvSpPr/>
          <p:nvPr/>
        </p:nvSpPr>
        <p:spPr>
          <a:xfrm>
            <a:off x="4632350" y="4198925"/>
            <a:ext cx="887882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H1 2025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8321040" y="3418027"/>
            <a:ext cx="1303934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33%</a:t>
            </a:r>
            <a:endParaRPr lang="en-US" sz="4650" dirty="0"/>
          </a:p>
        </p:txBody>
      </p:sp>
      <p:sp>
        <p:nvSpPr>
          <p:cNvPr id="15" name="Text 13"/>
          <p:cNvSpPr/>
          <p:nvPr/>
        </p:nvSpPr>
        <p:spPr>
          <a:xfrm>
            <a:off x="8321040" y="4198925"/>
            <a:ext cx="2740457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share of revenue (was 28%)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7" name="Text 1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12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352751"/>
            <a:ext cx="6078017" cy="1248156"/>
          </a:xfrm>
          <a:prstGeom prst="roundRect">
            <a:avLst>
              <a:gd name="adj" fmla="val 1370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5800" y="3810305"/>
            <a:ext cx="6078017" cy="1248156"/>
          </a:xfrm>
          <a:prstGeom prst="roundRect">
            <a:avLst>
              <a:gd name="adj" fmla="val 1370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164324" y="2352751"/>
            <a:ext cx="4341571" cy="2286000"/>
          </a:xfrm>
          <a:prstGeom prst="roundRect">
            <a:avLst>
              <a:gd name="adj" fmla="val 748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72500" y="2848356"/>
            <a:ext cx="1524305" cy="1524305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BREAKDOWN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685800" y="1733702"/>
            <a:ext cx="7071970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Wholesale holds steady; online </a:t>
            </a:r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accelerates</a:t>
            </a:r>
            <a:endParaRPr lang="en-US" sz="2850" dirty="0"/>
          </a:p>
        </p:txBody>
      </p:sp>
      <p:sp>
        <p:nvSpPr>
          <p:cNvPr id="10" name="Text 7"/>
          <p:cNvSpPr/>
          <p:nvPr/>
        </p:nvSpPr>
        <p:spPr>
          <a:xfrm>
            <a:off x="923544" y="2553005"/>
            <a:ext cx="87782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WHOLESALE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923544" y="2753258"/>
            <a:ext cx="1025042" cy="4425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27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€1.6M</a:t>
            </a:r>
            <a:endParaRPr lang="en-US" sz="2700" dirty="0"/>
          </a:p>
        </p:txBody>
      </p:sp>
      <p:sp>
        <p:nvSpPr>
          <p:cNvPr id="12" name="Text 9"/>
          <p:cNvSpPr/>
          <p:nvPr/>
        </p:nvSpPr>
        <p:spPr>
          <a:xfrm>
            <a:off x="923544" y="3200400"/>
            <a:ext cx="2666390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+9% vs H1 2025 · 67% of revenue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923544" y="4009644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ONLINE</a:t>
            </a:r>
            <a:endParaRPr lang="en-US" sz="970" dirty="0"/>
          </a:p>
        </p:txBody>
      </p:sp>
      <p:sp>
        <p:nvSpPr>
          <p:cNvPr id="14" name="Text 11"/>
          <p:cNvSpPr/>
          <p:nvPr/>
        </p:nvSpPr>
        <p:spPr>
          <a:xfrm>
            <a:off x="923544" y="4209898"/>
            <a:ext cx="1084478" cy="4425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27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€0.8M</a:t>
            </a:r>
            <a:endParaRPr lang="en-US" sz="2700" dirty="0"/>
          </a:p>
        </p:txBody>
      </p:sp>
      <p:sp>
        <p:nvSpPr>
          <p:cNvPr id="15" name="Text 12"/>
          <p:cNvSpPr/>
          <p:nvPr/>
        </p:nvSpPr>
        <p:spPr>
          <a:xfrm>
            <a:off x="923544" y="4657954"/>
            <a:ext cx="2751430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+41% vs H1 2025 · 33% of revenue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706002" y="2590495"/>
            <a:ext cx="125730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SPLIT</a:t>
            </a:r>
            <a:endParaRPr lang="en-US" sz="970" dirty="0"/>
          </a:p>
        </p:txBody>
      </p:sp>
      <p:sp>
        <p:nvSpPr>
          <p:cNvPr id="17" name="Text 14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8" name="Text 1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12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3029407"/>
            <a:ext cx="5305349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2563A8"/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200546" y="3029407"/>
            <a:ext cx="5305349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2563A8"/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SQUEEZE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685800" y="2042770"/>
            <a:ext cx="6323990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We’re running hot — </a:t>
            </a:r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warning signs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685800" y="2538374"/>
            <a:ext cx="370880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problems, but they need attention now.</a:t>
            </a:r>
            <a:endParaRPr lang="en-US" sz="1420" dirty="0"/>
          </a:p>
        </p:txBody>
      </p:sp>
      <p:sp>
        <p:nvSpPr>
          <p:cNvPr id="9" name="Text 7"/>
          <p:cNvSpPr/>
          <p:nvPr/>
        </p:nvSpPr>
        <p:spPr>
          <a:xfrm>
            <a:off x="942746" y="3305556"/>
            <a:ext cx="78364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CAPACITY</a:t>
            </a:r>
            <a:endParaRPr lang="en-US" sz="970" dirty="0"/>
          </a:p>
        </p:txBody>
      </p:sp>
      <p:sp>
        <p:nvSpPr>
          <p:cNvPr id="10" name="Text 8"/>
          <p:cNvSpPr/>
          <p:nvPr/>
        </p:nvSpPr>
        <p:spPr>
          <a:xfrm>
            <a:off x="942746" y="3552444"/>
            <a:ext cx="2612441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92% roastery utilisation</a:t>
            </a:r>
            <a:endParaRPr lang="en-US" sz="1870" dirty="0"/>
          </a:p>
        </p:txBody>
      </p:sp>
      <p:sp>
        <p:nvSpPr>
          <p:cNvPr id="11" name="Text 9"/>
          <p:cNvSpPr/>
          <p:nvPr/>
        </p:nvSpPr>
        <p:spPr>
          <a:xfrm>
            <a:off x="942746" y="3985870"/>
            <a:ext cx="4751222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We’re close to the ceiling. Late deliveries doubled in June: 31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orders vs 14 in May.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457493" y="3305556"/>
            <a:ext cx="50017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COSTS</a:t>
            </a:r>
            <a:endParaRPr lang="en-US" sz="970" dirty="0"/>
          </a:p>
        </p:txBody>
      </p:sp>
      <p:sp>
        <p:nvSpPr>
          <p:cNvPr id="13" name="Text 11"/>
          <p:cNvSpPr/>
          <p:nvPr/>
        </p:nvSpPr>
        <p:spPr>
          <a:xfrm>
            <a:off x="6457493" y="3552444"/>
            <a:ext cx="2115922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Green coffee +22%</a:t>
            </a:r>
            <a:endParaRPr lang="en-US" sz="1870" dirty="0"/>
          </a:p>
        </p:txBody>
      </p:sp>
      <p:sp>
        <p:nvSpPr>
          <p:cNvPr id="14" name="Text 12"/>
          <p:cNvSpPr/>
          <p:nvPr/>
        </p:nvSpPr>
        <p:spPr>
          <a:xfrm>
            <a:off x="6457493" y="3985870"/>
            <a:ext cx="4734763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fell from 34% to 29%. We’re absorbing more than we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sustainably carry.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12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376526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13893"/>
            <a:ext cx="90068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MARGIN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1085393" y="2300630"/>
            <a:ext cx="135697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NUMBERS</a:t>
            </a:r>
            <a:endParaRPr lang="en-US" sz="1120" dirty="0"/>
          </a:p>
        </p:txBody>
      </p:sp>
      <p:sp>
        <p:nvSpPr>
          <p:cNvPr id="7" name="Text 5"/>
          <p:cNvSpPr/>
          <p:nvPr/>
        </p:nvSpPr>
        <p:spPr>
          <a:xfrm>
            <a:off x="685800" y="2671877"/>
            <a:ext cx="1527048" cy="8741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34%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685800" y="3461918"/>
            <a:ext cx="1243584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2025 margin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2746858" y="2962656"/>
            <a:ext cx="394106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40"/>
              </a:lnSpc>
              <a:buNone/>
            </a:pPr>
            <a:r>
              <a:rPr lang="en-US" sz="3150" dirty="0">
                <a:solidFill>
                  <a:srgbClr val="8B89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150" dirty="0"/>
          </a:p>
        </p:txBody>
      </p:sp>
      <p:sp>
        <p:nvSpPr>
          <p:cNvPr id="10" name="Text 8"/>
          <p:cNvSpPr/>
          <p:nvPr/>
        </p:nvSpPr>
        <p:spPr>
          <a:xfrm>
            <a:off x="3685032" y="2671877"/>
            <a:ext cx="1511503" cy="8741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29%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3685032" y="3461918"/>
            <a:ext cx="1247242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2026 margin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85800" y="3938321"/>
            <a:ext cx="6301130" cy="5705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coffee costs up </a:t>
            </a:r>
            <a:pPr algn="l" indent="0" marL="0">
              <a:lnSpc>
                <a:spcPts val="2360"/>
              </a:lnSpc>
              <a:buNone/>
            </a:pPr>
            <a:r>
              <a:rPr lang="en-US" sz="15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22%</a:t>
            </a:r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we’ve held prices steady, but that’s not a</a:t>
            </a:r>
            <a:endParaRPr lang="en-US" sz="1570" dirty="0"/>
          </a:p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answer.</a:t>
            </a:r>
            <a:endParaRPr lang="en-US" sz="1570" dirty="0"/>
          </a:p>
        </p:txBody>
      </p:sp>
      <p:sp>
        <p:nvSpPr>
          <p:cNvPr id="13" name="Text 11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4" name="Text 12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12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165299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3073298"/>
            <a:ext cx="5219395" cy="895198"/>
          </a:xfrm>
          <a:prstGeom prst="roundRect">
            <a:avLst>
              <a:gd name="adj" fmla="val 1910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286500" y="3073298"/>
            <a:ext cx="5219395" cy="895198"/>
          </a:xfrm>
          <a:prstGeom prst="roundRect">
            <a:avLst>
              <a:gd name="adj" fmla="val 1910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PRIORITY 1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5393" y="2089404"/>
            <a:ext cx="135697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H2 PRIORITY</a:t>
            </a:r>
            <a:endParaRPr lang="en-US" sz="1120" dirty="0"/>
          </a:p>
        </p:txBody>
      </p:sp>
      <p:sp>
        <p:nvSpPr>
          <p:cNvPr id="9" name="Text 7"/>
          <p:cNvSpPr/>
          <p:nvPr/>
        </p:nvSpPr>
        <p:spPr>
          <a:xfrm>
            <a:off x="685800" y="2384755"/>
            <a:ext cx="6494983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roaster installed 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October</a:t>
            </a:r>
            <a:endParaRPr lang="en-US" sz="3150" dirty="0"/>
          </a:p>
        </p:txBody>
      </p:sp>
      <p:sp>
        <p:nvSpPr>
          <p:cNvPr id="10" name="Text 8"/>
          <p:cNvSpPr/>
          <p:nvPr/>
        </p:nvSpPr>
        <p:spPr>
          <a:xfrm>
            <a:off x="961949" y="3273552"/>
            <a:ext cx="89977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INVESTMENT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61949" y="3407054"/>
            <a:ext cx="951890" cy="3904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4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€180k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562649" y="3273552"/>
            <a:ext cx="1517904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CAPACITY INCREASE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562649" y="3407054"/>
            <a:ext cx="911657" cy="3904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40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+60%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85800" y="4207154"/>
            <a:ext cx="6721754" cy="5193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brings our total roastery capacity to </a:t>
            </a:r>
            <a:pPr algn="l" indent="0" marL="0">
              <a:lnSpc>
                <a:spcPts val="2140"/>
              </a:lnSpc>
              <a:buNone/>
            </a:pPr>
            <a:r>
              <a:rPr lang="en-US" sz="142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1.6×</a:t>
            </a:r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current output — enough headroom</a:t>
            </a:r>
            <a:endParaRPr lang="en-US" sz="1420" dirty="0"/>
          </a:p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next 18 months of growth.</a:t>
            </a:r>
            <a:endParaRPr lang="en-US" sz="1420" dirty="0"/>
          </a:p>
        </p:txBody>
      </p:sp>
      <p:sp>
        <p:nvSpPr>
          <p:cNvPr id="15" name="Text 13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12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129638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4090111"/>
            <a:ext cx="3839566" cy="666598"/>
          </a:xfrm>
          <a:prstGeom prst="roundRect">
            <a:avLst>
              <a:gd name="adj" fmla="val 25652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PRIORITY 2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85393" y="2053742"/>
            <a:ext cx="135697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H2 PRIORITY</a:t>
            </a:r>
            <a:endParaRPr lang="en-US" sz="1120" dirty="0"/>
          </a:p>
        </p:txBody>
      </p:sp>
      <p:sp>
        <p:nvSpPr>
          <p:cNvPr id="8" name="Text 6"/>
          <p:cNvSpPr/>
          <p:nvPr/>
        </p:nvSpPr>
        <p:spPr>
          <a:xfrm>
            <a:off x="685800" y="2348179"/>
            <a:ext cx="7673645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Wholesale prices up 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~6%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 September</a:t>
            </a:r>
            <a:endParaRPr lang="en-US" sz="3150" dirty="0"/>
          </a:p>
        </p:txBody>
      </p:sp>
      <p:sp>
        <p:nvSpPr>
          <p:cNvPr id="9" name="Text 7"/>
          <p:cNvSpPr/>
          <p:nvPr/>
        </p:nvSpPr>
        <p:spPr>
          <a:xfrm>
            <a:off x="685800" y="3028493"/>
            <a:ext cx="6923837" cy="8951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We’ve held our wholesale price for 18 months. This adjustment reflects the</a:t>
            </a:r>
            <a:endParaRPr lang="en-US" sz="1570" dirty="0"/>
          </a:p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22% rise in green coffee costs and protects our margin without passing on the</a:t>
            </a:r>
            <a:endParaRPr lang="en-US" sz="1570" dirty="0"/>
          </a:p>
          <a:p>
            <a:pPr algn="l" indent="0" marL="0">
              <a:lnSpc>
                <a:spcPts val="2360"/>
              </a:lnSpc>
              <a:buNone/>
            </a:pPr>
            <a:r>
              <a:rPr lang="en-US" sz="15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increase.</a:t>
            </a:r>
            <a:endParaRPr lang="en-US" sz="1570" dirty="0"/>
          </a:p>
        </p:txBody>
      </p:sp>
      <p:sp>
        <p:nvSpPr>
          <p:cNvPr id="10" name="Text 8"/>
          <p:cNvSpPr/>
          <p:nvPr/>
        </p:nvSpPr>
        <p:spPr>
          <a:xfrm>
            <a:off x="923544" y="4251960"/>
            <a:ext cx="3412541" cy="3703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Effective </a:t>
            </a:r>
            <a:pPr algn="l" indent="0" marL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September 2026</a:t>
            </a:r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· communicated to</a:t>
            </a:r>
            <a:endParaRPr lang="en-US" sz="1200" dirty="0"/>
          </a:p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cafes in August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12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817827"/>
            <a:ext cx="285293" cy="19202"/>
          </a:xfrm>
          <a:prstGeom prst="rect">
            <a:avLst/>
          </a:prstGeom>
          <a:solidFill>
            <a:srgbClr val="2563A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3092501"/>
            <a:ext cx="3467405" cy="1976018"/>
          </a:xfrm>
          <a:prstGeom prst="roundRect">
            <a:avLst>
              <a:gd name="adj" fmla="val 865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362602" y="3092501"/>
            <a:ext cx="3467405" cy="1976018"/>
          </a:xfrm>
          <a:prstGeom prst="roundRect">
            <a:avLst>
              <a:gd name="adj" fmla="val 865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38490" y="3092501"/>
            <a:ext cx="3467405" cy="1976018"/>
          </a:xfrm>
          <a:prstGeom prst="roundRect">
            <a:avLst>
              <a:gd name="adj" fmla="val 865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PRIORITY 3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053828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NORDWIND KAFFEE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1085393" y="1741018"/>
            <a:ext cx="135697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H2 PRIORITY</a:t>
            </a:r>
            <a:endParaRPr lang="en-US" sz="1120" dirty="0"/>
          </a:p>
        </p:txBody>
      </p:sp>
      <p:sp>
        <p:nvSpPr>
          <p:cNvPr id="10" name="Text 8"/>
          <p:cNvSpPr/>
          <p:nvPr/>
        </p:nvSpPr>
        <p:spPr>
          <a:xfrm>
            <a:off x="685800" y="2036369"/>
            <a:ext cx="6969557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Subscription v2 launches </a:t>
            </a:r>
            <a:pPr algn="l" indent="0" marL="0">
              <a:lnSpc>
                <a:spcPts val="3400"/>
              </a:lnSpc>
              <a:buNone/>
            </a:pPr>
            <a:r>
              <a:rPr lang="en-US" sz="3150" b="1" spc="-63" kern="0" dirty="0">
                <a:solidFill>
                  <a:srgbClr val="2563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November</a:t>
            </a:r>
            <a:endParaRPr lang="en-US" sz="3150" dirty="0"/>
          </a:p>
        </p:txBody>
      </p:sp>
      <p:sp>
        <p:nvSpPr>
          <p:cNvPr id="11" name="Text 9"/>
          <p:cNvSpPr/>
          <p:nvPr/>
        </p:nvSpPr>
        <p:spPr>
          <a:xfrm>
            <a:off x="685800" y="2639873"/>
            <a:ext cx="60204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simpler, more flexible subscription experience for our online customers.</a:t>
            </a:r>
            <a:endParaRPr lang="en-US" sz="1420" dirty="0"/>
          </a:p>
        </p:txBody>
      </p:sp>
      <p:sp>
        <p:nvSpPr>
          <p:cNvPr id="12" name="Text 10"/>
          <p:cNvSpPr/>
          <p:nvPr/>
        </p:nvSpPr>
        <p:spPr>
          <a:xfrm>
            <a:off x="942746" y="3368650"/>
            <a:ext cx="97200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WHAT’S NEW</a:t>
            </a:r>
            <a:endParaRPr lang="en-US" sz="970" dirty="0"/>
          </a:p>
        </p:txBody>
      </p:sp>
      <p:sp>
        <p:nvSpPr>
          <p:cNvPr id="13" name="Text 11"/>
          <p:cNvSpPr/>
          <p:nvPr/>
        </p:nvSpPr>
        <p:spPr>
          <a:xfrm>
            <a:off x="942746" y="3616452"/>
            <a:ext cx="1513332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Pause &amp; swap</a:t>
            </a:r>
            <a:endParaRPr lang="en-US" sz="1870" dirty="0"/>
          </a:p>
        </p:txBody>
      </p:sp>
      <p:sp>
        <p:nvSpPr>
          <p:cNvPr id="14" name="Text 12"/>
          <p:cNvSpPr/>
          <p:nvPr/>
        </p:nvSpPr>
        <p:spPr>
          <a:xfrm>
            <a:off x="942746" y="4049878"/>
            <a:ext cx="3018434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 can pause delivery or swap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beans anytime without contacting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619549" y="3368650"/>
            <a:ext cx="97200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WHAT’S NEW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4619549" y="3616452"/>
            <a:ext cx="1986077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Flexible frequency</a:t>
            </a:r>
            <a:endParaRPr lang="en-US" sz="1870" dirty="0"/>
          </a:p>
        </p:txBody>
      </p:sp>
      <p:sp>
        <p:nvSpPr>
          <p:cNvPr id="17" name="Text 15"/>
          <p:cNvSpPr/>
          <p:nvPr/>
        </p:nvSpPr>
        <p:spPr>
          <a:xfrm>
            <a:off x="4619549" y="4049878"/>
            <a:ext cx="3023006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weekly, biweekly or monthly —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a discount that scales with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commitment.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8296351" y="3368650"/>
            <a:ext cx="97200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2563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WHAT’S NEW</a:t>
            </a:r>
            <a:endParaRPr lang="en-US" sz="970" dirty="0"/>
          </a:p>
        </p:txBody>
      </p:sp>
      <p:sp>
        <p:nvSpPr>
          <p:cNvPr id="19" name="Text 17"/>
          <p:cNvSpPr/>
          <p:nvPr/>
        </p:nvSpPr>
        <p:spPr>
          <a:xfrm>
            <a:off x="8296351" y="3616452"/>
            <a:ext cx="196687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Better onboarding</a:t>
            </a:r>
            <a:endParaRPr lang="en-US" sz="1870" dirty="0"/>
          </a:p>
        </p:txBody>
      </p:sp>
      <p:sp>
        <p:nvSpPr>
          <p:cNvPr id="20" name="Text 18"/>
          <p:cNvSpPr/>
          <p:nvPr/>
        </p:nvSpPr>
        <p:spPr>
          <a:xfrm>
            <a:off x="8296351" y="4049878"/>
            <a:ext cx="3023921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three-question taste quiz so new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subscribers get beans they’ll love from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bag.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85800" y="6295644"/>
            <a:ext cx="248168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BERLIN · SPECIALTY COFFEE</a:t>
            </a:r>
            <a:endParaRPr lang="en-US" sz="970" dirty="0"/>
          </a:p>
        </p:txBody>
      </p:sp>
      <p:sp>
        <p:nvSpPr>
          <p:cNvPr id="22" name="Text 2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12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45433D"/>
      </a:dk1>
      <a:lt1>
        <a:srgbClr val="FCFBF7"/>
      </a:lt1>
      <a:dk2>
        <a:srgbClr val="44546A"/>
      </a:dk2>
      <a:lt2>
        <a:srgbClr val="E7E6E6"/>
      </a:lt2>
      <a:accent1>
        <a:srgbClr val="2563A8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563A8"/>
      </a:hlink>
      <a:folHlink>
        <a:srgbClr val="954F72"/>
      </a:folHlink>
    </a:clrScheme>
    <a:fontScheme name="Office">
      <a:majorFont>
        <a:latin typeface="Arial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Nordwind Kaffee – Mid-year all-hands 2026</dc:title>
  <dc:subject>Nordwind Kaffee – Mid-year all-hands 2026</dc:subject>
  <dc:creator>unPaper</dc:creator>
  <cp:lastModifiedBy>unPaper</cp:lastModifiedBy>
  <cp:revision>1</cp:revision>
  <dcterms:created xsi:type="dcterms:W3CDTF">2026-07-04T06:26:46Z</dcterms:created>
  <dcterms:modified xsi:type="dcterms:W3CDTF">2026-07-04T06:26:46Z</dcterms:modified>
</cp:coreProperties>
</file>