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charts/chart1.xml" ContentType="application/vnd.openxmlformats-officedocument.drawingml.chart+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doughnutChart>
        <c:varyColors val="1"/>
        <c:ser>
          <c:idx val="0"/>
          <c:order val="0"/>
          <c:tx>
            <c:strRef>
              <c:f>Sheet1!$B$1</c:f>
              <c:strCache>
                <c:ptCount val="1"/>
                <c:pt idx="0">
                  <c:v>Share</c:v>
                </c:pt>
              </c:strCache>
            </c:strRef>
          </c:tx>
          <c:spPr>
            <a:solidFill>
              <a:schemeClr val="accent1"/>
            </a:solidFill>
            <a:ln w="9525" cap="flat">
              <a:solidFill>
                <a:srgbClr val="F9F9F9"/>
              </a:solidFill>
              <a:prstDash val="solid"/>
              <a:round/>
            </a:ln>
            <a:effectLst/>
          </c:spPr>
          <c:dPt>
            <c:idx val="0"/>
            <c:bubble3D val="0"/>
            <c:spPr>
              <a:solidFill>
                <a:srgbClr val="8B897F"/>
              </a:solidFill>
              <a:effectLst/>
            </c:spPr>
          </c:dPt>
          <c:dPt>
            <c:idx val="1"/>
            <c:bubble3D val="0"/>
            <c:spPr>
              <a:solidFill>
                <a:srgbClr val="2563A8"/>
              </a:solidFill>
              <a:effectLst/>
            </c:spPr>
          </c:dPt>
          <c:dLbls>
            <c:dLbl>
              <c:idx val="0"/>
              <c:numFmt formatCode="General" sourceLinked="0"/>
              <c:spPr/>
              <c:txPr>
                <a:bodyPr/>
                <a:lstStyle/>
                <a:p>
                  <a:pPr>
                    <a:defRPr sz="1200" b="0" i="0" u="none" strike="noStrike">
                      <a:solidFill>
                        <a:srgbClr val="191917"/>
                      </a:solidFill>
                      <a:latin typeface="Arial"/>
                    </a:defRPr>
                  </a:pPr>
                </a:p>
              </c:txPr>
              <c:showLegendKey val="0"/>
              <c:showVal val="0"/>
              <c:showCatName val="0"/>
              <c:showSerName val="0"/>
              <c:showPercent val="0"/>
              <c:showBubbleSize val="0"/>
            </c:dLbl>
            <c:dLbl>
              <c:idx val="1"/>
              <c:numFmt formatCode="General" sourceLinked="0"/>
              <c:spPr/>
              <c:txPr>
                <a:bodyPr/>
                <a:lstStyle/>
                <a:p>
                  <a:pPr>
                    <a:defRPr sz="1200" b="0" i="0" u="none" strike="noStrike">
                      <a:solidFill>
                        <a:srgbClr val="191917"/>
                      </a:solidFill>
                      <a:latin typeface="Arial"/>
                    </a:defRPr>
                  </a:pPr>
                </a:p>
              </c:txPr>
              <c:showLegendKey val="0"/>
              <c:showVal val="0"/>
              <c:showCatName val="0"/>
              <c:showSerName val="0"/>
              <c:showPercent val="0"/>
              <c:showBubbleSize val="0"/>
            </c:dLbl>
            <c:numFmt formatCode="General" sourceLinked="0"/>
            <c:txPr>
              <a:bodyPr/>
              <a:lstStyle/>
              <a:p>
                <a:pPr>
                  <a:defRPr sz="1800" b="0" i="0" u="none" strike="noStrike">
                    <a:solidFill>
                      <a:srgbClr val="000000"/>
                    </a:solidFill>
                    <a:latin typeface="Arial"/>
                  </a:defRPr>
                </a:pPr>
              </a:p>
            </c:txPr>
            <c:showLegendKey val="0"/>
            <c:showVal val="0"/>
            <c:showCatName val="1"/>
            <c:showSerName val="0"/>
            <c:showPercent val="1"/>
            <c:showBubbleSize val="0"/>
            <c:showLeaderLines val="0"/>
          </c:dLbls>
          <c:cat>
            <c:strRef>
              <c:f>Sheet1!$A$2:$A$3</c:f>
              <c:strCache>
                <c:ptCount val="2"/>
                <c:pt idx="0">
                  <c:v>Wholesale</c:v>
                </c:pt>
                <c:pt idx="1">
                  <c:v>Online</c:v>
                </c:pt>
              </c:strCache>
            </c:strRef>
          </c:cat>
          <c:val>
            <c:numRef>
              <c:f>Sheet1!$B$2:$B$3</c:f>
              <c:numCache>
                <c:ptCount val="2"/>
                <c:pt idx="0">
                  <c:v>67</c:v>
                </c:pt>
                <c:pt idx="1">
                  <c:v>33</c:v>
                </c:pt>
              </c:numCache>
            </c:numRef>
          </c:val>
        </c:ser>
        <c:firstSliceAng val="0"/>
        <c:holeSize val="70"/>
      </c:doughnutChart>
      <c:spPr>
        <a:solidFill>
          <a:srgbClr val="FFFFFF">
            <a:alpha val="0"/>
          </a:srgbClr>
        </a:solidFill>
        <a:ln>
          <a:noFill/>
        </a:ln>
        <a:effectLst/>
      </c:spPr>
    </c:plotArea>
    <c:plotVisOnly val="1"/>
    <c:dispBlanksAs val="span"/>
  </c:chart>
  <c:spPr>
    <a:solidFill>
      <a:srgbClr val="FFFFFF">
        <a:alpha val="0"/>
      </a:srgbClr>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to our mid-year all-hands. We are now a team of 28 people here in Berlin. Looking back at the first half of 2026, we have some incredible milestones to celebrate, but we also face very real operational challenges that we must navigate together in the coming months.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want to be entirely transparent about our risks. Two key wholesale clients represent 19 percent of our revenue, and they renegotiate in Q4. We are starting conversations early, leaning heavily on product consistency and customized support to secure these accounts.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28 of us, every single contribution counts. Roastery and logistics will prep for the October roaster install and resolve shipping delays. Sales will execute the price adjustments and renewals, while online will finalize and launch Subscription V2.</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all for your focus and hard work over the last six months. By working together on these clear capacity, margin, and relationship goals, we will set ourselves up for a highly sustainable future. Let's open the floor for any questions.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put it simply, our sales numbers are fantastic. But that growth is testing our capacity. Today we will look openly at our bottlenecks and outline our strategic roadmap to address them sustainably.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the flow for today's review. We will start with a celebration of our H1 numbers, address the bottlenecks on the floor, walk through the H2 roadmap, and define clear priorities for all 28 of us.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achieved 2.4 million Euros in total H1 revenue, up 18 percent. Our wholesale business to cafes remains our core driver at 1.6 million, while our consumer online store has seen spectacular expansion of 41 percent.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Direct consumer sales rose to 33 percent of our revenue mix, up from 28 percent in 2025. This digital shift helps diversify our business and improves our direct customer engagement, but it also increases logistics complexity for packaging and shipping.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operations are feeling the strain. Running our roasting machines at 92 percent capacity leaves zero margin for error. Consequently, late deliveries spiked in June, and raw coffee prices surged by 22 percent on the global market.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gross margins declined from 34 percent to 29 percent. When we run close to maximum capacity while absorbing high green coffee costs, we lose our efficiency, incur overtime, and have to spend more to fix late-delivery issues.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taking immediate action. In the second half of 2026, we have mapped out three high-priority initiatives designed to expand our capacity, defend our profit margins, and continue growing our digital footprint.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in September, we will introduce a modest 6 percent wholesale price update. Second, our new roaster arrives in October, adding 60 percent to our total roasting capacity. Finally, in November, we launch Subscription V2 to drive recurring online revenue.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Slide-10-image-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Slide-11-image-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Slide-12-image-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image" Target="../media/Slide-2-image-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Slide-3-image-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Slide-4-image-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2" Type="http://schemas.openxmlformats.org/officeDocument/2006/relationships/chart" Target="/ppt/charts/chart1.xml"/><Relationship Id="rId1" Type="http://schemas.openxmlformats.org/officeDocument/2006/relationships/image" Target="../media/Slide-5-image-1.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Slide-6-image-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Slide-7-image-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Slide-8-image-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Slide-9-image-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590702"/>
            <a:ext cx="285293" cy="19202"/>
          </a:xfrm>
          <a:prstGeom prst="rect">
            <a:avLst/>
          </a:prstGeom>
          <a:solidFill>
            <a:srgbClr val="2563A8"/>
          </a:solidFill>
          <a:ln/>
        </p:spPr>
      </p:sp>
      <p:sp>
        <p:nvSpPr>
          <p:cNvPr id="4" name="Shape 1"/>
          <p:cNvSpPr/>
          <p:nvPr/>
        </p:nvSpPr>
        <p:spPr>
          <a:xfrm>
            <a:off x="685800" y="6152998"/>
            <a:ext cx="10820095" cy="9510"/>
          </a:xfrm>
          <a:prstGeom prst="rect">
            <a:avLst/>
          </a:prstGeom>
          <a:solidFill>
            <a:srgbClr val="1E1C16">
              <a:alpha val="14000"/>
            </a:srgbClr>
          </a:solidFill>
          <a:ln/>
        </p:spPr>
      </p:sp>
      <p:sp>
        <p:nvSpPr>
          <p:cNvPr id="5" name="Text 2"/>
          <p:cNvSpPr/>
          <p:nvPr/>
        </p:nvSpPr>
        <p:spPr>
          <a:xfrm>
            <a:off x="1085393" y="513893"/>
            <a:ext cx="1973275" cy="190195"/>
          </a:xfrm>
          <a:prstGeom prst="rect">
            <a:avLst/>
          </a:prstGeom>
          <a:noFill/>
          <a:ln/>
        </p:spPr>
        <p:txBody>
          <a:bodyPr wrap="none" lIns="0" tIns="0" rIns="0" bIns="0" rtlCol="0" anchor="t"/>
          <a:lstStyle/>
          <a:p>
            <a:pPr algn="l" indent="0" marL="0">
              <a:lnSpc>
                <a:spcPts val="1410"/>
              </a:lnSpc>
              <a:buNone/>
            </a:pPr>
            <a:r>
              <a:rPr lang="en-US" sz="1120" b="1" spc="270" kern="0" dirty="0">
                <a:solidFill>
                  <a:srgbClr val="2563A8"/>
                </a:solidFill>
                <a:latin typeface="Consolas" pitchFamily="34" charset="0"/>
                <a:ea typeface="Consolas" pitchFamily="34" charset="-122"/>
                <a:cs typeface="Consolas" pitchFamily="34" charset="-120"/>
              </a:rPr>
              <a:t>ALL-HANDS REVIEW</a:t>
            </a:r>
            <a:endParaRPr lang="en-US" sz="1120" dirty="0"/>
          </a:p>
        </p:txBody>
      </p:sp>
      <p:sp>
        <p:nvSpPr>
          <p:cNvPr id="6" name="Text 3"/>
          <p:cNvSpPr/>
          <p:nvPr/>
        </p:nvSpPr>
        <p:spPr>
          <a:xfrm>
            <a:off x="10053828" y="52852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7" name="Text 4"/>
          <p:cNvSpPr/>
          <p:nvPr/>
        </p:nvSpPr>
        <p:spPr>
          <a:xfrm>
            <a:off x="685800" y="2048256"/>
            <a:ext cx="9489643" cy="2228393"/>
          </a:xfrm>
          <a:prstGeom prst="rect">
            <a:avLst/>
          </a:prstGeom>
          <a:noFill/>
          <a:ln/>
        </p:spPr>
        <p:txBody>
          <a:bodyPr wrap="none" lIns="0" tIns="0" rIns="0" bIns="0" rtlCol="0" anchor="t"/>
          <a:lstStyle/>
          <a:p>
            <a:pPr algn="l" indent="0" marL="0">
              <a:lnSpc>
                <a:spcPts val="7780"/>
              </a:lnSpc>
              <a:buNone/>
            </a:pPr>
            <a:r>
              <a:rPr lang="en-US" sz="7200" b="1" spc="-144" kern="0" dirty="0">
                <a:solidFill>
                  <a:srgbClr val="191917"/>
                </a:solidFill>
                <a:latin typeface="Arial" pitchFamily="34" charset="0"/>
                <a:ea typeface="Arial" pitchFamily="34" charset="-122"/>
                <a:cs typeface="Arial" pitchFamily="34" charset="-120"/>
              </a:rPr>
              <a:t>Navigating Our Growth </a:t>
            </a:r>
            <a:endParaRPr lang="en-US" sz="7200" dirty="0"/>
          </a:p>
          <a:p>
            <a:pPr algn="l" indent="0" marL="0">
              <a:lnSpc>
                <a:spcPts val="7780"/>
              </a:lnSpc>
              <a:buNone/>
            </a:pPr>
            <a:r>
              <a:rPr lang="en-US" sz="7200" spc="-144" kern="0" dirty="0">
                <a:solidFill>
                  <a:srgbClr val="2563A8"/>
                </a:solidFill>
                <a:latin typeface="Arial" pitchFamily="34" charset="0"/>
                <a:ea typeface="Arial" pitchFamily="34" charset="-122"/>
                <a:cs typeface="Arial" pitchFamily="34" charset="-120"/>
              </a:rPr>
              <a:t>Together</a:t>
            </a:r>
            <a:endParaRPr lang="en-US" sz="7200" dirty="0"/>
          </a:p>
        </p:txBody>
      </p:sp>
      <p:sp>
        <p:nvSpPr>
          <p:cNvPr id="8" name="Text 5"/>
          <p:cNvSpPr/>
          <p:nvPr/>
        </p:nvSpPr>
        <p:spPr>
          <a:xfrm>
            <a:off x="685800" y="4394606"/>
            <a:ext cx="6755587" cy="329184"/>
          </a:xfrm>
          <a:prstGeom prst="rect">
            <a:avLst/>
          </a:prstGeom>
          <a:noFill/>
          <a:ln/>
        </p:spPr>
        <p:txBody>
          <a:bodyPr wrap="none" lIns="0" tIns="0" rIns="0" bIns="0" rtlCol="0" anchor="t"/>
          <a:lstStyle/>
          <a:p>
            <a:pPr algn="l" indent="0" marL="0">
              <a:lnSpc>
                <a:spcPts val="3040"/>
              </a:lnSpc>
              <a:buNone/>
            </a:pPr>
            <a:r>
              <a:rPr lang="en-US" sz="2020" dirty="0">
                <a:solidFill>
                  <a:srgbClr val="45433D"/>
                </a:solidFill>
                <a:latin typeface="Arial" pitchFamily="34" charset="0"/>
                <a:ea typeface="Arial" pitchFamily="34" charset="-122"/>
                <a:cs typeface="Arial" pitchFamily="34" charset="-120"/>
              </a:rPr>
              <a:t>Nordwind Kaffee GmbH • Mid-Year All-Hands Review • 2026</a:t>
            </a:r>
            <a:endParaRPr lang="en-US" sz="2020" dirty="0"/>
          </a:p>
        </p:txBody>
      </p:sp>
      <p:sp>
        <p:nvSpPr>
          <p:cNvPr id="9" name="Text 6"/>
          <p:cNvSpPr/>
          <p:nvPr/>
        </p:nvSpPr>
        <p:spPr>
          <a:xfrm>
            <a:off x="685800" y="6295644"/>
            <a:ext cx="28785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NORDWIND KAFFEE GMBH • BERLIN</a:t>
            </a:r>
            <a:endParaRPr lang="en-US" sz="970" dirty="0"/>
          </a:p>
        </p:txBody>
      </p:sp>
      <p:sp>
        <p:nvSpPr>
          <p:cNvPr id="10" name="Text 7"/>
          <p:cNvSpPr/>
          <p:nvPr/>
        </p:nvSpPr>
        <p:spPr>
          <a:xfrm>
            <a:off x="10537546" y="6295644"/>
            <a:ext cx="996696"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H1/H2 2026</a:t>
            </a:r>
            <a:endParaRPr lang="en-US" sz="97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334049" y="2777033"/>
            <a:ext cx="9510" cy="1933499"/>
          </a:xfrm>
          <a:prstGeom prst="rect">
            <a:avLst/>
          </a:prstGeom>
          <a:solidFill>
            <a:srgbClr val="1E1C16">
              <a:alpha val="14000"/>
            </a:srgbClr>
          </a:solidFill>
          <a:ln/>
        </p:spPr>
      </p:sp>
      <p:sp>
        <p:nvSpPr>
          <p:cNvPr id="4" name="Shape 1"/>
          <p:cNvSpPr/>
          <p:nvPr/>
        </p:nvSpPr>
        <p:spPr>
          <a:xfrm>
            <a:off x="6819595" y="2777033"/>
            <a:ext cx="4686300" cy="1933956"/>
          </a:xfrm>
          <a:prstGeom prst="roundRect">
            <a:avLst>
              <a:gd name="adj" fmla="val 8842"/>
            </a:avLst>
          </a:prstGeom>
          <a:solidFill>
            <a:srgbClr val="FFFFFF"/>
          </a:solidFill>
          <a:ln/>
          <a:effectLst>
            <a:outerShdw sx="100000" sy="100000" kx="0" ky="0" algn="bl" rotWithShape="0" blurRad="209550" dist="57150" dir="5400000">
              <a:srgbClr val="3C2814">
                <a:alpha val="7000"/>
              </a:srgbClr>
            </a:outerShdw>
          </a:effectLst>
        </p:spPr>
      </p:sp>
      <p:sp>
        <p:nvSpPr>
          <p:cNvPr id="5" name="Shape 2"/>
          <p:cNvSpPr/>
          <p:nvPr/>
        </p:nvSpPr>
        <p:spPr>
          <a:xfrm>
            <a:off x="685800" y="6152998"/>
            <a:ext cx="10820095" cy="9510"/>
          </a:xfrm>
          <a:prstGeom prst="rect">
            <a:avLst/>
          </a:prstGeom>
          <a:solidFill>
            <a:srgbClr val="1E1C16">
              <a:alpha val="14000"/>
            </a:srgbClr>
          </a:solidFill>
          <a:ln/>
        </p:spPr>
      </p:sp>
      <p:sp>
        <p:nvSpPr>
          <p:cNvPr id="6" name="Text 3"/>
          <p:cNvSpPr/>
          <p:nvPr/>
        </p:nvSpPr>
        <p:spPr>
          <a:xfrm>
            <a:off x="685800" y="513893"/>
            <a:ext cx="1786738"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10</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RISK MANAGEMENT</a:t>
            </a:r>
            <a:endParaRPr lang="en-US" sz="970" dirty="0"/>
          </a:p>
        </p:txBody>
      </p:sp>
      <p:sp>
        <p:nvSpPr>
          <p:cNvPr id="7" name="Text 4"/>
          <p:cNvSpPr/>
          <p:nvPr/>
        </p:nvSpPr>
        <p:spPr>
          <a:xfrm>
            <a:off x="10053828"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8" name="Text 5"/>
          <p:cNvSpPr/>
          <p:nvPr/>
        </p:nvSpPr>
        <p:spPr>
          <a:xfrm>
            <a:off x="685800" y="2081174"/>
            <a:ext cx="7526426" cy="462686"/>
          </a:xfrm>
          <a:prstGeom prst="rect">
            <a:avLst/>
          </a:prstGeom>
          <a:noFill/>
          <a:ln/>
        </p:spPr>
        <p:txBody>
          <a:bodyPr wrap="none" lIns="0" tIns="0" rIns="0" bIns="0" rtlCol="0" anchor="t"/>
          <a:lstStyle/>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Managing our primary Q4 contract risk openly</a:t>
            </a:r>
            <a:endParaRPr lang="en-US" sz="2850" dirty="0"/>
          </a:p>
        </p:txBody>
      </p:sp>
      <p:sp>
        <p:nvSpPr>
          <p:cNvPr id="9" name="Text 6"/>
          <p:cNvSpPr/>
          <p:nvPr/>
        </p:nvSpPr>
        <p:spPr>
          <a:xfrm>
            <a:off x="685800" y="2777033"/>
            <a:ext cx="3349447" cy="370332"/>
          </a:xfrm>
          <a:prstGeom prst="rect">
            <a:avLst/>
          </a:prstGeom>
          <a:noFill/>
          <a:ln/>
        </p:spPr>
        <p:txBody>
          <a:bodyPr wrap="none" lIns="0" tIns="0" rIns="0" bIns="0" rtlCol="0" anchor="t"/>
          <a:lstStyle/>
          <a:p>
            <a:pPr algn="l" indent="0" marL="0">
              <a:lnSpc>
                <a:spcPts val="2440"/>
              </a:lnSpc>
              <a:buNone/>
            </a:pPr>
            <a:r>
              <a:rPr lang="en-US" sz="1950" dirty="0">
                <a:solidFill>
                  <a:srgbClr val="191917"/>
                </a:solidFill>
                <a:latin typeface="Palatino Linotype" pitchFamily="34" charset="0"/>
                <a:ea typeface="Palatino Linotype" pitchFamily="34" charset="-122"/>
                <a:cs typeface="Palatino Linotype" pitchFamily="34" charset="-120"/>
              </a:rPr>
              <a:t>Securing 19% of our business</a:t>
            </a:r>
            <a:endParaRPr lang="en-US" sz="1950" dirty="0"/>
          </a:p>
        </p:txBody>
      </p:sp>
      <p:sp>
        <p:nvSpPr>
          <p:cNvPr id="10" name="Text 7"/>
          <p:cNvSpPr/>
          <p:nvPr/>
        </p:nvSpPr>
        <p:spPr>
          <a:xfrm>
            <a:off x="685800" y="3262579"/>
            <a:ext cx="5198364" cy="1134770"/>
          </a:xfrm>
          <a:prstGeom prst="rect">
            <a:avLst/>
          </a:prstGeom>
          <a:noFill/>
          <a:ln/>
        </p:spPr>
        <p:txBody>
          <a:bodyPr wrap="none" lIns="0" tIns="0" rIns="0" bIns="0" rtlCol="0" anchor="t"/>
          <a:lstStyle/>
          <a:p>
            <a:pPr algn="l" indent="0" marL="0">
              <a:lnSpc>
                <a:spcPts val="2210"/>
              </a:lnSpc>
              <a:buNone/>
            </a:pPr>
            <a:r>
              <a:rPr lang="en-US" sz="1420" dirty="0">
                <a:solidFill>
                  <a:srgbClr val="45433D"/>
                </a:solidFill>
                <a:latin typeface="Arial" pitchFamily="34" charset="0"/>
                <a:ea typeface="Arial" pitchFamily="34" charset="-122"/>
                <a:cs typeface="Arial" pitchFamily="34" charset="-120"/>
              </a:rPr>
              <a:t>In late Q4, two of our largest wholesale partners are</a:t>
            </a:r>
            <a:endParaRPr lang="en-US" sz="1420" dirty="0"/>
          </a:p>
          <a:p>
            <a:pPr algn="l" indent="0" marL="0">
              <a:lnSpc>
                <a:spcPts val="2210"/>
              </a:lnSpc>
              <a:buNone/>
            </a:pPr>
            <a:r>
              <a:rPr lang="en-US" sz="1420" dirty="0">
                <a:solidFill>
                  <a:srgbClr val="45433D"/>
                </a:solidFill>
                <a:latin typeface="Arial" pitchFamily="34" charset="0"/>
                <a:ea typeface="Arial" pitchFamily="34" charset="-122"/>
                <a:cs typeface="Arial" pitchFamily="34" charset="-120"/>
              </a:rPr>
              <a:t>renegotiating their contracts. Because these accounts make up</a:t>
            </a:r>
            <a:endParaRPr lang="en-US" sz="1420" dirty="0"/>
          </a:p>
          <a:p>
            <a:pPr algn="l" indent="0" marL="0">
              <a:lnSpc>
                <a:spcPts val="2210"/>
              </a:lnSpc>
              <a:buNone/>
            </a:pPr>
            <a:r>
              <a:rPr lang="en-US" sz="1420" dirty="0">
                <a:solidFill>
                  <a:srgbClr val="45433D"/>
                </a:solidFill>
                <a:latin typeface="Arial" pitchFamily="34" charset="0"/>
                <a:ea typeface="Arial" pitchFamily="34" charset="-122"/>
                <a:cs typeface="Arial" pitchFamily="34" charset="-120"/>
              </a:rPr>
              <a:t>a substantial portion of our overall revenue, securing these</a:t>
            </a:r>
            <a:endParaRPr lang="en-US" sz="1420" dirty="0"/>
          </a:p>
          <a:p>
            <a:pPr algn="l" indent="0" marL="0">
              <a:lnSpc>
                <a:spcPts val="2210"/>
              </a:lnSpc>
              <a:buNone/>
            </a:pPr>
            <a:r>
              <a:rPr lang="en-US" sz="1420" dirty="0">
                <a:solidFill>
                  <a:srgbClr val="45433D"/>
                </a:solidFill>
                <a:latin typeface="Arial" pitchFamily="34" charset="0"/>
                <a:ea typeface="Arial" pitchFamily="34" charset="-122"/>
                <a:cs typeface="Arial" pitchFamily="34" charset="-120"/>
              </a:rPr>
              <a:t>renewals is critical for our stable entry into 2027.</a:t>
            </a:r>
            <a:endParaRPr lang="en-US" sz="1420" dirty="0"/>
          </a:p>
        </p:txBody>
      </p:sp>
      <p:sp>
        <p:nvSpPr>
          <p:cNvPr id="11" name="Text 8"/>
          <p:cNvSpPr/>
          <p:nvPr/>
        </p:nvSpPr>
        <p:spPr>
          <a:xfrm>
            <a:off x="7048195" y="2967228"/>
            <a:ext cx="1073506" cy="152705"/>
          </a:xfrm>
          <a:prstGeom prst="rect">
            <a:avLst/>
          </a:prstGeom>
          <a:noFill/>
          <a:ln/>
        </p:spPr>
        <p:txBody>
          <a:bodyPr wrap="none" lIns="0" tIns="0" rIns="0" bIns="0" rtlCol="0" anchor="t"/>
          <a:lstStyle/>
          <a:p>
            <a:pPr algn="l" indent="0" marL="0">
              <a:lnSpc>
                <a:spcPts val="1120"/>
              </a:lnSpc>
              <a:buNone/>
            </a:pPr>
            <a:r>
              <a:rPr lang="en-US" sz="900" b="1" spc="144" kern="0" dirty="0">
                <a:solidFill>
                  <a:srgbClr val="2563A8"/>
                </a:solidFill>
                <a:latin typeface="Consolas" pitchFamily="34" charset="0"/>
                <a:ea typeface="Consolas" pitchFamily="34" charset="-122"/>
                <a:cs typeface="Consolas" pitchFamily="34" charset="-120"/>
              </a:rPr>
              <a:t>OUR STRATEGY</a:t>
            </a:r>
            <a:endParaRPr lang="en-US" sz="900" dirty="0"/>
          </a:p>
        </p:txBody>
      </p:sp>
      <p:sp>
        <p:nvSpPr>
          <p:cNvPr id="12" name="Text 9"/>
          <p:cNvSpPr/>
          <p:nvPr/>
        </p:nvSpPr>
        <p:spPr>
          <a:xfrm>
            <a:off x="7048195" y="3204972"/>
            <a:ext cx="4095598" cy="771754"/>
          </a:xfrm>
          <a:prstGeom prst="rect">
            <a:avLst/>
          </a:prstGeom>
          <a:noFill/>
          <a:ln/>
        </p:spPr>
        <p:txBody>
          <a:bodyPr wrap="none" lIns="0" tIns="0" rIns="0" bIns="0" rtlCol="0" anchor="t"/>
          <a:lstStyle/>
          <a:p>
            <a:pPr algn="l" indent="0" marL="0">
              <a:lnSpc>
                <a:spcPts val="2020"/>
              </a:lnSpc>
              <a:buNone/>
            </a:pPr>
            <a:r>
              <a:rPr lang="en-US" sz="1350" dirty="0">
                <a:solidFill>
                  <a:srgbClr val="191917"/>
                </a:solidFill>
                <a:latin typeface="Arial" pitchFamily="34" charset="0"/>
                <a:ea typeface="Arial" pitchFamily="34" charset="-122"/>
                <a:cs typeface="Arial" pitchFamily="34" charset="-120"/>
              </a:rPr>
              <a:t>We will initiate relationship reviews early in H2, using</a:t>
            </a:r>
            <a:endParaRPr lang="en-US" sz="1350" dirty="0"/>
          </a:p>
          <a:p>
            <a:pPr algn="l" indent="0" marL="0">
              <a:lnSpc>
                <a:spcPts val="2020"/>
              </a:lnSpc>
              <a:buNone/>
            </a:pPr>
            <a:r>
              <a:rPr lang="en-US" sz="1350" dirty="0">
                <a:solidFill>
                  <a:srgbClr val="191917"/>
                </a:solidFill>
                <a:latin typeface="Arial" pitchFamily="34" charset="0"/>
                <a:ea typeface="Arial" pitchFamily="34" charset="-122"/>
                <a:cs typeface="Arial" pitchFamily="34" charset="-120"/>
              </a:rPr>
              <a:t>quality consistency and personal account support to</a:t>
            </a:r>
            <a:endParaRPr lang="en-US" sz="1350" dirty="0"/>
          </a:p>
          <a:p>
            <a:pPr algn="l" indent="0" marL="0">
              <a:lnSpc>
                <a:spcPts val="2020"/>
              </a:lnSpc>
              <a:buNone/>
            </a:pPr>
            <a:r>
              <a:rPr lang="en-US" sz="1350" dirty="0">
                <a:solidFill>
                  <a:srgbClr val="191917"/>
                </a:solidFill>
                <a:latin typeface="Arial" pitchFamily="34" charset="0"/>
                <a:ea typeface="Arial" pitchFamily="34" charset="-122"/>
                <a:cs typeface="Arial" pitchFamily="34" charset="-120"/>
              </a:rPr>
              <a:t>land long-term commitments.</a:t>
            </a:r>
            <a:endParaRPr lang="en-US" sz="1350" dirty="0"/>
          </a:p>
        </p:txBody>
      </p:sp>
      <p:sp>
        <p:nvSpPr>
          <p:cNvPr id="13" name="Text 10"/>
          <p:cNvSpPr/>
          <p:nvPr/>
        </p:nvSpPr>
        <p:spPr>
          <a:xfrm>
            <a:off x="7048195" y="4091026"/>
            <a:ext cx="4303166" cy="431597"/>
          </a:xfrm>
          <a:prstGeom prst="rect">
            <a:avLst/>
          </a:prstGeom>
          <a:noFill/>
          <a:ln/>
        </p:spPr>
        <p:txBody>
          <a:bodyPr wrap="none" lIns="0" tIns="0" rIns="0" bIns="0" rtlCol="0" anchor="t"/>
          <a:lstStyle/>
          <a:p>
            <a:pPr algn="l" indent="0" marL="0">
              <a:lnSpc>
                <a:spcPts val="1800"/>
              </a:lnSpc>
              <a:buNone/>
            </a:pPr>
            <a:r>
              <a:rPr lang="en-US" sz="1200" dirty="0">
                <a:solidFill>
                  <a:srgbClr val="45433D"/>
                </a:solidFill>
                <a:latin typeface="Arial" pitchFamily="34" charset="0"/>
                <a:ea typeface="Arial" pitchFamily="34" charset="-122"/>
                <a:cs typeface="Arial" pitchFamily="34" charset="-120"/>
              </a:rPr>
              <a:t>By demonstrating our value before negotiations start, we can</a:t>
            </a:r>
            <a:endParaRPr lang="en-US" sz="1200" dirty="0"/>
          </a:p>
          <a:p>
            <a:pPr algn="l" indent="0" marL="0">
              <a:lnSpc>
                <a:spcPts val="1800"/>
              </a:lnSpc>
              <a:buNone/>
            </a:pPr>
            <a:r>
              <a:rPr lang="en-US" sz="1200" dirty="0">
                <a:solidFill>
                  <a:srgbClr val="45433D"/>
                </a:solidFill>
                <a:latin typeface="Arial" pitchFamily="34" charset="0"/>
                <a:ea typeface="Arial" pitchFamily="34" charset="-122"/>
                <a:cs typeface="Arial" pitchFamily="34" charset="-120"/>
              </a:rPr>
              <a:t>build mutually beneficial agreements.</a:t>
            </a:r>
            <a:endParaRPr lang="en-US" sz="1200" dirty="0"/>
          </a:p>
        </p:txBody>
      </p:sp>
      <p:sp>
        <p:nvSpPr>
          <p:cNvPr id="14" name="Text 11"/>
          <p:cNvSpPr/>
          <p:nvPr/>
        </p:nvSpPr>
        <p:spPr>
          <a:xfrm>
            <a:off x="685800" y="6295644"/>
            <a:ext cx="28785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NORDWIND KAFFEE GMBH • BERLIN</a:t>
            </a:r>
            <a:endParaRPr lang="en-US" sz="970" dirty="0"/>
          </a:p>
        </p:txBody>
      </p:sp>
      <p:sp>
        <p:nvSpPr>
          <p:cNvPr id="15" name="Text 12"/>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10 / 12</a:t>
            </a:r>
            <a:endParaRPr lang="en-US" sz="97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2597810"/>
            <a:ext cx="3467405" cy="2233879"/>
          </a:xfrm>
          <a:prstGeom prst="roundRect">
            <a:avLst>
              <a:gd name="adj" fmla="val 7655"/>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4" name="Shape 1"/>
          <p:cNvSpPr/>
          <p:nvPr/>
        </p:nvSpPr>
        <p:spPr>
          <a:xfrm>
            <a:off x="4362602" y="2597810"/>
            <a:ext cx="3467405" cy="2233879"/>
          </a:xfrm>
          <a:prstGeom prst="roundRect">
            <a:avLst>
              <a:gd name="adj" fmla="val 7655"/>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5" name="Shape 2"/>
          <p:cNvSpPr/>
          <p:nvPr/>
        </p:nvSpPr>
        <p:spPr>
          <a:xfrm>
            <a:off x="8038490" y="2597810"/>
            <a:ext cx="3467405" cy="2233879"/>
          </a:xfrm>
          <a:prstGeom prst="roundRect">
            <a:avLst>
              <a:gd name="adj" fmla="val 7655"/>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6" name="Shape 3"/>
          <p:cNvSpPr/>
          <p:nvPr/>
        </p:nvSpPr>
        <p:spPr>
          <a:xfrm>
            <a:off x="685800" y="6152998"/>
            <a:ext cx="10820095" cy="9510"/>
          </a:xfrm>
          <a:prstGeom prst="rect">
            <a:avLst/>
          </a:prstGeom>
          <a:solidFill>
            <a:srgbClr val="1E1C16">
              <a:alpha val="14000"/>
            </a:srgbClr>
          </a:solidFill>
          <a:ln/>
        </p:spPr>
      </p:sp>
      <p:sp>
        <p:nvSpPr>
          <p:cNvPr id="7" name="Text 4"/>
          <p:cNvSpPr/>
          <p:nvPr/>
        </p:nvSpPr>
        <p:spPr>
          <a:xfrm>
            <a:off x="685800" y="513893"/>
            <a:ext cx="1389888"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11</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FOCUS AREAS</a:t>
            </a:r>
            <a:endParaRPr lang="en-US" sz="970" dirty="0"/>
          </a:p>
        </p:txBody>
      </p:sp>
      <p:sp>
        <p:nvSpPr>
          <p:cNvPr id="8" name="Text 5"/>
          <p:cNvSpPr/>
          <p:nvPr/>
        </p:nvSpPr>
        <p:spPr>
          <a:xfrm>
            <a:off x="10053828"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9" name="Text 6"/>
          <p:cNvSpPr/>
          <p:nvPr/>
        </p:nvSpPr>
        <p:spPr>
          <a:xfrm>
            <a:off x="685800" y="1959559"/>
            <a:ext cx="6487668" cy="462686"/>
          </a:xfrm>
          <a:prstGeom prst="rect">
            <a:avLst/>
          </a:prstGeom>
          <a:noFill/>
          <a:ln/>
        </p:spPr>
        <p:txBody>
          <a:bodyPr wrap="none" lIns="0" tIns="0" rIns="0" bIns="0" rtlCol="0" anchor="t"/>
          <a:lstStyle/>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How each team can drive success in H2</a:t>
            </a:r>
            <a:endParaRPr lang="en-US" sz="2850" dirty="0"/>
          </a:p>
        </p:txBody>
      </p:sp>
      <p:sp>
        <p:nvSpPr>
          <p:cNvPr id="10" name="Text 7"/>
          <p:cNvSpPr/>
          <p:nvPr/>
        </p:nvSpPr>
        <p:spPr>
          <a:xfrm>
            <a:off x="942746" y="2873959"/>
            <a:ext cx="1934870" cy="161849"/>
          </a:xfrm>
          <a:prstGeom prst="rect">
            <a:avLst/>
          </a:prstGeom>
          <a:noFill/>
          <a:ln/>
        </p:spPr>
        <p:txBody>
          <a:bodyPr wrap="none" lIns="0" tIns="0" rIns="0" bIns="0" rtlCol="0" anchor="t"/>
          <a:lstStyle/>
          <a:p>
            <a:pPr algn="l" indent="0" marL="0">
              <a:lnSpc>
                <a:spcPts val="1220"/>
              </a:lnSpc>
              <a:buNone/>
            </a:pPr>
            <a:r>
              <a:rPr lang="en-US" sz="970" b="1" spc="156" kern="0" dirty="0">
                <a:solidFill>
                  <a:srgbClr val="2563A8"/>
                </a:solidFill>
                <a:latin typeface="Consolas" pitchFamily="34" charset="0"/>
                <a:ea typeface="Consolas" pitchFamily="34" charset="-122"/>
                <a:cs typeface="Consolas" pitchFamily="34" charset="-120"/>
              </a:rPr>
              <a:t>ROASTERY &amp; LOGISTICS</a:t>
            </a:r>
            <a:endParaRPr lang="en-US" sz="970" dirty="0"/>
          </a:p>
        </p:txBody>
      </p:sp>
      <p:sp>
        <p:nvSpPr>
          <p:cNvPr id="11" name="Text 8"/>
          <p:cNvSpPr/>
          <p:nvPr/>
        </p:nvSpPr>
        <p:spPr>
          <a:xfrm>
            <a:off x="942746" y="3121762"/>
            <a:ext cx="2196389" cy="349301"/>
          </a:xfrm>
          <a:prstGeom prst="rect">
            <a:avLst/>
          </a:prstGeom>
          <a:noFill/>
          <a:ln/>
        </p:spPr>
        <p:txBody>
          <a:bodyPr wrap="none" lIns="0" tIns="0" rIns="0" bIns="0" rtlCol="0" anchor="t"/>
          <a:lstStyle/>
          <a:p>
            <a:pPr algn="l" indent="0" marL="0">
              <a:lnSpc>
                <a:spcPts val="2210"/>
              </a:lnSpc>
              <a:buNone/>
            </a:pPr>
            <a:r>
              <a:rPr lang="en-US" sz="1870" dirty="0">
                <a:solidFill>
                  <a:srgbClr val="191917"/>
                </a:solidFill>
                <a:latin typeface="Palatino Linotype" pitchFamily="34" charset="0"/>
                <a:ea typeface="Palatino Linotype" pitchFamily="34" charset="-122"/>
                <a:cs typeface="Palatino Linotype" pitchFamily="34" charset="-120"/>
              </a:rPr>
              <a:t>Relieve the pressure</a:t>
            </a:r>
            <a:endParaRPr lang="en-US" sz="1870" dirty="0"/>
          </a:p>
        </p:txBody>
      </p:sp>
      <p:sp>
        <p:nvSpPr>
          <p:cNvPr id="12" name="Text 9"/>
          <p:cNvSpPr/>
          <p:nvPr/>
        </p:nvSpPr>
        <p:spPr>
          <a:xfrm>
            <a:off x="942746" y="3555187"/>
            <a:ext cx="2997403" cy="1048817"/>
          </a:xfrm>
          <a:prstGeom prst="rect">
            <a:avLst/>
          </a:prstGeom>
          <a:noFill/>
          <a:ln/>
        </p:spPr>
        <p:txBody>
          <a:bodyPr wrap="none" lIns="0" tIns="0" rIns="0" bIns="0" rtlCol="0" anchor="t"/>
          <a:lstStyle/>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Optimize our workflow to clear June</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shipping delays, and prepare the</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physical layout for the October roaster</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arrival.</a:t>
            </a:r>
            <a:endParaRPr lang="en-US" sz="1350" dirty="0"/>
          </a:p>
        </p:txBody>
      </p:sp>
      <p:sp>
        <p:nvSpPr>
          <p:cNvPr id="13" name="Text 10"/>
          <p:cNvSpPr/>
          <p:nvPr/>
        </p:nvSpPr>
        <p:spPr>
          <a:xfrm>
            <a:off x="4619549" y="2873959"/>
            <a:ext cx="1547165" cy="161849"/>
          </a:xfrm>
          <a:prstGeom prst="rect">
            <a:avLst/>
          </a:prstGeom>
          <a:noFill/>
          <a:ln/>
        </p:spPr>
        <p:txBody>
          <a:bodyPr wrap="none" lIns="0" tIns="0" rIns="0" bIns="0" rtlCol="0" anchor="t"/>
          <a:lstStyle/>
          <a:p>
            <a:pPr algn="l" indent="0" marL="0">
              <a:lnSpc>
                <a:spcPts val="1220"/>
              </a:lnSpc>
              <a:buNone/>
            </a:pPr>
            <a:r>
              <a:rPr lang="en-US" sz="970" b="1" spc="156" kern="0" dirty="0">
                <a:solidFill>
                  <a:srgbClr val="2563A8"/>
                </a:solidFill>
                <a:latin typeface="Consolas" pitchFamily="34" charset="0"/>
                <a:ea typeface="Consolas" pitchFamily="34" charset="-122"/>
                <a:cs typeface="Consolas" pitchFamily="34" charset="-120"/>
              </a:rPr>
              <a:t>SALES &amp; ACCOUNTS</a:t>
            </a:r>
            <a:endParaRPr lang="en-US" sz="970" dirty="0"/>
          </a:p>
        </p:txBody>
      </p:sp>
      <p:sp>
        <p:nvSpPr>
          <p:cNvPr id="14" name="Text 11"/>
          <p:cNvSpPr/>
          <p:nvPr/>
        </p:nvSpPr>
        <p:spPr>
          <a:xfrm>
            <a:off x="4619549" y="3121762"/>
            <a:ext cx="1739189" cy="349301"/>
          </a:xfrm>
          <a:prstGeom prst="rect">
            <a:avLst/>
          </a:prstGeom>
          <a:noFill/>
          <a:ln/>
        </p:spPr>
        <p:txBody>
          <a:bodyPr wrap="none" lIns="0" tIns="0" rIns="0" bIns="0" rtlCol="0" anchor="t"/>
          <a:lstStyle/>
          <a:p>
            <a:pPr algn="l" indent="0" marL="0">
              <a:lnSpc>
                <a:spcPts val="2210"/>
              </a:lnSpc>
              <a:buNone/>
            </a:pPr>
            <a:r>
              <a:rPr lang="en-US" sz="1870" dirty="0">
                <a:solidFill>
                  <a:srgbClr val="191917"/>
                </a:solidFill>
                <a:latin typeface="Palatino Linotype" pitchFamily="34" charset="0"/>
                <a:ea typeface="Palatino Linotype" pitchFamily="34" charset="-122"/>
                <a:cs typeface="Palatino Linotype" pitchFamily="34" charset="-120"/>
              </a:rPr>
              <a:t>Protect our core</a:t>
            </a:r>
            <a:endParaRPr lang="en-US" sz="1870" dirty="0"/>
          </a:p>
        </p:txBody>
      </p:sp>
      <p:sp>
        <p:nvSpPr>
          <p:cNvPr id="15" name="Text 12"/>
          <p:cNvSpPr/>
          <p:nvPr/>
        </p:nvSpPr>
        <p:spPr>
          <a:xfrm>
            <a:off x="4619549" y="3555187"/>
            <a:ext cx="2843784" cy="1048817"/>
          </a:xfrm>
          <a:prstGeom prst="rect">
            <a:avLst/>
          </a:prstGeom>
          <a:noFill/>
          <a:ln/>
        </p:spPr>
        <p:txBody>
          <a:bodyPr wrap="none" lIns="0" tIns="0" rIns="0" bIns="0" rtlCol="0" anchor="t"/>
          <a:lstStyle/>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Manage price adjustments with</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empathy and clarity. Build deep</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rapport with our wholesale accounts</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ahead of Q4.</a:t>
            </a:r>
            <a:endParaRPr lang="en-US" sz="1350" dirty="0"/>
          </a:p>
        </p:txBody>
      </p:sp>
      <p:sp>
        <p:nvSpPr>
          <p:cNvPr id="16" name="Text 13"/>
          <p:cNvSpPr/>
          <p:nvPr/>
        </p:nvSpPr>
        <p:spPr>
          <a:xfrm>
            <a:off x="8296351" y="2873959"/>
            <a:ext cx="1934870" cy="161849"/>
          </a:xfrm>
          <a:prstGeom prst="rect">
            <a:avLst/>
          </a:prstGeom>
          <a:noFill/>
          <a:ln/>
        </p:spPr>
        <p:txBody>
          <a:bodyPr wrap="none" lIns="0" tIns="0" rIns="0" bIns="0" rtlCol="0" anchor="t"/>
          <a:lstStyle/>
          <a:p>
            <a:pPr algn="l" indent="0" marL="0">
              <a:lnSpc>
                <a:spcPts val="1220"/>
              </a:lnSpc>
              <a:buNone/>
            </a:pPr>
            <a:r>
              <a:rPr lang="en-US" sz="970" b="1" spc="156" kern="0" dirty="0">
                <a:solidFill>
                  <a:srgbClr val="2563A8"/>
                </a:solidFill>
                <a:latin typeface="Consolas" pitchFamily="34" charset="0"/>
                <a:ea typeface="Consolas" pitchFamily="34" charset="-122"/>
                <a:cs typeface="Consolas" pitchFamily="34" charset="-120"/>
              </a:rPr>
              <a:t>ONLINE STORE &amp; ADMIN</a:t>
            </a:r>
            <a:endParaRPr lang="en-US" sz="970" dirty="0"/>
          </a:p>
        </p:txBody>
      </p:sp>
      <p:sp>
        <p:nvSpPr>
          <p:cNvPr id="17" name="Text 14"/>
          <p:cNvSpPr/>
          <p:nvPr/>
        </p:nvSpPr>
        <p:spPr>
          <a:xfrm>
            <a:off x="8296351" y="3121762"/>
            <a:ext cx="2072030" cy="349301"/>
          </a:xfrm>
          <a:prstGeom prst="rect">
            <a:avLst/>
          </a:prstGeom>
          <a:noFill/>
          <a:ln/>
        </p:spPr>
        <p:txBody>
          <a:bodyPr wrap="none" lIns="0" tIns="0" rIns="0" bIns="0" rtlCol="0" anchor="t"/>
          <a:lstStyle/>
          <a:p>
            <a:pPr algn="l" indent="0" marL="0">
              <a:lnSpc>
                <a:spcPts val="2210"/>
              </a:lnSpc>
              <a:buNone/>
            </a:pPr>
            <a:r>
              <a:rPr lang="en-US" sz="1870" dirty="0">
                <a:solidFill>
                  <a:srgbClr val="191917"/>
                </a:solidFill>
                <a:latin typeface="Palatino Linotype" pitchFamily="34" charset="0"/>
                <a:ea typeface="Palatino Linotype" pitchFamily="34" charset="-122"/>
                <a:cs typeface="Palatino Linotype" pitchFamily="34" charset="-120"/>
              </a:rPr>
              <a:t>Optimize and scale</a:t>
            </a:r>
            <a:endParaRPr lang="en-US" sz="1870" dirty="0"/>
          </a:p>
        </p:txBody>
      </p:sp>
      <p:sp>
        <p:nvSpPr>
          <p:cNvPr id="18" name="Text 15"/>
          <p:cNvSpPr/>
          <p:nvPr/>
        </p:nvSpPr>
        <p:spPr>
          <a:xfrm>
            <a:off x="8296351" y="3555187"/>
            <a:ext cx="2966314" cy="1048817"/>
          </a:xfrm>
          <a:prstGeom prst="rect">
            <a:avLst/>
          </a:prstGeom>
          <a:noFill/>
          <a:ln/>
        </p:spPr>
        <p:txBody>
          <a:bodyPr wrap="none" lIns="0" tIns="0" rIns="0" bIns="0" rtlCol="0" anchor="t"/>
          <a:lstStyle/>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Deliver the Subscription V2 update on</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schedule and prepare customer</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marketing to ensure a strong winter</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season.</a:t>
            </a:r>
            <a:endParaRPr lang="en-US" sz="1350" dirty="0"/>
          </a:p>
        </p:txBody>
      </p:sp>
      <p:sp>
        <p:nvSpPr>
          <p:cNvPr id="19" name="Text 16"/>
          <p:cNvSpPr/>
          <p:nvPr/>
        </p:nvSpPr>
        <p:spPr>
          <a:xfrm>
            <a:off x="685800" y="6295644"/>
            <a:ext cx="28785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NORDWIND KAFFEE GMBH • BERLIN</a:t>
            </a:r>
            <a:endParaRPr lang="en-US" sz="970" dirty="0"/>
          </a:p>
        </p:txBody>
      </p:sp>
      <p:sp>
        <p:nvSpPr>
          <p:cNvPr id="20" name="Text 17"/>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11 / 12</a:t>
            </a:r>
            <a:endParaRPr lang="en-US" sz="97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2452421"/>
            <a:ext cx="285293" cy="19202"/>
          </a:xfrm>
          <a:prstGeom prst="rect">
            <a:avLst/>
          </a:prstGeom>
          <a:solidFill>
            <a:srgbClr val="2563A8"/>
          </a:solidFill>
          <a:ln/>
        </p:spPr>
      </p:sp>
      <p:sp>
        <p:nvSpPr>
          <p:cNvPr id="4" name="Shape 1"/>
          <p:cNvSpPr/>
          <p:nvPr/>
        </p:nvSpPr>
        <p:spPr>
          <a:xfrm>
            <a:off x="685800" y="6152998"/>
            <a:ext cx="10820095" cy="9510"/>
          </a:xfrm>
          <a:prstGeom prst="rect">
            <a:avLst/>
          </a:prstGeom>
          <a:solidFill>
            <a:srgbClr val="1E1C16">
              <a:alpha val="14000"/>
            </a:srgbClr>
          </a:solidFill>
          <a:ln/>
        </p:spPr>
      </p:sp>
      <p:sp>
        <p:nvSpPr>
          <p:cNvPr id="5" name="Text 2"/>
          <p:cNvSpPr/>
          <p:nvPr/>
        </p:nvSpPr>
        <p:spPr>
          <a:xfrm>
            <a:off x="685800" y="513893"/>
            <a:ext cx="1786738"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12</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LOOKING FORWARD</a:t>
            </a:r>
            <a:endParaRPr lang="en-US" sz="970" dirty="0"/>
          </a:p>
        </p:txBody>
      </p:sp>
      <p:sp>
        <p:nvSpPr>
          <p:cNvPr id="6" name="Text 3"/>
          <p:cNvSpPr/>
          <p:nvPr/>
        </p:nvSpPr>
        <p:spPr>
          <a:xfrm>
            <a:off x="10053828"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7" name="Text 4"/>
          <p:cNvSpPr/>
          <p:nvPr/>
        </p:nvSpPr>
        <p:spPr>
          <a:xfrm>
            <a:off x="1085393" y="2375611"/>
            <a:ext cx="1849831" cy="190195"/>
          </a:xfrm>
          <a:prstGeom prst="rect">
            <a:avLst/>
          </a:prstGeom>
          <a:noFill/>
          <a:ln/>
        </p:spPr>
        <p:txBody>
          <a:bodyPr wrap="none" lIns="0" tIns="0" rIns="0" bIns="0" rtlCol="0" anchor="t"/>
          <a:lstStyle/>
          <a:p>
            <a:pPr algn="l" indent="0" marL="0">
              <a:lnSpc>
                <a:spcPts val="1410"/>
              </a:lnSpc>
              <a:buNone/>
            </a:pPr>
            <a:r>
              <a:rPr lang="en-US" sz="1120" b="1" spc="270" kern="0" dirty="0">
                <a:solidFill>
                  <a:srgbClr val="2563A8"/>
                </a:solidFill>
                <a:latin typeface="Consolas" pitchFamily="34" charset="0"/>
                <a:ea typeface="Consolas" pitchFamily="34" charset="-122"/>
                <a:cs typeface="Consolas" pitchFamily="34" charset="-120"/>
              </a:rPr>
              <a:t>NORDWIND KAFFEE</a:t>
            </a:r>
            <a:endParaRPr lang="en-US" sz="1120" dirty="0"/>
          </a:p>
        </p:txBody>
      </p:sp>
      <p:sp>
        <p:nvSpPr>
          <p:cNvPr id="8" name="Text 5"/>
          <p:cNvSpPr/>
          <p:nvPr/>
        </p:nvSpPr>
        <p:spPr>
          <a:xfrm>
            <a:off x="685800" y="2709367"/>
            <a:ext cx="10189159" cy="1248156"/>
          </a:xfrm>
          <a:prstGeom prst="rect">
            <a:avLst/>
          </a:prstGeom>
          <a:noFill/>
          <a:ln/>
        </p:spPr>
        <p:txBody>
          <a:bodyPr wrap="none" lIns="0" tIns="0" rIns="0" bIns="0" rtlCol="0" anchor="t"/>
          <a:lstStyle/>
          <a:p>
            <a:pPr algn="l" indent="0" marL="0">
              <a:lnSpc>
                <a:spcPts val="4370"/>
              </a:lnSpc>
              <a:buNone/>
            </a:pPr>
            <a:r>
              <a:rPr lang="en-US" sz="4050" b="1" spc="-81" kern="0" dirty="0">
                <a:solidFill>
                  <a:srgbClr val="191917"/>
                </a:solidFill>
                <a:latin typeface="Arial" pitchFamily="34" charset="0"/>
                <a:ea typeface="Arial" pitchFamily="34" charset="-122"/>
                <a:cs typeface="Arial" pitchFamily="34" charset="-120"/>
              </a:rPr>
              <a:t>Let's build a stronger, more resilient roastery</a:t>
            </a:r>
            <a:endParaRPr lang="en-US" sz="4050" dirty="0"/>
          </a:p>
          <a:p>
            <a:pPr algn="l" indent="0" marL="0">
              <a:lnSpc>
                <a:spcPts val="4370"/>
              </a:lnSpc>
              <a:buNone/>
            </a:pPr>
            <a:r>
              <a:rPr lang="en-US" sz="4050" b="1" spc="-81" kern="0" dirty="0">
                <a:solidFill>
                  <a:srgbClr val="191917"/>
                </a:solidFill>
                <a:latin typeface="Arial" pitchFamily="34" charset="0"/>
                <a:ea typeface="Arial" pitchFamily="34" charset="-122"/>
                <a:cs typeface="Arial" pitchFamily="34" charset="-120"/>
              </a:rPr>
              <a:t>together</a:t>
            </a:r>
            <a:endParaRPr lang="en-US" sz="4050" dirty="0"/>
          </a:p>
        </p:txBody>
      </p:sp>
      <p:sp>
        <p:nvSpPr>
          <p:cNvPr id="9" name="Text 6"/>
          <p:cNvSpPr/>
          <p:nvPr/>
        </p:nvSpPr>
        <p:spPr>
          <a:xfrm>
            <a:off x="685800" y="4115714"/>
            <a:ext cx="9202522" cy="298094"/>
          </a:xfrm>
          <a:prstGeom prst="rect">
            <a:avLst/>
          </a:prstGeom>
          <a:noFill/>
          <a:ln/>
        </p:spPr>
        <p:txBody>
          <a:bodyPr wrap="none" lIns="0" tIns="0" rIns="0" bIns="0" rtlCol="0" anchor="t"/>
          <a:lstStyle/>
          <a:p>
            <a:pPr algn="l" indent="0" marL="0">
              <a:lnSpc>
                <a:spcPts val="2810"/>
              </a:lnSpc>
              <a:buNone/>
            </a:pPr>
            <a:r>
              <a:rPr lang="en-US" sz="1870" dirty="0">
                <a:solidFill>
                  <a:srgbClr val="45433D"/>
                </a:solidFill>
                <a:latin typeface="Arial" pitchFamily="34" charset="0"/>
                <a:ea typeface="Arial" pitchFamily="34" charset="-122"/>
                <a:cs typeface="Arial" pitchFamily="34" charset="-120"/>
              </a:rPr>
              <a:t>Specialty coffee roasted in Berlin • A team of 28 people making a great product possible.</a:t>
            </a:r>
            <a:endParaRPr lang="en-US" sz="1870" dirty="0"/>
          </a:p>
        </p:txBody>
      </p:sp>
      <p:sp>
        <p:nvSpPr>
          <p:cNvPr id="10" name="Text 7"/>
          <p:cNvSpPr/>
          <p:nvPr/>
        </p:nvSpPr>
        <p:spPr>
          <a:xfrm>
            <a:off x="685800" y="6295644"/>
            <a:ext cx="28785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NORDWIND KAFFEE GMBH • BERLIN</a:t>
            </a:r>
            <a:endParaRPr lang="en-US" sz="970" dirty="0"/>
          </a:p>
        </p:txBody>
      </p:sp>
      <p:sp>
        <p:nvSpPr>
          <p:cNvPr id="11" name="Text 8"/>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12 / 12</a:t>
            </a:r>
            <a:endParaRPr lang="en-US" sz="97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2416759"/>
            <a:ext cx="285293" cy="19202"/>
          </a:xfrm>
          <a:prstGeom prst="rect">
            <a:avLst/>
          </a:prstGeom>
          <a:solidFill>
            <a:srgbClr val="2563A8"/>
          </a:solidFill>
          <a:ln/>
        </p:spPr>
      </p:sp>
      <p:sp>
        <p:nvSpPr>
          <p:cNvPr id="4" name="Shape 1"/>
          <p:cNvSpPr/>
          <p:nvPr/>
        </p:nvSpPr>
        <p:spPr>
          <a:xfrm>
            <a:off x="685800" y="6152998"/>
            <a:ext cx="10820095" cy="9510"/>
          </a:xfrm>
          <a:prstGeom prst="rect">
            <a:avLst/>
          </a:prstGeom>
          <a:solidFill>
            <a:srgbClr val="1E1C16">
              <a:alpha val="14000"/>
            </a:srgbClr>
          </a:solidFill>
          <a:ln/>
        </p:spPr>
      </p:sp>
      <p:sp>
        <p:nvSpPr>
          <p:cNvPr id="5" name="Text 2"/>
          <p:cNvSpPr/>
          <p:nvPr/>
        </p:nvSpPr>
        <p:spPr>
          <a:xfrm>
            <a:off x="685800" y="513893"/>
            <a:ext cx="1985162"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02</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EXECUTIVE SUMMARY</a:t>
            </a:r>
            <a:endParaRPr lang="en-US" sz="970" dirty="0"/>
          </a:p>
        </p:txBody>
      </p:sp>
      <p:sp>
        <p:nvSpPr>
          <p:cNvPr id="6" name="Text 3"/>
          <p:cNvSpPr/>
          <p:nvPr/>
        </p:nvSpPr>
        <p:spPr>
          <a:xfrm>
            <a:off x="10053828"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7" name="Text 4"/>
          <p:cNvSpPr/>
          <p:nvPr/>
        </p:nvSpPr>
        <p:spPr>
          <a:xfrm>
            <a:off x="1085393" y="2339950"/>
            <a:ext cx="2342693" cy="190195"/>
          </a:xfrm>
          <a:prstGeom prst="rect">
            <a:avLst/>
          </a:prstGeom>
          <a:noFill/>
          <a:ln/>
        </p:spPr>
        <p:txBody>
          <a:bodyPr wrap="none" lIns="0" tIns="0" rIns="0" bIns="0" rtlCol="0" anchor="t"/>
          <a:lstStyle/>
          <a:p>
            <a:pPr algn="l" indent="0" marL="0">
              <a:lnSpc>
                <a:spcPts val="1410"/>
              </a:lnSpc>
              <a:buNone/>
            </a:pPr>
            <a:r>
              <a:rPr lang="en-US" sz="1120" b="1" spc="270" kern="0" dirty="0">
                <a:solidFill>
                  <a:srgbClr val="2563A8"/>
                </a:solidFill>
                <a:latin typeface="Consolas" pitchFamily="34" charset="0"/>
                <a:ea typeface="Consolas" pitchFamily="34" charset="-122"/>
                <a:cs typeface="Consolas" pitchFamily="34" charset="-120"/>
              </a:rPr>
              <a:t>OUR CURRENT REALITY</a:t>
            </a:r>
            <a:endParaRPr lang="en-US" sz="1120" dirty="0"/>
          </a:p>
        </p:txBody>
      </p:sp>
      <p:sp>
        <p:nvSpPr>
          <p:cNvPr id="8" name="Text 5"/>
          <p:cNvSpPr/>
          <p:nvPr/>
        </p:nvSpPr>
        <p:spPr>
          <a:xfrm>
            <a:off x="685800" y="2702052"/>
            <a:ext cx="6382512" cy="1922069"/>
          </a:xfrm>
          <a:prstGeom prst="rect">
            <a:avLst/>
          </a:prstGeom>
          <a:noFill/>
          <a:ln/>
        </p:spPr>
        <p:txBody>
          <a:bodyPr wrap="none" lIns="0" tIns="0" rIns="0" bIns="0" rtlCol="0" anchor="t"/>
          <a:lstStyle/>
          <a:p>
            <a:pPr algn="l" indent="0" marL="0">
              <a:lnSpc>
                <a:spcPts val="2750"/>
              </a:lnSpc>
              <a:buNone/>
            </a:pPr>
            <a:r>
              <a:rPr lang="en-US" sz="2550" b="1" spc="-51" kern="0" dirty="0">
                <a:solidFill>
                  <a:srgbClr val="191917"/>
                </a:solidFill>
                <a:latin typeface="Arial" pitchFamily="34" charset="0"/>
                <a:ea typeface="Arial" pitchFamily="34" charset="-122"/>
                <a:cs typeface="Arial" pitchFamily="34" charset="-120"/>
              </a:rPr>
              <a:t>Record sales have brought us to our</a:t>
            </a:r>
            <a:endParaRPr lang="en-US" sz="2550" dirty="0"/>
          </a:p>
          <a:p>
            <a:pPr algn="l" indent="0" marL="0">
              <a:lnSpc>
                <a:spcPts val="2750"/>
              </a:lnSpc>
              <a:buNone/>
            </a:pPr>
            <a:r>
              <a:rPr lang="en-US" sz="2550" b="1" spc="-51" kern="0" dirty="0">
                <a:solidFill>
                  <a:srgbClr val="191917"/>
                </a:solidFill>
                <a:latin typeface="Arial" pitchFamily="34" charset="0"/>
                <a:ea typeface="Arial" pitchFamily="34" charset="-122"/>
                <a:cs typeface="Arial" pitchFamily="34" charset="-120"/>
              </a:rPr>
              <a:t>physical limits. While we hit EUR 2.4M in H1,</a:t>
            </a:r>
            <a:endParaRPr lang="en-US" sz="2550" dirty="0"/>
          </a:p>
          <a:p>
            <a:pPr algn="l" indent="0" marL="0">
              <a:lnSpc>
                <a:spcPts val="2750"/>
              </a:lnSpc>
              <a:buNone/>
            </a:pPr>
            <a:r>
              <a:rPr lang="en-US" sz="2550" b="1" spc="-51" kern="0" dirty="0">
                <a:solidFill>
                  <a:srgbClr val="191917"/>
                </a:solidFill>
                <a:latin typeface="Arial" pitchFamily="34" charset="0"/>
                <a:ea typeface="Arial" pitchFamily="34" charset="-122"/>
                <a:cs typeface="Arial" pitchFamily="34" charset="-120"/>
              </a:rPr>
              <a:t>our rapid volume growth is putting heavy</a:t>
            </a:r>
            <a:endParaRPr lang="en-US" sz="2550" dirty="0"/>
          </a:p>
          <a:p>
            <a:pPr algn="l" indent="0" marL="0">
              <a:lnSpc>
                <a:spcPts val="2750"/>
              </a:lnSpc>
              <a:buNone/>
            </a:pPr>
            <a:r>
              <a:rPr lang="en-US" sz="2550" b="1" spc="-51" kern="0" dirty="0">
                <a:solidFill>
                  <a:srgbClr val="191917"/>
                </a:solidFill>
                <a:latin typeface="Arial" pitchFamily="34" charset="0"/>
                <a:ea typeface="Arial" pitchFamily="34" charset="-122"/>
                <a:cs typeface="Arial" pitchFamily="34" charset="-120"/>
              </a:rPr>
              <a:t>pressure on our roastery, logistics, and</a:t>
            </a:r>
            <a:endParaRPr lang="en-US" sz="2550" dirty="0"/>
          </a:p>
          <a:p>
            <a:pPr algn="l" indent="0" marL="0">
              <a:lnSpc>
                <a:spcPts val="2750"/>
              </a:lnSpc>
              <a:buNone/>
            </a:pPr>
            <a:r>
              <a:rPr lang="en-US" sz="2550" b="1" spc="-51" kern="0" dirty="0">
                <a:solidFill>
                  <a:srgbClr val="191917"/>
                </a:solidFill>
                <a:latin typeface="Arial" pitchFamily="34" charset="0"/>
                <a:ea typeface="Arial" pitchFamily="34" charset="-122"/>
                <a:cs typeface="Arial" pitchFamily="34" charset="-120"/>
              </a:rPr>
              <a:t>margins.</a:t>
            </a:r>
            <a:endParaRPr lang="en-US" sz="2550" dirty="0"/>
          </a:p>
        </p:txBody>
      </p:sp>
      <p:sp>
        <p:nvSpPr>
          <p:cNvPr id="9" name="Text 6"/>
          <p:cNvSpPr/>
          <p:nvPr/>
        </p:nvSpPr>
        <p:spPr>
          <a:xfrm>
            <a:off x="685800" y="6295644"/>
            <a:ext cx="28785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NORDWIND KAFFEE GMBH • BERLIN</a:t>
            </a:r>
            <a:endParaRPr lang="en-US" sz="970" dirty="0"/>
          </a:p>
        </p:txBody>
      </p:sp>
      <p:sp>
        <p:nvSpPr>
          <p:cNvPr id="10" name="Text 7"/>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02 / 12</a:t>
            </a:r>
            <a:endParaRPr lang="en-US" sz="97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6152998"/>
            <a:ext cx="10820095" cy="9510"/>
          </a:xfrm>
          <a:prstGeom prst="rect">
            <a:avLst/>
          </a:prstGeom>
          <a:solidFill>
            <a:srgbClr val="1E1C16">
              <a:alpha val="14000"/>
            </a:srgbClr>
          </a:solidFill>
          <a:ln/>
        </p:spPr>
      </p:sp>
      <p:sp>
        <p:nvSpPr>
          <p:cNvPr id="4" name="Text 1"/>
          <p:cNvSpPr/>
          <p:nvPr/>
        </p:nvSpPr>
        <p:spPr>
          <a:xfrm>
            <a:off x="685800" y="513893"/>
            <a:ext cx="900684"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03</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AGENDA</a:t>
            </a:r>
            <a:endParaRPr lang="en-US" sz="970" dirty="0"/>
          </a:p>
        </p:txBody>
      </p:sp>
      <p:sp>
        <p:nvSpPr>
          <p:cNvPr id="5" name="Text 2"/>
          <p:cNvSpPr/>
          <p:nvPr/>
        </p:nvSpPr>
        <p:spPr>
          <a:xfrm>
            <a:off x="10053828"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6" name="Text 3"/>
          <p:cNvSpPr/>
          <p:nvPr/>
        </p:nvSpPr>
        <p:spPr>
          <a:xfrm>
            <a:off x="685800" y="2275942"/>
            <a:ext cx="4799686" cy="483718"/>
          </a:xfrm>
          <a:prstGeom prst="rect">
            <a:avLst/>
          </a:prstGeom>
          <a:noFill/>
          <a:ln/>
        </p:spPr>
        <p:txBody>
          <a:bodyPr wrap="none" lIns="0" tIns="0" rIns="0" bIns="0" rtlCol="0" anchor="t"/>
          <a:lstStyle/>
          <a:p>
            <a:pPr algn="l" indent="0" marL="0">
              <a:lnSpc>
                <a:spcPts val="3240"/>
              </a:lnSpc>
              <a:buNone/>
            </a:pPr>
            <a:r>
              <a:rPr lang="en-US" sz="3000" b="1" spc="-60" kern="0" dirty="0">
                <a:solidFill>
                  <a:srgbClr val="191917"/>
                </a:solidFill>
                <a:latin typeface="Arial" pitchFamily="34" charset="0"/>
                <a:ea typeface="Arial" pitchFamily="34" charset="-122"/>
                <a:cs typeface="Arial" pitchFamily="34" charset="-120"/>
              </a:rPr>
              <a:t>What we are covering today</a:t>
            </a:r>
            <a:endParaRPr lang="en-US" sz="3000" dirty="0"/>
          </a:p>
        </p:txBody>
      </p:sp>
      <p:sp>
        <p:nvSpPr>
          <p:cNvPr id="7" name="Text 4"/>
          <p:cNvSpPr/>
          <p:nvPr/>
        </p:nvSpPr>
        <p:spPr>
          <a:xfrm>
            <a:off x="685800" y="3001061"/>
            <a:ext cx="257861" cy="247802"/>
          </a:xfrm>
          <a:prstGeom prst="rect">
            <a:avLst/>
          </a:prstGeom>
          <a:noFill/>
          <a:ln/>
        </p:spPr>
        <p:txBody>
          <a:bodyPr wrap="none" lIns="0" tIns="0" rIns="0" bIns="0" rtlCol="0" anchor="t"/>
          <a:lstStyle/>
          <a:p>
            <a:pPr algn="l" indent="0" marL="0">
              <a:lnSpc>
                <a:spcPts val="1870"/>
              </a:lnSpc>
              <a:buNone/>
            </a:pPr>
            <a:r>
              <a:rPr lang="en-US" sz="1500" b="1" dirty="0">
                <a:solidFill>
                  <a:srgbClr val="2563A8"/>
                </a:solidFill>
                <a:latin typeface="Consolas" pitchFamily="34" charset="0"/>
                <a:ea typeface="Consolas" pitchFamily="34" charset="-122"/>
                <a:cs typeface="Consolas" pitchFamily="34" charset="-120"/>
              </a:rPr>
              <a:t>01</a:t>
            </a:r>
            <a:endParaRPr lang="en-US" sz="1500" dirty="0"/>
          </a:p>
        </p:txBody>
      </p:sp>
      <p:sp>
        <p:nvSpPr>
          <p:cNvPr id="8" name="Text 5"/>
          <p:cNvSpPr/>
          <p:nvPr/>
        </p:nvSpPr>
        <p:spPr>
          <a:xfrm>
            <a:off x="1257300" y="2972714"/>
            <a:ext cx="7260336" cy="277978"/>
          </a:xfrm>
          <a:prstGeom prst="rect">
            <a:avLst/>
          </a:prstGeom>
          <a:noFill/>
          <a:ln/>
        </p:spPr>
        <p:txBody>
          <a:bodyPr wrap="none" lIns="0" tIns="0" rIns="0" bIns="0" rtlCol="0" anchor="t"/>
          <a:lstStyle/>
          <a:p>
            <a:pPr algn="l" indent="0" marL="0">
              <a:lnSpc>
                <a:spcPts val="2160"/>
              </a:lnSpc>
              <a:buNone/>
            </a:pPr>
            <a:r>
              <a:rPr lang="en-US" sz="1720" dirty="0">
                <a:solidFill>
                  <a:srgbClr val="191917"/>
                </a:solidFill>
                <a:latin typeface="Arial" pitchFamily="34" charset="0"/>
                <a:ea typeface="Arial" pitchFamily="34" charset="-122"/>
                <a:cs typeface="Arial" pitchFamily="34" charset="-120"/>
              </a:rPr>
              <a:t>H1 2026 performance: Strong revenue numbers across both sales channels</a:t>
            </a:r>
            <a:endParaRPr lang="en-US" sz="1720" dirty="0"/>
          </a:p>
        </p:txBody>
      </p:sp>
      <p:sp>
        <p:nvSpPr>
          <p:cNvPr id="9" name="Text 6"/>
          <p:cNvSpPr/>
          <p:nvPr/>
        </p:nvSpPr>
        <p:spPr>
          <a:xfrm>
            <a:off x="685800" y="3429914"/>
            <a:ext cx="257861" cy="247802"/>
          </a:xfrm>
          <a:prstGeom prst="rect">
            <a:avLst/>
          </a:prstGeom>
          <a:noFill/>
          <a:ln/>
        </p:spPr>
        <p:txBody>
          <a:bodyPr wrap="none" lIns="0" tIns="0" rIns="0" bIns="0" rtlCol="0" anchor="t"/>
          <a:lstStyle/>
          <a:p>
            <a:pPr algn="l" indent="0" marL="0">
              <a:lnSpc>
                <a:spcPts val="1870"/>
              </a:lnSpc>
              <a:buNone/>
            </a:pPr>
            <a:r>
              <a:rPr lang="en-US" sz="1500" b="1" dirty="0">
                <a:solidFill>
                  <a:srgbClr val="2563A8"/>
                </a:solidFill>
                <a:latin typeface="Consolas" pitchFamily="34" charset="0"/>
                <a:ea typeface="Consolas" pitchFamily="34" charset="-122"/>
                <a:cs typeface="Consolas" pitchFamily="34" charset="-120"/>
              </a:rPr>
              <a:t>02</a:t>
            </a:r>
            <a:endParaRPr lang="en-US" sz="1500" dirty="0"/>
          </a:p>
        </p:txBody>
      </p:sp>
      <p:sp>
        <p:nvSpPr>
          <p:cNvPr id="10" name="Text 7"/>
          <p:cNvSpPr/>
          <p:nvPr/>
        </p:nvSpPr>
        <p:spPr>
          <a:xfrm>
            <a:off x="1257300" y="3401568"/>
            <a:ext cx="7132320" cy="277978"/>
          </a:xfrm>
          <a:prstGeom prst="rect">
            <a:avLst/>
          </a:prstGeom>
          <a:noFill/>
          <a:ln/>
        </p:spPr>
        <p:txBody>
          <a:bodyPr wrap="none" lIns="0" tIns="0" rIns="0" bIns="0" rtlCol="0" anchor="t"/>
          <a:lstStyle/>
          <a:p>
            <a:pPr algn="l" indent="0" marL="0">
              <a:lnSpc>
                <a:spcPts val="2160"/>
              </a:lnSpc>
              <a:buNone/>
            </a:pPr>
            <a:r>
              <a:rPr lang="en-US" sz="1720" dirty="0">
                <a:solidFill>
                  <a:srgbClr val="191917"/>
                </a:solidFill>
                <a:latin typeface="Arial" pitchFamily="34" charset="0"/>
                <a:ea typeface="Arial" pitchFamily="34" charset="-122"/>
                <a:cs typeface="Arial" pitchFamily="34" charset="-120"/>
              </a:rPr>
              <a:t>The Operational Squeeze: Roastery capacity limits, delays, and bean costs</a:t>
            </a:r>
            <a:endParaRPr lang="en-US" sz="1720" dirty="0"/>
          </a:p>
        </p:txBody>
      </p:sp>
      <p:sp>
        <p:nvSpPr>
          <p:cNvPr id="11" name="Text 8"/>
          <p:cNvSpPr/>
          <p:nvPr/>
        </p:nvSpPr>
        <p:spPr>
          <a:xfrm>
            <a:off x="685800" y="3858768"/>
            <a:ext cx="257861" cy="247802"/>
          </a:xfrm>
          <a:prstGeom prst="rect">
            <a:avLst/>
          </a:prstGeom>
          <a:noFill/>
          <a:ln/>
        </p:spPr>
        <p:txBody>
          <a:bodyPr wrap="none" lIns="0" tIns="0" rIns="0" bIns="0" rtlCol="0" anchor="t"/>
          <a:lstStyle/>
          <a:p>
            <a:pPr algn="l" indent="0" marL="0">
              <a:lnSpc>
                <a:spcPts val="1870"/>
              </a:lnSpc>
              <a:buNone/>
            </a:pPr>
            <a:r>
              <a:rPr lang="en-US" sz="1500" b="1" dirty="0">
                <a:solidFill>
                  <a:srgbClr val="2563A8"/>
                </a:solidFill>
                <a:latin typeface="Consolas" pitchFamily="34" charset="0"/>
                <a:ea typeface="Consolas" pitchFamily="34" charset="-122"/>
                <a:cs typeface="Consolas" pitchFamily="34" charset="-120"/>
              </a:rPr>
              <a:t>03</a:t>
            </a:r>
            <a:endParaRPr lang="en-US" sz="1500" dirty="0"/>
          </a:p>
        </p:txBody>
      </p:sp>
      <p:sp>
        <p:nvSpPr>
          <p:cNvPr id="12" name="Text 9"/>
          <p:cNvSpPr/>
          <p:nvPr/>
        </p:nvSpPr>
        <p:spPr>
          <a:xfrm>
            <a:off x="1257300" y="3829507"/>
            <a:ext cx="6672377" cy="277978"/>
          </a:xfrm>
          <a:prstGeom prst="rect">
            <a:avLst/>
          </a:prstGeom>
          <a:noFill/>
          <a:ln/>
        </p:spPr>
        <p:txBody>
          <a:bodyPr wrap="none" lIns="0" tIns="0" rIns="0" bIns="0" rtlCol="0" anchor="t"/>
          <a:lstStyle/>
          <a:p>
            <a:pPr algn="l" indent="0" marL="0">
              <a:lnSpc>
                <a:spcPts val="2160"/>
              </a:lnSpc>
              <a:buNone/>
            </a:pPr>
            <a:r>
              <a:rPr lang="en-US" sz="1720" dirty="0">
                <a:solidFill>
                  <a:srgbClr val="191917"/>
                </a:solidFill>
                <a:latin typeface="Arial" pitchFamily="34" charset="0"/>
                <a:ea typeface="Arial" pitchFamily="34" charset="-122"/>
                <a:cs typeface="Arial" pitchFamily="34" charset="-120"/>
              </a:rPr>
              <a:t>H2 Strategic priorities: Capacity expansion, pricing, and subscriptions</a:t>
            </a:r>
            <a:endParaRPr lang="en-US" sz="1720" dirty="0"/>
          </a:p>
        </p:txBody>
      </p:sp>
      <p:sp>
        <p:nvSpPr>
          <p:cNvPr id="13" name="Text 10"/>
          <p:cNvSpPr/>
          <p:nvPr/>
        </p:nvSpPr>
        <p:spPr>
          <a:xfrm>
            <a:off x="685800" y="4286707"/>
            <a:ext cx="257861" cy="247802"/>
          </a:xfrm>
          <a:prstGeom prst="rect">
            <a:avLst/>
          </a:prstGeom>
          <a:noFill/>
          <a:ln/>
        </p:spPr>
        <p:txBody>
          <a:bodyPr wrap="none" lIns="0" tIns="0" rIns="0" bIns="0" rtlCol="0" anchor="t"/>
          <a:lstStyle/>
          <a:p>
            <a:pPr algn="l" indent="0" marL="0">
              <a:lnSpc>
                <a:spcPts val="1870"/>
              </a:lnSpc>
              <a:buNone/>
            </a:pPr>
            <a:r>
              <a:rPr lang="en-US" sz="1500" b="1" dirty="0">
                <a:solidFill>
                  <a:srgbClr val="2563A8"/>
                </a:solidFill>
                <a:latin typeface="Consolas" pitchFamily="34" charset="0"/>
                <a:ea typeface="Consolas" pitchFamily="34" charset="-122"/>
                <a:cs typeface="Consolas" pitchFamily="34" charset="-120"/>
              </a:rPr>
              <a:t>04</a:t>
            </a:r>
            <a:endParaRPr lang="en-US" sz="1500" dirty="0"/>
          </a:p>
        </p:txBody>
      </p:sp>
      <p:sp>
        <p:nvSpPr>
          <p:cNvPr id="14" name="Text 11"/>
          <p:cNvSpPr/>
          <p:nvPr/>
        </p:nvSpPr>
        <p:spPr>
          <a:xfrm>
            <a:off x="1257300" y="4258361"/>
            <a:ext cx="6684264" cy="277978"/>
          </a:xfrm>
          <a:prstGeom prst="rect">
            <a:avLst/>
          </a:prstGeom>
          <a:noFill/>
          <a:ln/>
        </p:spPr>
        <p:txBody>
          <a:bodyPr wrap="none" lIns="0" tIns="0" rIns="0" bIns="0" rtlCol="0" anchor="t"/>
          <a:lstStyle/>
          <a:p>
            <a:pPr algn="l" indent="0" marL="0">
              <a:lnSpc>
                <a:spcPts val="2160"/>
              </a:lnSpc>
              <a:buNone/>
            </a:pPr>
            <a:r>
              <a:rPr lang="en-US" sz="1720" dirty="0">
                <a:solidFill>
                  <a:srgbClr val="191917"/>
                </a:solidFill>
                <a:latin typeface="Arial" pitchFamily="34" charset="0"/>
                <a:ea typeface="Arial" pitchFamily="34" charset="-122"/>
                <a:cs typeface="Arial" pitchFamily="34" charset="-120"/>
              </a:rPr>
              <a:t>A aligned effort: What each department can do to drive success in H2</a:t>
            </a:r>
            <a:endParaRPr lang="en-US" sz="1720" dirty="0"/>
          </a:p>
        </p:txBody>
      </p:sp>
      <p:sp>
        <p:nvSpPr>
          <p:cNvPr id="15" name="Text 12"/>
          <p:cNvSpPr/>
          <p:nvPr/>
        </p:nvSpPr>
        <p:spPr>
          <a:xfrm>
            <a:off x="685800" y="6295644"/>
            <a:ext cx="28785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NORDWIND KAFFEE GMBH • BERLIN</a:t>
            </a:r>
            <a:endParaRPr lang="en-US" sz="970" dirty="0"/>
          </a:p>
        </p:txBody>
      </p:sp>
      <p:sp>
        <p:nvSpPr>
          <p:cNvPr id="16" name="Text 13"/>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03 / 12</a:t>
            </a:r>
            <a:endParaRPr lang="en-US" sz="97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2809037"/>
            <a:ext cx="3441802" cy="1926641"/>
          </a:xfrm>
          <a:prstGeom prst="roundRect">
            <a:avLst>
              <a:gd name="adj" fmla="val 8875"/>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4" name="Shape 1"/>
          <p:cNvSpPr/>
          <p:nvPr/>
        </p:nvSpPr>
        <p:spPr>
          <a:xfrm>
            <a:off x="4375404" y="2809037"/>
            <a:ext cx="3441802" cy="1926641"/>
          </a:xfrm>
          <a:prstGeom prst="roundRect">
            <a:avLst>
              <a:gd name="adj" fmla="val 8875"/>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5" name="Shape 2"/>
          <p:cNvSpPr/>
          <p:nvPr/>
        </p:nvSpPr>
        <p:spPr>
          <a:xfrm>
            <a:off x="8064094" y="2809037"/>
            <a:ext cx="3441802" cy="1926641"/>
          </a:xfrm>
          <a:prstGeom prst="roundRect">
            <a:avLst>
              <a:gd name="adj" fmla="val 8875"/>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6" name="Shape 3"/>
          <p:cNvSpPr/>
          <p:nvPr/>
        </p:nvSpPr>
        <p:spPr>
          <a:xfrm>
            <a:off x="685800" y="6152998"/>
            <a:ext cx="10820095" cy="9510"/>
          </a:xfrm>
          <a:prstGeom prst="rect">
            <a:avLst/>
          </a:prstGeom>
          <a:solidFill>
            <a:srgbClr val="1E1C16">
              <a:alpha val="14000"/>
            </a:srgbClr>
          </a:solidFill>
          <a:ln/>
        </p:spPr>
      </p:sp>
      <p:sp>
        <p:nvSpPr>
          <p:cNvPr id="7" name="Text 4"/>
          <p:cNvSpPr/>
          <p:nvPr/>
        </p:nvSpPr>
        <p:spPr>
          <a:xfrm>
            <a:off x="685800" y="513893"/>
            <a:ext cx="2283257"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04</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PERFORMANCE OVERVIEW</a:t>
            </a:r>
            <a:endParaRPr lang="en-US" sz="970" dirty="0"/>
          </a:p>
        </p:txBody>
      </p:sp>
      <p:sp>
        <p:nvSpPr>
          <p:cNvPr id="8" name="Text 5"/>
          <p:cNvSpPr/>
          <p:nvPr/>
        </p:nvSpPr>
        <p:spPr>
          <a:xfrm>
            <a:off x="10053828"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9" name="Text 6"/>
          <p:cNvSpPr/>
          <p:nvPr/>
        </p:nvSpPr>
        <p:spPr>
          <a:xfrm>
            <a:off x="685800" y="2055571"/>
            <a:ext cx="7649870" cy="483718"/>
          </a:xfrm>
          <a:prstGeom prst="rect">
            <a:avLst/>
          </a:prstGeom>
          <a:noFill/>
          <a:ln/>
        </p:spPr>
        <p:txBody>
          <a:bodyPr wrap="none" lIns="0" tIns="0" rIns="0" bIns="0" rtlCol="0" anchor="t"/>
          <a:lstStyle/>
          <a:p>
            <a:pPr algn="l" indent="0" marL="0">
              <a:lnSpc>
                <a:spcPts val="3240"/>
              </a:lnSpc>
              <a:buNone/>
            </a:pPr>
            <a:r>
              <a:rPr lang="en-US" sz="3000" b="1" spc="-60" kern="0" dirty="0">
                <a:solidFill>
                  <a:srgbClr val="191917"/>
                </a:solidFill>
                <a:latin typeface="Arial" pitchFamily="34" charset="0"/>
                <a:ea typeface="Arial" pitchFamily="34" charset="-122"/>
                <a:cs typeface="Arial" pitchFamily="34" charset="-120"/>
              </a:rPr>
              <a:t>Excellent sales growth across both channels</a:t>
            </a:r>
            <a:endParaRPr lang="en-US" sz="3000" dirty="0"/>
          </a:p>
        </p:txBody>
      </p:sp>
      <p:sp>
        <p:nvSpPr>
          <p:cNvPr id="10" name="Text 7"/>
          <p:cNvSpPr/>
          <p:nvPr/>
        </p:nvSpPr>
        <p:spPr>
          <a:xfrm>
            <a:off x="942746" y="2990088"/>
            <a:ext cx="2676449" cy="750722"/>
          </a:xfrm>
          <a:prstGeom prst="rect">
            <a:avLst/>
          </a:prstGeom>
          <a:noFill/>
          <a:ln/>
        </p:spPr>
        <p:txBody>
          <a:bodyPr wrap="none" lIns="0" tIns="0" rIns="0" bIns="0" rtlCol="0" anchor="t"/>
          <a:lstStyle/>
          <a:p>
            <a:pPr algn="l" indent="0" marL="0">
              <a:lnSpc>
                <a:spcPts val="4650"/>
              </a:lnSpc>
              <a:buNone/>
            </a:pPr>
            <a:r>
              <a:rPr lang="en-US" sz="4650" b="1" spc="-93" kern="0" dirty="0">
                <a:solidFill>
                  <a:srgbClr val="2563A8"/>
                </a:solidFill>
                <a:latin typeface="Arial" pitchFamily="34" charset="0"/>
                <a:ea typeface="Arial" pitchFamily="34" charset="-122"/>
                <a:cs typeface="Arial" pitchFamily="34" charset="-120"/>
              </a:rPr>
              <a:t>EUR 2.4M</a:t>
            </a:r>
            <a:endParaRPr lang="en-US" sz="4650" dirty="0"/>
          </a:p>
        </p:txBody>
      </p:sp>
      <p:sp>
        <p:nvSpPr>
          <p:cNvPr id="11" name="Text 8"/>
          <p:cNvSpPr/>
          <p:nvPr/>
        </p:nvSpPr>
        <p:spPr>
          <a:xfrm>
            <a:off x="942746" y="3770986"/>
            <a:ext cx="2831897" cy="752551"/>
          </a:xfrm>
          <a:prstGeom prst="rect">
            <a:avLst/>
          </a:prstGeom>
          <a:noFill/>
          <a:ln/>
        </p:spPr>
        <p:txBody>
          <a:bodyPr wrap="none" lIns="0" tIns="0" rIns="0" bIns="0" rtlCol="0" anchor="t"/>
          <a:lstStyle/>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Total H1 revenue, showing an overall</a:t>
            </a:r>
            <a:endParaRPr lang="en-US" sz="1350" dirty="0"/>
          </a:p>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increase of 18% compared to H1</a:t>
            </a:r>
            <a:endParaRPr lang="en-US" sz="1350" dirty="0"/>
          </a:p>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2025.</a:t>
            </a:r>
            <a:endParaRPr lang="en-US" sz="1350" dirty="0"/>
          </a:p>
        </p:txBody>
      </p:sp>
      <p:sp>
        <p:nvSpPr>
          <p:cNvPr id="12" name="Text 9"/>
          <p:cNvSpPr/>
          <p:nvPr/>
        </p:nvSpPr>
        <p:spPr>
          <a:xfrm>
            <a:off x="4632350" y="2990088"/>
            <a:ext cx="2578608" cy="750722"/>
          </a:xfrm>
          <a:prstGeom prst="rect">
            <a:avLst/>
          </a:prstGeom>
          <a:noFill/>
          <a:ln/>
        </p:spPr>
        <p:txBody>
          <a:bodyPr wrap="none" lIns="0" tIns="0" rIns="0" bIns="0" rtlCol="0" anchor="t"/>
          <a:lstStyle/>
          <a:p>
            <a:pPr algn="l" indent="0" marL="0">
              <a:lnSpc>
                <a:spcPts val="4650"/>
              </a:lnSpc>
              <a:buNone/>
            </a:pPr>
            <a:r>
              <a:rPr lang="en-US" sz="4650" b="1" spc="-93" kern="0" dirty="0">
                <a:solidFill>
                  <a:srgbClr val="2563A8"/>
                </a:solidFill>
                <a:latin typeface="Arial" pitchFamily="34" charset="0"/>
                <a:ea typeface="Arial" pitchFamily="34" charset="-122"/>
                <a:cs typeface="Arial" pitchFamily="34" charset="-120"/>
              </a:rPr>
              <a:t>EUR 1.6M</a:t>
            </a:r>
            <a:endParaRPr lang="en-US" sz="4650" dirty="0"/>
          </a:p>
        </p:txBody>
      </p:sp>
      <p:sp>
        <p:nvSpPr>
          <p:cNvPr id="13" name="Text 10"/>
          <p:cNvSpPr/>
          <p:nvPr/>
        </p:nvSpPr>
        <p:spPr>
          <a:xfrm>
            <a:off x="4632350" y="3770986"/>
            <a:ext cx="2907792" cy="484632"/>
          </a:xfrm>
          <a:prstGeom prst="rect">
            <a:avLst/>
          </a:prstGeom>
          <a:noFill/>
          <a:ln/>
        </p:spPr>
        <p:txBody>
          <a:bodyPr wrap="none" lIns="0" tIns="0" rIns="0" bIns="0" rtlCol="0" anchor="t"/>
          <a:lstStyle/>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Wholesale sales to cafes, growing by</a:t>
            </a:r>
            <a:endParaRPr lang="en-US" sz="1350" dirty="0"/>
          </a:p>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9% as our regional network deepens.</a:t>
            </a:r>
            <a:endParaRPr lang="en-US" sz="1350" dirty="0"/>
          </a:p>
        </p:txBody>
      </p:sp>
      <p:sp>
        <p:nvSpPr>
          <p:cNvPr id="14" name="Text 11"/>
          <p:cNvSpPr/>
          <p:nvPr/>
        </p:nvSpPr>
        <p:spPr>
          <a:xfrm>
            <a:off x="8321040" y="2990088"/>
            <a:ext cx="2690165" cy="750722"/>
          </a:xfrm>
          <a:prstGeom prst="rect">
            <a:avLst/>
          </a:prstGeom>
          <a:noFill/>
          <a:ln/>
        </p:spPr>
        <p:txBody>
          <a:bodyPr wrap="none" lIns="0" tIns="0" rIns="0" bIns="0" rtlCol="0" anchor="t"/>
          <a:lstStyle/>
          <a:p>
            <a:pPr algn="l" indent="0" marL="0">
              <a:lnSpc>
                <a:spcPts val="4650"/>
              </a:lnSpc>
              <a:buNone/>
            </a:pPr>
            <a:r>
              <a:rPr lang="en-US" sz="4650" b="1" spc="-93" kern="0" dirty="0">
                <a:solidFill>
                  <a:srgbClr val="2563A8"/>
                </a:solidFill>
                <a:latin typeface="Arial" pitchFamily="34" charset="0"/>
                <a:ea typeface="Arial" pitchFamily="34" charset="-122"/>
                <a:cs typeface="Arial" pitchFamily="34" charset="-120"/>
              </a:rPr>
              <a:t>EUR 0.8M</a:t>
            </a:r>
            <a:endParaRPr lang="en-US" sz="4650" dirty="0"/>
          </a:p>
        </p:txBody>
      </p:sp>
      <p:sp>
        <p:nvSpPr>
          <p:cNvPr id="15" name="Text 12"/>
          <p:cNvSpPr/>
          <p:nvPr/>
        </p:nvSpPr>
        <p:spPr>
          <a:xfrm>
            <a:off x="8321040" y="3770986"/>
            <a:ext cx="2664562" cy="484632"/>
          </a:xfrm>
          <a:prstGeom prst="rect">
            <a:avLst/>
          </a:prstGeom>
          <a:noFill/>
          <a:ln/>
        </p:spPr>
        <p:txBody>
          <a:bodyPr wrap="none" lIns="0" tIns="0" rIns="0" bIns="0" rtlCol="0" anchor="t"/>
          <a:lstStyle/>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Direct consumer online sales,</a:t>
            </a:r>
            <a:endParaRPr lang="en-US" sz="1350" dirty="0"/>
          </a:p>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achieving rapid expansion of 41%.</a:t>
            </a:r>
            <a:endParaRPr lang="en-US" sz="1350" dirty="0"/>
          </a:p>
        </p:txBody>
      </p:sp>
      <p:sp>
        <p:nvSpPr>
          <p:cNvPr id="16" name="Text 13"/>
          <p:cNvSpPr/>
          <p:nvPr/>
        </p:nvSpPr>
        <p:spPr>
          <a:xfrm>
            <a:off x="685800" y="6295644"/>
            <a:ext cx="28785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NORDWIND KAFFEE GMBH • BERLIN</a:t>
            </a:r>
            <a:endParaRPr lang="en-US" sz="970" dirty="0"/>
          </a:p>
        </p:txBody>
      </p:sp>
      <p:sp>
        <p:nvSpPr>
          <p:cNvPr id="17" name="Text 14"/>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04 / 12</a:t>
            </a:r>
            <a:endParaRPr lang="en-US" sz="97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3644798"/>
            <a:ext cx="133502" cy="133502"/>
          </a:xfrm>
          <a:prstGeom prst="roundRect">
            <a:avLst>
              <a:gd name="adj" fmla="val 28767"/>
            </a:avLst>
          </a:prstGeom>
          <a:solidFill>
            <a:srgbClr val="8B897F"/>
          </a:solidFill>
          <a:ln/>
        </p:spPr>
      </p:sp>
      <p:sp>
        <p:nvSpPr>
          <p:cNvPr id="4" name="Shape 1"/>
          <p:cNvSpPr/>
          <p:nvPr/>
        </p:nvSpPr>
        <p:spPr>
          <a:xfrm>
            <a:off x="685800" y="3987698"/>
            <a:ext cx="133502" cy="133502"/>
          </a:xfrm>
          <a:prstGeom prst="roundRect">
            <a:avLst>
              <a:gd name="adj" fmla="val 28767"/>
            </a:avLst>
          </a:prstGeom>
          <a:solidFill>
            <a:srgbClr val="2563A8"/>
          </a:solidFill>
          <a:ln/>
        </p:spPr>
      </p:sp>
      <p:sp>
        <p:nvSpPr>
          <p:cNvPr id="5" name="Shape 2"/>
          <p:cNvSpPr/>
          <p:nvPr/>
        </p:nvSpPr>
        <p:spPr>
          <a:xfrm>
            <a:off x="685800" y="6152998"/>
            <a:ext cx="10820095" cy="9510"/>
          </a:xfrm>
          <a:prstGeom prst="rect">
            <a:avLst/>
          </a:prstGeom>
          <a:solidFill>
            <a:srgbClr val="1E1C16">
              <a:alpha val="14000"/>
            </a:srgbClr>
          </a:solidFill>
          <a:ln/>
        </p:spPr>
      </p:sp>
      <p:graphicFrame>
        <p:nvGraphicFramePr>
          <p:cNvPr id="6" name="Chart 0" descr=""/>
          <p:cNvGraphicFramePr/>
          <p:nvPr/>
        </p:nvGraphicFramePr>
        <p:xfrm>
          <a:off x="8001000" y="2167128"/>
          <a:ext cx="2667305" cy="2667305"/>
        </p:xfrm>
        <a:graphic xmlns:a="http://schemas.openxmlformats.org/drawingml/2006/main">
          <a:graphicData uri="http://schemas.openxmlformats.org/drawingml/2006/chart">
            <c:chart xmlns:c="http://schemas.openxmlformats.org/drawingml/2006/chart" r:id="rId2"/>
          </a:graphicData>
        </a:graphic>
      </p:graphicFrame>
      <p:sp>
        <p:nvSpPr>
          <p:cNvPr id="7" name="Text 3"/>
          <p:cNvSpPr/>
          <p:nvPr/>
        </p:nvSpPr>
        <p:spPr>
          <a:xfrm>
            <a:off x="685800" y="513893"/>
            <a:ext cx="1886407"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05</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REVENUE CHANNELS</a:t>
            </a:r>
            <a:endParaRPr lang="en-US" sz="970" dirty="0"/>
          </a:p>
        </p:txBody>
      </p:sp>
      <p:sp>
        <p:nvSpPr>
          <p:cNvPr id="8" name="Text 4"/>
          <p:cNvSpPr/>
          <p:nvPr/>
        </p:nvSpPr>
        <p:spPr>
          <a:xfrm>
            <a:off x="10053828"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9" name="Text 5"/>
          <p:cNvSpPr/>
          <p:nvPr/>
        </p:nvSpPr>
        <p:spPr>
          <a:xfrm>
            <a:off x="685800" y="1957730"/>
            <a:ext cx="5102352" cy="885139"/>
          </a:xfrm>
          <a:prstGeom prst="rect">
            <a:avLst/>
          </a:prstGeom>
          <a:noFill/>
          <a:ln/>
        </p:spPr>
        <p:txBody>
          <a:bodyPr wrap="none" lIns="0" tIns="0" rIns="0" bIns="0" rtlCol="0" anchor="t"/>
          <a:lstStyle/>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Online retail is becoming a core</a:t>
            </a:r>
            <a:endParaRPr lang="en-US" sz="2850" dirty="0"/>
          </a:p>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business pillar</a:t>
            </a:r>
            <a:endParaRPr lang="en-US" sz="2850" dirty="0"/>
          </a:p>
        </p:txBody>
      </p:sp>
      <p:sp>
        <p:nvSpPr>
          <p:cNvPr id="10" name="Text 6"/>
          <p:cNvSpPr/>
          <p:nvPr/>
        </p:nvSpPr>
        <p:spPr>
          <a:xfrm>
            <a:off x="685800" y="2891333"/>
            <a:ext cx="5646420" cy="509321"/>
          </a:xfrm>
          <a:prstGeom prst="rect">
            <a:avLst/>
          </a:prstGeom>
          <a:noFill/>
          <a:ln/>
        </p:spPr>
        <p:txBody>
          <a:bodyPr wrap="none" lIns="0" tIns="0" rIns="0" bIns="0" rtlCol="0" anchor="t"/>
          <a:lstStyle/>
          <a:p>
            <a:pPr algn="l" indent="0" marL="0">
              <a:lnSpc>
                <a:spcPts val="2070"/>
              </a:lnSpc>
              <a:buNone/>
            </a:pPr>
            <a:r>
              <a:rPr lang="en-US" sz="1420" dirty="0">
                <a:solidFill>
                  <a:srgbClr val="45433D"/>
                </a:solidFill>
                <a:latin typeface="Arial" pitchFamily="34" charset="0"/>
                <a:ea typeface="Arial" pitchFamily="34" charset="-122"/>
                <a:cs typeface="Arial" pitchFamily="34" charset="-120"/>
              </a:rPr>
              <a:t>Direct consumer sales now account for a third of our overall revenue,</a:t>
            </a:r>
            <a:endParaRPr lang="en-US" sz="1420" dirty="0"/>
          </a:p>
          <a:p>
            <a:pPr algn="l" indent="0" marL="0">
              <a:lnSpc>
                <a:spcPts val="2070"/>
              </a:lnSpc>
              <a:buNone/>
            </a:pPr>
            <a:r>
              <a:rPr lang="en-US" sz="1420" dirty="0">
                <a:solidFill>
                  <a:srgbClr val="45433D"/>
                </a:solidFill>
                <a:latin typeface="Arial" pitchFamily="34" charset="0"/>
                <a:ea typeface="Arial" pitchFamily="34" charset="-122"/>
                <a:cs typeface="Arial" pitchFamily="34" charset="-120"/>
              </a:rPr>
              <a:t>reducing our dependence on single bulk orders.</a:t>
            </a:r>
            <a:endParaRPr lang="en-US" sz="1420" dirty="0"/>
          </a:p>
        </p:txBody>
      </p:sp>
      <p:sp>
        <p:nvSpPr>
          <p:cNvPr id="11" name="Text 7"/>
          <p:cNvSpPr/>
          <p:nvPr/>
        </p:nvSpPr>
        <p:spPr>
          <a:xfrm>
            <a:off x="933602" y="3606394"/>
            <a:ext cx="3595421" cy="228600"/>
          </a:xfrm>
          <a:prstGeom prst="rect">
            <a:avLst/>
          </a:prstGeom>
          <a:noFill/>
          <a:ln/>
        </p:spPr>
        <p:txBody>
          <a:bodyPr wrap="none" lIns="0" tIns="0" rIns="0" bIns="0" rtlCol="0" anchor="t"/>
          <a:lstStyle/>
          <a:p>
            <a:pPr algn="l" indent="0" marL="0">
              <a:lnSpc>
                <a:spcPts val="1780"/>
              </a:lnSpc>
              <a:buNone/>
            </a:pPr>
            <a:r>
              <a:rPr lang="en-US" sz="1420" dirty="0">
                <a:solidFill>
                  <a:srgbClr val="45433D"/>
                </a:solidFill>
                <a:latin typeface="Arial" pitchFamily="34" charset="0"/>
                <a:ea typeface="Arial" pitchFamily="34" charset="-122"/>
                <a:cs typeface="Arial" pitchFamily="34" charset="-120"/>
              </a:rPr>
              <a:t>Wholesale · 67% (down from 72% last year)</a:t>
            </a:r>
            <a:endParaRPr lang="en-US" sz="1420" dirty="0"/>
          </a:p>
        </p:txBody>
      </p:sp>
      <p:sp>
        <p:nvSpPr>
          <p:cNvPr id="12" name="Text 8"/>
          <p:cNvSpPr/>
          <p:nvPr/>
        </p:nvSpPr>
        <p:spPr>
          <a:xfrm>
            <a:off x="933602" y="3949294"/>
            <a:ext cx="3535985" cy="228600"/>
          </a:xfrm>
          <a:prstGeom prst="rect">
            <a:avLst/>
          </a:prstGeom>
          <a:noFill/>
          <a:ln/>
        </p:spPr>
        <p:txBody>
          <a:bodyPr wrap="none" lIns="0" tIns="0" rIns="0" bIns="0" rtlCol="0" anchor="t"/>
          <a:lstStyle/>
          <a:p>
            <a:pPr algn="l" indent="0" marL="0">
              <a:lnSpc>
                <a:spcPts val="1780"/>
              </a:lnSpc>
              <a:buNone/>
            </a:pPr>
            <a:r>
              <a:rPr lang="en-US" sz="1420" dirty="0">
                <a:solidFill>
                  <a:srgbClr val="45433D"/>
                </a:solidFill>
                <a:latin typeface="Arial" pitchFamily="34" charset="0"/>
                <a:ea typeface="Arial" pitchFamily="34" charset="-122"/>
                <a:cs typeface="Arial" pitchFamily="34" charset="-120"/>
              </a:rPr>
              <a:t>Online Store · 33% (up from 28% last year)</a:t>
            </a:r>
            <a:endParaRPr lang="en-US" sz="1420" dirty="0"/>
          </a:p>
        </p:txBody>
      </p:sp>
      <p:sp>
        <p:nvSpPr>
          <p:cNvPr id="13" name="Text 9"/>
          <p:cNvSpPr/>
          <p:nvPr/>
        </p:nvSpPr>
        <p:spPr>
          <a:xfrm>
            <a:off x="685800" y="6295644"/>
            <a:ext cx="28785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NORDWIND KAFFEE GMBH • BERLIN</a:t>
            </a:r>
            <a:endParaRPr lang="en-US" sz="970" dirty="0"/>
          </a:p>
        </p:txBody>
      </p:sp>
      <p:sp>
        <p:nvSpPr>
          <p:cNvPr id="14" name="Text 10"/>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05 / 12</a:t>
            </a:r>
            <a:endParaRPr lang="en-US" sz="97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3014777"/>
            <a:ext cx="3441802" cy="1926641"/>
          </a:xfrm>
          <a:prstGeom prst="roundRect">
            <a:avLst>
              <a:gd name="adj" fmla="val 8875"/>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4" name="Shape 1"/>
          <p:cNvSpPr/>
          <p:nvPr/>
        </p:nvSpPr>
        <p:spPr>
          <a:xfrm>
            <a:off x="4375404" y="3014777"/>
            <a:ext cx="3441802" cy="1926641"/>
          </a:xfrm>
          <a:prstGeom prst="roundRect">
            <a:avLst>
              <a:gd name="adj" fmla="val 8875"/>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5" name="Shape 2"/>
          <p:cNvSpPr/>
          <p:nvPr/>
        </p:nvSpPr>
        <p:spPr>
          <a:xfrm>
            <a:off x="8064094" y="3014777"/>
            <a:ext cx="3441802" cy="1926641"/>
          </a:xfrm>
          <a:prstGeom prst="roundRect">
            <a:avLst>
              <a:gd name="adj" fmla="val 8875"/>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6" name="Shape 3"/>
          <p:cNvSpPr/>
          <p:nvPr/>
        </p:nvSpPr>
        <p:spPr>
          <a:xfrm>
            <a:off x="685800" y="6152998"/>
            <a:ext cx="10820095" cy="9510"/>
          </a:xfrm>
          <a:prstGeom prst="rect">
            <a:avLst/>
          </a:prstGeom>
          <a:solidFill>
            <a:srgbClr val="1E1C16">
              <a:alpha val="14000"/>
            </a:srgbClr>
          </a:solidFill>
          <a:ln/>
        </p:spPr>
      </p:sp>
      <p:sp>
        <p:nvSpPr>
          <p:cNvPr id="7" name="Text 4"/>
          <p:cNvSpPr/>
          <p:nvPr/>
        </p:nvSpPr>
        <p:spPr>
          <a:xfrm>
            <a:off x="685800" y="513893"/>
            <a:ext cx="2183587"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06</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OPERATIONAL REALITY</a:t>
            </a:r>
            <a:endParaRPr lang="en-US" sz="970" dirty="0"/>
          </a:p>
        </p:txBody>
      </p:sp>
      <p:sp>
        <p:nvSpPr>
          <p:cNvPr id="8" name="Text 5"/>
          <p:cNvSpPr/>
          <p:nvPr/>
        </p:nvSpPr>
        <p:spPr>
          <a:xfrm>
            <a:off x="10053828"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9" name="Text 6"/>
          <p:cNvSpPr/>
          <p:nvPr/>
        </p:nvSpPr>
        <p:spPr>
          <a:xfrm>
            <a:off x="685800" y="1849831"/>
            <a:ext cx="6922922" cy="928116"/>
          </a:xfrm>
          <a:prstGeom prst="rect">
            <a:avLst/>
          </a:prstGeom>
          <a:noFill/>
          <a:ln/>
        </p:spPr>
        <p:txBody>
          <a:bodyPr wrap="none" lIns="0" tIns="0" rIns="0" bIns="0" rtlCol="0" anchor="t"/>
          <a:lstStyle/>
          <a:p>
            <a:pPr algn="l" indent="0" marL="0">
              <a:lnSpc>
                <a:spcPts val="3240"/>
              </a:lnSpc>
              <a:buNone/>
            </a:pPr>
            <a:r>
              <a:rPr lang="en-US" sz="3000" b="1" spc="-60" kern="0" dirty="0">
                <a:solidFill>
                  <a:srgbClr val="191917"/>
                </a:solidFill>
                <a:latin typeface="Arial" pitchFamily="34" charset="0"/>
                <a:ea typeface="Arial" pitchFamily="34" charset="-122"/>
                <a:cs typeface="Arial" pitchFamily="34" charset="-120"/>
              </a:rPr>
              <a:t>Rapid sales growth has created physical</a:t>
            </a:r>
            <a:endParaRPr lang="en-US" sz="3000" dirty="0"/>
          </a:p>
          <a:p>
            <a:pPr algn="l" indent="0" marL="0">
              <a:lnSpc>
                <a:spcPts val="3240"/>
              </a:lnSpc>
              <a:buNone/>
            </a:pPr>
            <a:r>
              <a:rPr lang="en-US" sz="3000" b="1" spc="-60" kern="0" dirty="0">
                <a:solidFill>
                  <a:srgbClr val="191917"/>
                </a:solidFill>
                <a:latin typeface="Arial" pitchFamily="34" charset="0"/>
                <a:ea typeface="Arial" pitchFamily="34" charset="-122"/>
                <a:cs typeface="Arial" pitchFamily="34" charset="-120"/>
              </a:rPr>
              <a:t>bottlenecks</a:t>
            </a:r>
            <a:endParaRPr lang="en-US" sz="3000" dirty="0"/>
          </a:p>
        </p:txBody>
      </p:sp>
      <p:sp>
        <p:nvSpPr>
          <p:cNvPr id="10" name="Text 7"/>
          <p:cNvSpPr/>
          <p:nvPr/>
        </p:nvSpPr>
        <p:spPr>
          <a:xfrm>
            <a:off x="942746" y="3195828"/>
            <a:ext cx="1298448" cy="750722"/>
          </a:xfrm>
          <a:prstGeom prst="rect">
            <a:avLst/>
          </a:prstGeom>
          <a:noFill/>
          <a:ln/>
        </p:spPr>
        <p:txBody>
          <a:bodyPr wrap="none" lIns="0" tIns="0" rIns="0" bIns="0" rtlCol="0" anchor="t"/>
          <a:lstStyle/>
          <a:p>
            <a:pPr algn="l" indent="0" marL="0">
              <a:lnSpc>
                <a:spcPts val="4650"/>
              </a:lnSpc>
              <a:buNone/>
            </a:pPr>
            <a:r>
              <a:rPr lang="en-US" sz="4650" b="1" spc="-93" kern="0" dirty="0">
                <a:solidFill>
                  <a:srgbClr val="2563A8"/>
                </a:solidFill>
                <a:latin typeface="Arial" pitchFamily="34" charset="0"/>
                <a:ea typeface="Arial" pitchFamily="34" charset="-122"/>
                <a:cs typeface="Arial" pitchFamily="34" charset="-120"/>
              </a:rPr>
              <a:t>92%</a:t>
            </a:r>
            <a:endParaRPr lang="en-US" sz="4650" dirty="0"/>
          </a:p>
        </p:txBody>
      </p:sp>
      <p:sp>
        <p:nvSpPr>
          <p:cNvPr id="11" name="Text 8"/>
          <p:cNvSpPr/>
          <p:nvPr/>
        </p:nvSpPr>
        <p:spPr>
          <a:xfrm>
            <a:off x="942746" y="3976726"/>
            <a:ext cx="2818181" cy="752551"/>
          </a:xfrm>
          <a:prstGeom prst="rect">
            <a:avLst/>
          </a:prstGeom>
          <a:noFill/>
          <a:ln/>
        </p:spPr>
        <p:txBody>
          <a:bodyPr wrap="none" lIns="0" tIns="0" rIns="0" bIns="0" rtlCol="0" anchor="t"/>
          <a:lstStyle/>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Average roastery capacity utilized in</a:t>
            </a:r>
            <a:endParaRPr lang="en-US" sz="1350" dirty="0"/>
          </a:p>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H1, leaving almost zero operational</a:t>
            </a:r>
            <a:endParaRPr lang="en-US" sz="1350" dirty="0"/>
          </a:p>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buffer.</a:t>
            </a:r>
            <a:endParaRPr lang="en-US" sz="1350" dirty="0"/>
          </a:p>
        </p:txBody>
      </p:sp>
      <p:sp>
        <p:nvSpPr>
          <p:cNvPr id="12" name="Text 9"/>
          <p:cNvSpPr/>
          <p:nvPr/>
        </p:nvSpPr>
        <p:spPr>
          <a:xfrm>
            <a:off x="4632350" y="3195828"/>
            <a:ext cx="679399" cy="750722"/>
          </a:xfrm>
          <a:prstGeom prst="rect">
            <a:avLst/>
          </a:prstGeom>
          <a:noFill/>
          <a:ln/>
        </p:spPr>
        <p:txBody>
          <a:bodyPr wrap="none" lIns="0" tIns="0" rIns="0" bIns="0" rtlCol="0" anchor="t"/>
          <a:lstStyle/>
          <a:p>
            <a:pPr algn="l" indent="0" marL="0">
              <a:lnSpc>
                <a:spcPts val="4650"/>
              </a:lnSpc>
              <a:buNone/>
            </a:pPr>
            <a:r>
              <a:rPr lang="en-US" sz="4650" b="1" spc="-93" kern="0" dirty="0">
                <a:solidFill>
                  <a:srgbClr val="2563A8"/>
                </a:solidFill>
                <a:latin typeface="Arial" pitchFamily="34" charset="0"/>
                <a:ea typeface="Arial" pitchFamily="34" charset="-122"/>
                <a:cs typeface="Arial" pitchFamily="34" charset="-120"/>
              </a:rPr>
              <a:t>31</a:t>
            </a:r>
            <a:endParaRPr lang="en-US" sz="4650" dirty="0"/>
          </a:p>
        </p:txBody>
      </p:sp>
      <p:sp>
        <p:nvSpPr>
          <p:cNvPr id="13" name="Text 10"/>
          <p:cNvSpPr/>
          <p:nvPr/>
        </p:nvSpPr>
        <p:spPr>
          <a:xfrm>
            <a:off x="4632350" y="3976726"/>
            <a:ext cx="2789834" cy="484632"/>
          </a:xfrm>
          <a:prstGeom prst="rect">
            <a:avLst/>
          </a:prstGeom>
          <a:noFill/>
          <a:ln/>
        </p:spPr>
        <p:txBody>
          <a:bodyPr wrap="none" lIns="0" tIns="0" rIns="0" bIns="0" rtlCol="0" anchor="t"/>
          <a:lstStyle/>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Late deliveries in June, more than</a:t>
            </a:r>
            <a:endParaRPr lang="en-US" sz="1350" dirty="0"/>
          </a:p>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doubling from 14 late orders in May.</a:t>
            </a:r>
            <a:endParaRPr lang="en-US" sz="1350" dirty="0"/>
          </a:p>
        </p:txBody>
      </p:sp>
      <p:sp>
        <p:nvSpPr>
          <p:cNvPr id="14" name="Text 11"/>
          <p:cNvSpPr/>
          <p:nvPr/>
        </p:nvSpPr>
        <p:spPr>
          <a:xfrm>
            <a:off x="8321040" y="3195828"/>
            <a:ext cx="1661465" cy="750722"/>
          </a:xfrm>
          <a:prstGeom prst="rect">
            <a:avLst/>
          </a:prstGeom>
          <a:noFill/>
          <a:ln/>
        </p:spPr>
        <p:txBody>
          <a:bodyPr wrap="none" lIns="0" tIns="0" rIns="0" bIns="0" rtlCol="0" anchor="t"/>
          <a:lstStyle/>
          <a:p>
            <a:pPr algn="l" indent="0" marL="0">
              <a:lnSpc>
                <a:spcPts val="4650"/>
              </a:lnSpc>
              <a:buNone/>
            </a:pPr>
            <a:r>
              <a:rPr lang="en-US" sz="4650" b="1" spc="-93" kern="0" dirty="0">
                <a:solidFill>
                  <a:srgbClr val="2563A8"/>
                </a:solidFill>
                <a:latin typeface="Arial" pitchFamily="34" charset="0"/>
                <a:ea typeface="Arial" pitchFamily="34" charset="-122"/>
                <a:cs typeface="Arial" pitchFamily="34" charset="-120"/>
              </a:rPr>
              <a:t>+22%</a:t>
            </a:r>
            <a:endParaRPr lang="en-US" sz="4650" dirty="0"/>
          </a:p>
        </p:txBody>
      </p:sp>
      <p:sp>
        <p:nvSpPr>
          <p:cNvPr id="15" name="Text 12"/>
          <p:cNvSpPr/>
          <p:nvPr/>
        </p:nvSpPr>
        <p:spPr>
          <a:xfrm>
            <a:off x="8321040" y="3976726"/>
            <a:ext cx="2988259" cy="484632"/>
          </a:xfrm>
          <a:prstGeom prst="rect">
            <a:avLst/>
          </a:prstGeom>
          <a:noFill/>
          <a:ln/>
        </p:spPr>
        <p:txBody>
          <a:bodyPr wrap="none" lIns="0" tIns="0" rIns="0" bIns="0" rtlCol="0" anchor="t"/>
          <a:lstStyle/>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Surge in green coffee bean costs,</a:t>
            </a:r>
            <a:endParaRPr lang="en-US" sz="1350" dirty="0"/>
          </a:p>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placing heavy pressure on production.</a:t>
            </a:r>
            <a:endParaRPr lang="en-US" sz="1350" dirty="0"/>
          </a:p>
        </p:txBody>
      </p:sp>
      <p:sp>
        <p:nvSpPr>
          <p:cNvPr id="16" name="Text 13"/>
          <p:cNvSpPr/>
          <p:nvPr/>
        </p:nvSpPr>
        <p:spPr>
          <a:xfrm>
            <a:off x="685800" y="6295644"/>
            <a:ext cx="28785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NORDWIND KAFFEE GMBH • BERLIN</a:t>
            </a:r>
            <a:endParaRPr lang="en-US" sz="970" dirty="0"/>
          </a:p>
        </p:txBody>
      </p:sp>
      <p:sp>
        <p:nvSpPr>
          <p:cNvPr id="17" name="Text 14"/>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06 / 12</a:t>
            </a:r>
            <a:endParaRPr lang="en-US" sz="97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295644" y="1591056"/>
            <a:ext cx="5210251" cy="1719072"/>
          </a:xfrm>
          <a:prstGeom prst="roundRect">
            <a:avLst>
              <a:gd name="adj" fmla="val 9947"/>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4" name="Shape 1"/>
          <p:cNvSpPr/>
          <p:nvPr/>
        </p:nvSpPr>
        <p:spPr>
          <a:xfrm>
            <a:off x="6295644" y="3500323"/>
            <a:ext cx="5210251" cy="1719072"/>
          </a:xfrm>
          <a:prstGeom prst="roundRect">
            <a:avLst>
              <a:gd name="adj" fmla="val 9947"/>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5" name="Shape 2"/>
          <p:cNvSpPr/>
          <p:nvPr/>
        </p:nvSpPr>
        <p:spPr>
          <a:xfrm>
            <a:off x="685800" y="6152998"/>
            <a:ext cx="10820095" cy="9510"/>
          </a:xfrm>
          <a:prstGeom prst="rect">
            <a:avLst/>
          </a:prstGeom>
          <a:solidFill>
            <a:srgbClr val="1E1C16">
              <a:alpha val="14000"/>
            </a:srgbClr>
          </a:solidFill>
          <a:ln/>
        </p:spPr>
      </p:sp>
      <p:sp>
        <p:nvSpPr>
          <p:cNvPr id="6" name="Text 3"/>
          <p:cNvSpPr/>
          <p:nvPr/>
        </p:nvSpPr>
        <p:spPr>
          <a:xfrm>
            <a:off x="685800" y="513893"/>
            <a:ext cx="1886407"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07</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FINANCIAL IMPACT</a:t>
            </a:r>
            <a:endParaRPr lang="en-US" sz="970" dirty="0"/>
          </a:p>
        </p:txBody>
      </p:sp>
      <p:sp>
        <p:nvSpPr>
          <p:cNvPr id="7" name="Text 4"/>
          <p:cNvSpPr/>
          <p:nvPr/>
        </p:nvSpPr>
        <p:spPr>
          <a:xfrm>
            <a:off x="10053828"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8" name="Text 5"/>
          <p:cNvSpPr/>
          <p:nvPr/>
        </p:nvSpPr>
        <p:spPr>
          <a:xfrm>
            <a:off x="685800" y="1571854"/>
            <a:ext cx="4312310" cy="885139"/>
          </a:xfrm>
          <a:prstGeom prst="rect">
            <a:avLst/>
          </a:prstGeom>
          <a:noFill/>
          <a:ln/>
        </p:spPr>
        <p:txBody>
          <a:bodyPr wrap="none" lIns="0" tIns="0" rIns="0" bIns="0" rtlCol="0" anchor="t"/>
          <a:lstStyle/>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Understanding our margin</a:t>
            </a:r>
            <a:endParaRPr lang="en-US" sz="2850" dirty="0"/>
          </a:p>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compression</a:t>
            </a:r>
            <a:endParaRPr lang="en-US" sz="2850" dirty="0"/>
          </a:p>
        </p:txBody>
      </p:sp>
      <p:sp>
        <p:nvSpPr>
          <p:cNvPr id="9" name="Text 6"/>
          <p:cNvSpPr/>
          <p:nvPr/>
        </p:nvSpPr>
        <p:spPr>
          <a:xfrm>
            <a:off x="685800" y="2591410"/>
            <a:ext cx="4987138" cy="519379"/>
          </a:xfrm>
          <a:prstGeom prst="rect">
            <a:avLst/>
          </a:prstGeom>
          <a:noFill/>
          <a:ln/>
        </p:spPr>
        <p:txBody>
          <a:bodyPr wrap="none" lIns="0" tIns="0" rIns="0" bIns="0" rtlCol="0" anchor="t"/>
          <a:lstStyle/>
          <a:p>
            <a:pPr algn="l" indent="0" marL="0">
              <a:lnSpc>
                <a:spcPts val="2140"/>
              </a:lnSpc>
              <a:buNone/>
            </a:pPr>
            <a:r>
              <a:rPr lang="en-US" sz="1420" dirty="0">
                <a:solidFill>
                  <a:srgbClr val="45433D"/>
                </a:solidFill>
                <a:latin typeface="Arial" pitchFamily="34" charset="0"/>
                <a:ea typeface="Arial" pitchFamily="34" charset="-122"/>
                <a:cs typeface="Arial" pitchFamily="34" charset="-120"/>
              </a:rPr>
              <a:t>A combination of rising raw bean prices and production</a:t>
            </a:r>
            <a:endParaRPr lang="en-US" sz="1420" dirty="0"/>
          </a:p>
          <a:p>
            <a:pPr algn="l" indent="0" marL="0">
              <a:lnSpc>
                <a:spcPts val="2140"/>
              </a:lnSpc>
              <a:buNone/>
            </a:pPr>
            <a:r>
              <a:rPr lang="en-US" sz="1420" dirty="0">
                <a:solidFill>
                  <a:srgbClr val="45433D"/>
                </a:solidFill>
                <a:latin typeface="Arial" pitchFamily="34" charset="0"/>
                <a:ea typeface="Arial" pitchFamily="34" charset="-122"/>
                <a:cs typeface="Arial" pitchFamily="34" charset="-120"/>
              </a:rPr>
              <a:t>bottlenecks has directly impacted our financial performance.</a:t>
            </a:r>
            <a:endParaRPr lang="en-US" sz="1420" dirty="0"/>
          </a:p>
        </p:txBody>
      </p:sp>
      <p:sp>
        <p:nvSpPr>
          <p:cNvPr id="10" name="Text 7"/>
          <p:cNvSpPr/>
          <p:nvPr/>
        </p:nvSpPr>
        <p:spPr>
          <a:xfrm>
            <a:off x="685800" y="3324758"/>
            <a:ext cx="4836262" cy="493776"/>
          </a:xfrm>
          <a:prstGeom prst="rect">
            <a:avLst/>
          </a:prstGeom>
          <a:noFill/>
          <a:ln/>
        </p:spPr>
        <p:txBody>
          <a:bodyPr wrap="none" lIns="0" tIns="0" rIns="0" bIns="0" rtlCol="0" anchor="t"/>
          <a:lstStyle/>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Operating in an overcrowded environment introduces physical</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friction and packing delays, eroding our overall profitability.</a:t>
            </a:r>
            <a:endParaRPr lang="en-US" sz="1350" dirty="0"/>
          </a:p>
        </p:txBody>
      </p:sp>
      <p:sp>
        <p:nvSpPr>
          <p:cNvPr id="11" name="Text 8"/>
          <p:cNvSpPr/>
          <p:nvPr/>
        </p:nvSpPr>
        <p:spPr>
          <a:xfrm>
            <a:off x="6552590" y="1867205"/>
            <a:ext cx="1934870" cy="161849"/>
          </a:xfrm>
          <a:prstGeom prst="rect">
            <a:avLst/>
          </a:prstGeom>
          <a:noFill/>
          <a:ln/>
        </p:spPr>
        <p:txBody>
          <a:bodyPr wrap="none" lIns="0" tIns="0" rIns="0" bIns="0" rtlCol="0" anchor="t"/>
          <a:lstStyle/>
          <a:p>
            <a:pPr algn="l" indent="0" marL="0">
              <a:lnSpc>
                <a:spcPts val="1220"/>
              </a:lnSpc>
              <a:buNone/>
            </a:pPr>
            <a:r>
              <a:rPr lang="en-US" sz="970" b="1" spc="156" kern="0" dirty="0">
                <a:solidFill>
                  <a:srgbClr val="2563A8"/>
                </a:solidFill>
                <a:latin typeface="Consolas" pitchFamily="34" charset="0"/>
                <a:ea typeface="Consolas" pitchFamily="34" charset="-122"/>
                <a:cs typeface="Consolas" pitchFamily="34" charset="-120"/>
              </a:rPr>
              <a:t>H1 2025 GROSS MARGIN</a:t>
            </a:r>
            <a:endParaRPr lang="en-US" sz="970" dirty="0"/>
          </a:p>
        </p:txBody>
      </p:sp>
      <p:sp>
        <p:nvSpPr>
          <p:cNvPr id="12" name="Text 9"/>
          <p:cNvSpPr/>
          <p:nvPr/>
        </p:nvSpPr>
        <p:spPr>
          <a:xfrm>
            <a:off x="6552590" y="2114093"/>
            <a:ext cx="2024482" cy="349301"/>
          </a:xfrm>
          <a:prstGeom prst="rect">
            <a:avLst/>
          </a:prstGeom>
          <a:noFill/>
          <a:ln/>
        </p:spPr>
        <p:txBody>
          <a:bodyPr wrap="none" lIns="0" tIns="0" rIns="0" bIns="0" rtlCol="0" anchor="t"/>
          <a:lstStyle/>
          <a:p>
            <a:pPr algn="l" indent="0" marL="0">
              <a:lnSpc>
                <a:spcPts val="2210"/>
              </a:lnSpc>
              <a:buNone/>
            </a:pPr>
            <a:r>
              <a:rPr lang="en-US" sz="1870" dirty="0">
                <a:solidFill>
                  <a:srgbClr val="191917"/>
                </a:solidFill>
                <a:latin typeface="Palatino Linotype" pitchFamily="34" charset="0"/>
                <a:ea typeface="Palatino Linotype" pitchFamily="34" charset="-122"/>
                <a:cs typeface="Palatino Linotype" pitchFamily="34" charset="-120"/>
              </a:rPr>
              <a:t>34% Gross Margin</a:t>
            </a:r>
            <a:endParaRPr lang="en-US" sz="1870" dirty="0"/>
          </a:p>
        </p:txBody>
      </p:sp>
      <p:sp>
        <p:nvSpPr>
          <p:cNvPr id="13" name="Text 10"/>
          <p:cNvSpPr/>
          <p:nvPr/>
        </p:nvSpPr>
        <p:spPr>
          <a:xfrm>
            <a:off x="6552590" y="2547518"/>
            <a:ext cx="4090111" cy="493776"/>
          </a:xfrm>
          <a:prstGeom prst="rect">
            <a:avLst/>
          </a:prstGeom>
          <a:noFill/>
          <a:ln/>
        </p:spPr>
        <p:txBody>
          <a:bodyPr wrap="none" lIns="0" tIns="0" rIns="0" bIns="0" rtlCol="0" anchor="t"/>
          <a:lstStyle/>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Stable ingredient supply chains and healthy roastery</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utilization allowed for efficient batch operations.</a:t>
            </a:r>
            <a:endParaRPr lang="en-US" sz="1350" dirty="0"/>
          </a:p>
        </p:txBody>
      </p:sp>
      <p:sp>
        <p:nvSpPr>
          <p:cNvPr id="14" name="Text 11"/>
          <p:cNvSpPr/>
          <p:nvPr/>
        </p:nvSpPr>
        <p:spPr>
          <a:xfrm>
            <a:off x="6552590" y="3776472"/>
            <a:ext cx="1934870" cy="161849"/>
          </a:xfrm>
          <a:prstGeom prst="rect">
            <a:avLst/>
          </a:prstGeom>
          <a:noFill/>
          <a:ln/>
        </p:spPr>
        <p:txBody>
          <a:bodyPr wrap="none" lIns="0" tIns="0" rIns="0" bIns="0" rtlCol="0" anchor="t"/>
          <a:lstStyle/>
          <a:p>
            <a:pPr algn="l" indent="0" marL="0">
              <a:lnSpc>
                <a:spcPts val="1220"/>
              </a:lnSpc>
              <a:buNone/>
            </a:pPr>
            <a:r>
              <a:rPr lang="en-US" sz="970" b="1" spc="156" kern="0" dirty="0">
                <a:solidFill>
                  <a:srgbClr val="2563A8"/>
                </a:solidFill>
                <a:latin typeface="Consolas" pitchFamily="34" charset="0"/>
                <a:ea typeface="Consolas" pitchFamily="34" charset="-122"/>
                <a:cs typeface="Consolas" pitchFamily="34" charset="-120"/>
              </a:rPr>
              <a:t>H1 2026 GROSS MARGIN</a:t>
            </a:r>
            <a:endParaRPr lang="en-US" sz="970" dirty="0"/>
          </a:p>
        </p:txBody>
      </p:sp>
      <p:sp>
        <p:nvSpPr>
          <p:cNvPr id="15" name="Text 12"/>
          <p:cNvSpPr/>
          <p:nvPr/>
        </p:nvSpPr>
        <p:spPr>
          <a:xfrm>
            <a:off x="6552590" y="4024274"/>
            <a:ext cx="2024482" cy="349301"/>
          </a:xfrm>
          <a:prstGeom prst="rect">
            <a:avLst/>
          </a:prstGeom>
          <a:noFill/>
          <a:ln/>
        </p:spPr>
        <p:txBody>
          <a:bodyPr wrap="none" lIns="0" tIns="0" rIns="0" bIns="0" rtlCol="0" anchor="t"/>
          <a:lstStyle/>
          <a:p>
            <a:pPr algn="l" indent="0" marL="0">
              <a:lnSpc>
                <a:spcPts val="2210"/>
              </a:lnSpc>
              <a:buNone/>
            </a:pPr>
            <a:r>
              <a:rPr lang="en-US" sz="1870" dirty="0">
                <a:solidFill>
                  <a:srgbClr val="191917"/>
                </a:solidFill>
                <a:latin typeface="Palatino Linotype" pitchFamily="34" charset="0"/>
                <a:ea typeface="Palatino Linotype" pitchFamily="34" charset="-122"/>
                <a:cs typeface="Palatino Linotype" pitchFamily="34" charset="-120"/>
              </a:rPr>
              <a:t>29% Gross Margin</a:t>
            </a:r>
            <a:endParaRPr lang="en-US" sz="1870" dirty="0"/>
          </a:p>
        </p:txBody>
      </p:sp>
      <p:sp>
        <p:nvSpPr>
          <p:cNvPr id="16" name="Text 13"/>
          <p:cNvSpPr/>
          <p:nvPr/>
        </p:nvSpPr>
        <p:spPr>
          <a:xfrm>
            <a:off x="6552590" y="4457700"/>
            <a:ext cx="4252874" cy="493776"/>
          </a:xfrm>
          <a:prstGeom prst="rect">
            <a:avLst/>
          </a:prstGeom>
          <a:noFill/>
          <a:ln/>
        </p:spPr>
        <p:txBody>
          <a:bodyPr wrap="none" lIns="0" tIns="0" rIns="0" bIns="0" rtlCol="0" anchor="t"/>
          <a:lstStyle/>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The 22% increase in raw material costs combined with</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operational overtime compressed our returns.</a:t>
            </a:r>
            <a:endParaRPr lang="en-US" sz="1350" dirty="0"/>
          </a:p>
        </p:txBody>
      </p:sp>
      <p:sp>
        <p:nvSpPr>
          <p:cNvPr id="17" name="Text 14"/>
          <p:cNvSpPr/>
          <p:nvPr/>
        </p:nvSpPr>
        <p:spPr>
          <a:xfrm>
            <a:off x="685800" y="6295644"/>
            <a:ext cx="28785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NORDWIND KAFFEE GMBH • BERLIN</a:t>
            </a:r>
            <a:endParaRPr lang="en-US" sz="970" dirty="0"/>
          </a:p>
        </p:txBody>
      </p:sp>
      <p:sp>
        <p:nvSpPr>
          <p:cNvPr id="18" name="Text 15"/>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07 / 12</a:t>
            </a:r>
            <a:endParaRPr lang="en-US" sz="97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6152998"/>
            <a:ext cx="10820095" cy="9510"/>
          </a:xfrm>
          <a:prstGeom prst="rect">
            <a:avLst/>
          </a:prstGeom>
          <a:solidFill>
            <a:srgbClr val="1E1C16">
              <a:alpha val="14000"/>
            </a:srgbClr>
          </a:solidFill>
          <a:ln/>
        </p:spPr>
      </p:sp>
      <p:sp>
        <p:nvSpPr>
          <p:cNvPr id="4" name="Text 1"/>
          <p:cNvSpPr/>
          <p:nvPr/>
        </p:nvSpPr>
        <p:spPr>
          <a:xfrm>
            <a:off x="685800" y="513893"/>
            <a:ext cx="1093622"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08</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THE PLAN</a:t>
            </a:r>
            <a:endParaRPr lang="en-US" sz="970" dirty="0"/>
          </a:p>
        </p:txBody>
      </p:sp>
      <p:sp>
        <p:nvSpPr>
          <p:cNvPr id="5" name="Text 2"/>
          <p:cNvSpPr/>
          <p:nvPr/>
        </p:nvSpPr>
        <p:spPr>
          <a:xfrm>
            <a:off x="10053828"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6" name="Text 3"/>
          <p:cNvSpPr/>
          <p:nvPr/>
        </p:nvSpPr>
        <p:spPr>
          <a:xfrm>
            <a:off x="685800" y="2104949"/>
            <a:ext cx="795528" cy="170993"/>
          </a:xfrm>
          <a:prstGeom prst="rect">
            <a:avLst/>
          </a:prstGeom>
          <a:noFill/>
          <a:ln/>
        </p:spPr>
        <p:txBody>
          <a:bodyPr wrap="none" lIns="0" tIns="0" rIns="0" bIns="0" rtlCol="0" anchor="t"/>
          <a:lstStyle/>
          <a:p>
            <a:pPr algn="l" indent="0" marL="0">
              <a:lnSpc>
                <a:spcPts val="1310"/>
              </a:lnSpc>
              <a:buNone/>
            </a:pPr>
            <a:r>
              <a:rPr lang="en-US" sz="1050" b="1" spc="231" kern="0" dirty="0">
                <a:solidFill>
                  <a:srgbClr val="2563A8"/>
                </a:solidFill>
                <a:latin typeface="Consolas" pitchFamily="34" charset="0"/>
                <a:ea typeface="Consolas" pitchFamily="34" charset="-122"/>
                <a:cs typeface="Consolas" pitchFamily="34" charset="-120"/>
              </a:rPr>
              <a:t>H2 PLAN</a:t>
            </a:r>
            <a:endParaRPr lang="en-US" sz="1050" dirty="0"/>
          </a:p>
        </p:txBody>
      </p:sp>
      <p:sp>
        <p:nvSpPr>
          <p:cNvPr id="7" name="Text 4"/>
          <p:cNvSpPr/>
          <p:nvPr/>
        </p:nvSpPr>
        <p:spPr>
          <a:xfrm>
            <a:off x="685800" y="2305202"/>
            <a:ext cx="8457286" cy="1788566"/>
          </a:xfrm>
          <a:prstGeom prst="rect">
            <a:avLst/>
          </a:prstGeom>
          <a:noFill/>
          <a:ln/>
        </p:spPr>
        <p:txBody>
          <a:bodyPr wrap="none" lIns="0" tIns="0" rIns="0" bIns="0" rtlCol="0" anchor="t"/>
          <a:lstStyle/>
          <a:p>
            <a:pPr algn="l" indent="0" marL="0">
              <a:lnSpc>
                <a:spcPts val="5620"/>
              </a:lnSpc>
              <a:buNone/>
            </a:pPr>
            <a:r>
              <a:rPr lang="en-US" sz="5400" spc="-108" kern="0" dirty="0">
                <a:solidFill>
                  <a:srgbClr val="191917"/>
                </a:solidFill>
                <a:latin typeface="Palatino Linotype" pitchFamily="34" charset="0"/>
                <a:ea typeface="Palatino Linotype" pitchFamily="34" charset="-122"/>
                <a:cs typeface="Palatino Linotype" pitchFamily="34" charset="-120"/>
              </a:rPr>
              <a:t>Moving to action: Our</a:t>
            </a:r>
            <a:endParaRPr lang="en-US" sz="5400" dirty="0"/>
          </a:p>
          <a:p>
            <a:pPr algn="l" indent="0" marL="0">
              <a:lnSpc>
                <a:spcPts val="5620"/>
              </a:lnSpc>
              <a:buNone/>
            </a:pPr>
            <a:r>
              <a:rPr lang="en-US" sz="5400" spc="-108" kern="0" dirty="0">
                <a:solidFill>
                  <a:srgbClr val="191917"/>
                </a:solidFill>
                <a:latin typeface="Palatino Linotype" pitchFamily="34" charset="0"/>
                <a:ea typeface="Palatino Linotype" pitchFamily="34" charset="-122"/>
                <a:cs typeface="Palatino Linotype" pitchFamily="34" charset="-120"/>
              </a:rPr>
              <a:t>priorities for the second half</a:t>
            </a:r>
            <a:endParaRPr lang="en-US" sz="5400" dirty="0"/>
          </a:p>
        </p:txBody>
      </p:sp>
      <p:sp>
        <p:nvSpPr>
          <p:cNvPr id="8" name="Text 5"/>
          <p:cNvSpPr/>
          <p:nvPr/>
        </p:nvSpPr>
        <p:spPr>
          <a:xfrm>
            <a:off x="685800" y="4065422"/>
            <a:ext cx="7446874" cy="684886"/>
          </a:xfrm>
          <a:prstGeom prst="rect">
            <a:avLst/>
          </a:prstGeom>
          <a:noFill/>
          <a:ln/>
        </p:spPr>
        <p:txBody>
          <a:bodyPr wrap="none" lIns="0" tIns="0" rIns="0" bIns="0" rtlCol="0" anchor="t"/>
          <a:lstStyle/>
          <a:p>
            <a:pPr algn="l" indent="0" marL="0">
              <a:lnSpc>
                <a:spcPts val="2520"/>
              </a:lnSpc>
              <a:buNone/>
            </a:pPr>
            <a:r>
              <a:rPr lang="en-US" sz="1800" dirty="0">
                <a:solidFill>
                  <a:srgbClr val="45433D"/>
                </a:solidFill>
                <a:latin typeface="Palatino Linotype" pitchFamily="34" charset="0"/>
                <a:ea typeface="Palatino Linotype" pitchFamily="34" charset="-122"/>
                <a:cs typeface="Palatino Linotype" pitchFamily="34" charset="-120"/>
              </a:rPr>
              <a:t>Three practical steps to expand roasting capacity, stabilize margins, and</a:t>
            </a:r>
            <a:endParaRPr lang="en-US" sz="1800" dirty="0"/>
          </a:p>
          <a:p>
            <a:pPr algn="l" indent="0" marL="0">
              <a:lnSpc>
                <a:spcPts val="2520"/>
              </a:lnSpc>
              <a:buNone/>
            </a:pPr>
            <a:r>
              <a:rPr lang="en-US" sz="1800" dirty="0">
                <a:solidFill>
                  <a:srgbClr val="45433D"/>
                </a:solidFill>
                <a:latin typeface="Palatino Linotype" pitchFamily="34" charset="0"/>
                <a:ea typeface="Palatino Linotype" pitchFamily="34" charset="-122"/>
                <a:cs typeface="Palatino Linotype" pitchFamily="34" charset="-120"/>
              </a:rPr>
              <a:t>accelerate our online business.</a:t>
            </a:r>
            <a:endParaRPr lang="en-US" sz="1800" dirty="0"/>
          </a:p>
        </p:txBody>
      </p:sp>
      <p:sp>
        <p:nvSpPr>
          <p:cNvPr id="9" name="Text 6"/>
          <p:cNvSpPr/>
          <p:nvPr/>
        </p:nvSpPr>
        <p:spPr>
          <a:xfrm>
            <a:off x="685800" y="6295644"/>
            <a:ext cx="28785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NORDWIND KAFFEE GMBH • BERLIN</a:t>
            </a:r>
            <a:endParaRPr lang="en-US" sz="970" dirty="0"/>
          </a:p>
        </p:txBody>
      </p:sp>
      <p:sp>
        <p:nvSpPr>
          <p:cNvPr id="10" name="Text 7"/>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08 / 12</a:t>
            </a:r>
            <a:endParaRPr lang="en-US" sz="97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752551" y="3116275"/>
            <a:ext cx="10686593" cy="19202"/>
          </a:xfrm>
          <a:prstGeom prst="rect">
            <a:avLst/>
          </a:prstGeom>
          <a:solidFill>
            <a:srgbClr val="1E1C16">
              <a:alpha val="14000"/>
            </a:srgbClr>
          </a:solidFill>
          <a:ln/>
        </p:spPr>
      </p:sp>
      <p:sp>
        <p:nvSpPr>
          <p:cNvPr id="4" name="Shape 1"/>
          <p:cNvSpPr/>
          <p:nvPr/>
        </p:nvSpPr>
        <p:spPr>
          <a:xfrm>
            <a:off x="685800" y="3058668"/>
            <a:ext cx="133502" cy="133502"/>
          </a:xfrm>
          <a:prstGeom prst="ellipse">
            <a:avLst/>
          </a:prstGeom>
          <a:solidFill>
            <a:srgbClr val="2563A8"/>
          </a:solidFill>
          <a:ln/>
        </p:spPr>
      </p:sp>
      <p:sp>
        <p:nvSpPr>
          <p:cNvPr id="5" name="Shape 2"/>
          <p:cNvSpPr/>
          <p:nvPr/>
        </p:nvSpPr>
        <p:spPr>
          <a:xfrm>
            <a:off x="4369003" y="3058668"/>
            <a:ext cx="133502" cy="133502"/>
          </a:xfrm>
          <a:prstGeom prst="ellipse">
            <a:avLst/>
          </a:prstGeom>
          <a:solidFill>
            <a:srgbClr val="2563A8"/>
          </a:solidFill>
          <a:ln/>
        </p:spPr>
      </p:sp>
      <p:sp>
        <p:nvSpPr>
          <p:cNvPr id="6" name="Shape 3"/>
          <p:cNvSpPr/>
          <p:nvPr/>
        </p:nvSpPr>
        <p:spPr>
          <a:xfrm>
            <a:off x="8051292" y="3058668"/>
            <a:ext cx="133502" cy="133502"/>
          </a:xfrm>
          <a:prstGeom prst="ellipse">
            <a:avLst/>
          </a:prstGeom>
          <a:solidFill>
            <a:srgbClr val="2563A8"/>
          </a:solidFill>
          <a:ln/>
        </p:spPr>
      </p:sp>
      <p:sp>
        <p:nvSpPr>
          <p:cNvPr id="7" name="Shape 4"/>
          <p:cNvSpPr/>
          <p:nvPr/>
        </p:nvSpPr>
        <p:spPr>
          <a:xfrm>
            <a:off x="685800" y="6152998"/>
            <a:ext cx="10820095" cy="9510"/>
          </a:xfrm>
          <a:prstGeom prst="rect">
            <a:avLst/>
          </a:prstGeom>
          <a:solidFill>
            <a:srgbClr val="1E1C16">
              <a:alpha val="14000"/>
            </a:srgbClr>
          </a:solidFill>
          <a:ln/>
        </p:spPr>
      </p:sp>
      <p:sp>
        <p:nvSpPr>
          <p:cNvPr id="8" name="Text 5"/>
          <p:cNvSpPr/>
          <p:nvPr/>
        </p:nvSpPr>
        <p:spPr>
          <a:xfrm>
            <a:off x="685800" y="513893"/>
            <a:ext cx="1985162"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09</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STRATEGIC ROADMAP</a:t>
            </a:r>
            <a:endParaRPr lang="en-US" sz="970" dirty="0"/>
          </a:p>
        </p:txBody>
      </p:sp>
      <p:sp>
        <p:nvSpPr>
          <p:cNvPr id="9" name="Text 6"/>
          <p:cNvSpPr/>
          <p:nvPr/>
        </p:nvSpPr>
        <p:spPr>
          <a:xfrm>
            <a:off x="10053828"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10" name="Text 7"/>
          <p:cNvSpPr/>
          <p:nvPr/>
        </p:nvSpPr>
        <p:spPr>
          <a:xfrm>
            <a:off x="685800" y="2325319"/>
            <a:ext cx="7010705" cy="462686"/>
          </a:xfrm>
          <a:prstGeom prst="rect">
            <a:avLst/>
          </a:prstGeom>
          <a:noFill/>
          <a:ln/>
        </p:spPr>
        <p:txBody>
          <a:bodyPr wrap="none" lIns="0" tIns="0" rIns="0" bIns="0" rtlCol="0" anchor="t"/>
          <a:lstStyle/>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Our physical and digital expansion timeline</a:t>
            </a:r>
            <a:endParaRPr lang="en-US" sz="2850" dirty="0"/>
          </a:p>
        </p:txBody>
      </p:sp>
      <p:sp>
        <p:nvSpPr>
          <p:cNvPr id="11" name="Text 8"/>
          <p:cNvSpPr/>
          <p:nvPr/>
        </p:nvSpPr>
        <p:spPr>
          <a:xfrm>
            <a:off x="685800" y="3306470"/>
            <a:ext cx="1318565" cy="161849"/>
          </a:xfrm>
          <a:prstGeom prst="rect">
            <a:avLst/>
          </a:prstGeom>
          <a:noFill/>
          <a:ln/>
        </p:spPr>
        <p:txBody>
          <a:bodyPr wrap="none" lIns="0" tIns="0" rIns="0" bIns="0" rtlCol="0" anchor="t"/>
          <a:lstStyle/>
          <a:p>
            <a:pPr algn="l" indent="0" marL="0">
              <a:lnSpc>
                <a:spcPts val="1220"/>
              </a:lnSpc>
              <a:buNone/>
            </a:pPr>
            <a:r>
              <a:rPr lang="en-US" sz="970" b="1" spc="136" kern="0" dirty="0">
                <a:solidFill>
                  <a:srgbClr val="2563A8"/>
                </a:solidFill>
                <a:latin typeface="Consolas" pitchFamily="34" charset="0"/>
                <a:ea typeface="Consolas" pitchFamily="34" charset="-122"/>
                <a:cs typeface="Consolas" pitchFamily="34" charset="-120"/>
              </a:rPr>
              <a:t>SEPTEMBER 2026</a:t>
            </a:r>
            <a:endParaRPr lang="en-US" sz="970" dirty="0"/>
          </a:p>
        </p:txBody>
      </p:sp>
      <p:sp>
        <p:nvSpPr>
          <p:cNvPr id="12" name="Text 9"/>
          <p:cNvSpPr/>
          <p:nvPr/>
        </p:nvSpPr>
        <p:spPr>
          <a:xfrm>
            <a:off x="685800" y="3506724"/>
            <a:ext cx="2214677" cy="247802"/>
          </a:xfrm>
          <a:prstGeom prst="rect">
            <a:avLst/>
          </a:prstGeom>
          <a:noFill/>
          <a:ln/>
        </p:spPr>
        <p:txBody>
          <a:bodyPr wrap="none" lIns="0" tIns="0" rIns="0" bIns="0" rtlCol="0" anchor="t"/>
          <a:lstStyle/>
          <a:p>
            <a:pPr algn="l" indent="0" marL="0">
              <a:lnSpc>
                <a:spcPts val="1890"/>
              </a:lnSpc>
              <a:buNone/>
            </a:pPr>
            <a:r>
              <a:rPr lang="en-US" sz="1570" b="1" dirty="0">
                <a:solidFill>
                  <a:srgbClr val="191917"/>
                </a:solidFill>
                <a:latin typeface="Arial" pitchFamily="34" charset="0"/>
                <a:ea typeface="Arial" pitchFamily="34" charset="-122"/>
                <a:cs typeface="Arial" pitchFamily="34" charset="-120"/>
              </a:rPr>
              <a:t>Wholesale Adjustments</a:t>
            </a:r>
            <a:endParaRPr lang="en-US" sz="1570" dirty="0"/>
          </a:p>
        </p:txBody>
      </p:sp>
      <p:sp>
        <p:nvSpPr>
          <p:cNvPr id="13" name="Text 10"/>
          <p:cNvSpPr/>
          <p:nvPr/>
        </p:nvSpPr>
        <p:spPr>
          <a:xfrm>
            <a:off x="685800" y="3822192"/>
            <a:ext cx="3367735" cy="662026"/>
          </a:xfrm>
          <a:prstGeom prst="rect">
            <a:avLst/>
          </a:prstGeom>
          <a:noFill/>
          <a:ln/>
        </p:spPr>
        <p:txBody>
          <a:bodyPr wrap="none" lIns="0" tIns="0" rIns="0" bIns="0" rtlCol="0" anchor="t"/>
          <a:lstStyle/>
          <a:p>
            <a:pPr algn="l" indent="0" marL="0">
              <a:lnSpc>
                <a:spcPts val="1740"/>
              </a:lnSpc>
              <a:buNone/>
            </a:pPr>
            <a:r>
              <a:rPr lang="en-US" sz="1200" dirty="0">
                <a:solidFill>
                  <a:srgbClr val="45433D"/>
                </a:solidFill>
                <a:latin typeface="Arial" pitchFamily="34" charset="0"/>
                <a:ea typeface="Arial" pitchFamily="34" charset="-122"/>
                <a:cs typeface="Arial" pitchFamily="34" charset="-120"/>
              </a:rPr>
              <a:t>We will implement a modest ~6% price</a:t>
            </a:r>
            <a:endParaRPr lang="en-US" sz="1200" dirty="0"/>
          </a:p>
          <a:p>
            <a:pPr algn="l" indent="0" marL="0">
              <a:lnSpc>
                <a:spcPts val="1740"/>
              </a:lnSpc>
              <a:buNone/>
            </a:pPr>
            <a:r>
              <a:rPr lang="en-US" sz="1200" dirty="0">
                <a:solidFill>
                  <a:srgbClr val="45433D"/>
                </a:solidFill>
                <a:latin typeface="Arial" pitchFamily="34" charset="0"/>
                <a:ea typeface="Arial" pitchFamily="34" charset="-122"/>
                <a:cs typeface="Arial" pitchFamily="34" charset="-120"/>
              </a:rPr>
              <a:t>adjustment across wholesale accounts to offset</a:t>
            </a:r>
            <a:endParaRPr lang="en-US" sz="1200" dirty="0"/>
          </a:p>
          <a:p>
            <a:pPr algn="l" indent="0" marL="0">
              <a:lnSpc>
                <a:spcPts val="1740"/>
              </a:lnSpc>
              <a:buNone/>
            </a:pPr>
            <a:r>
              <a:rPr lang="en-US" sz="1200" dirty="0">
                <a:solidFill>
                  <a:srgbClr val="45433D"/>
                </a:solidFill>
                <a:latin typeface="Arial" pitchFamily="34" charset="0"/>
                <a:ea typeface="Arial" pitchFamily="34" charset="-122"/>
                <a:cs typeface="Arial" pitchFamily="34" charset="-120"/>
              </a:rPr>
              <a:t>the rise in raw coffee prices.</a:t>
            </a:r>
            <a:endParaRPr lang="en-US" sz="1200" dirty="0"/>
          </a:p>
        </p:txBody>
      </p:sp>
      <p:sp>
        <p:nvSpPr>
          <p:cNvPr id="14" name="Text 11"/>
          <p:cNvSpPr/>
          <p:nvPr/>
        </p:nvSpPr>
        <p:spPr>
          <a:xfrm>
            <a:off x="4369003" y="3306470"/>
            <a:ext cx="1131113" cy="161849"/>
          </a:xfrm>
          <a:prstGeom prst="rect">
            <a:avLst/>
          </a:prstGeom>
          <a:noFill/>
          <a:ln/>
        </p:spPr>
        <p:txBody>
          <a:bodyPr wrap="none" lIns="0" tIns="0" rIns="0" bIns="0" rtlCol="0" anchor="t"/>
          <a:lstStyle/>
          <a:p>
            <a:pPr algn="l" indent="0" marL="0">
              <a:lnSpc>
                <a:spcPts val="1220"/>
              </a:lnSpc>
              <a:buNone/>
            </a:pPr>
            <a:r>
              <a:rPr lang="en-US" sz="970" b="1" spc="136" kern="0" dirty="0">
                <a:solidFill>
                  <a:srgbClr val="2563A8"/>
                </a:solidFill>
                <a:latin typeface="Consolas" pitchFamily="34" charset="0"/>
                <a:ea typeface="Consolas" pitchFamily="34" charset="-122"/>
                <a:cs typeface="Consolas" pitchFamily="34" charset="-120"/>
              </a:rPr>
              <a:t>OCTOBER 2026</a:t>
            </a:r>
            <a:endParaRPr lang="en-US" sz="970" dirty="0"/>
          </a:p>
        </p:txBody>
      </p:sp>
      <p:sp>
        <p:nvSpPr>
          <p:cNvPr id="15" name="Text 12"/>
          <p:cNvSpPr/>
          <p:nvPr/>
        </p:nvSpPr>
        <p:spPr>
          <a:xfrm>
            <a:off x="4369003" y="3506724"/>
            <a:ext cx="1909267" cy="247802"/>
          </a:xfrm>
          <a:prstGeom prst="rect">
            <a:avLst/>
          </a:prstGeom>
          <a:noFill/>
          <a:ln/>
        </p:spPr>
        <p:txBody>
          <a:bodyPr wrap="none" lIns="0" tIns="0" rIns="0" bIns="0" rtlCol="0" anchor="t"/>
          <a:lstStyle/>
          <a:p>
            <a:pPr algn="l" indent="0" marL="0">
              <a:lnSpc>
                <a:spcPts val="1890"/>
              </a:lnSpc>
              <a:buNone/>
            </a:pPr>
            <a:r>
              <a:rPr lang="en-US" sz="1570" b="1" dirty="0">
                <a:solidFill>
                  <a:srgbClr val="191917"/>
                </a:solidFill>
                <a:latin typeface="Arial" pitchFamily="34" charset="0"/>
                <a:ea typeface="Arial" pitchFamily="34" charset="-122"/>
                <a:cs typeface="Arial" pitchFamily="34" charset="-120"/>
              </a:rPr>
              <a:t>Second Roaster Live</a:t>
            </a:r>
            <a:endParaRPr lang="en-US" sz="1570" dirty="0"/>
          </a:p>
        </p:txBody>
      </p:sp>
      <p:sp>
        <p:nvSpPr>
          <p:cNvPr id="16" name="Text 13"/>
          <p:cNvSpPr/>
          <p:nvPr/>
        </p:nvSpPr>
        <p:spPr>
          <a:xfrm>
            <a:off x="4369003" y="3822192"/>
            <a:ext cx="3210458" cy="662026"/>
          </a:xfrm>
          <a:prstGeom prst="rect">
            <a:avLst/>
          </a:prstGeom>
          <a:noFill/>
          <a:ln/>
        </p:spPr>
        <p:txBody>
          <a:bodyPr wrap="none" lIns="0" tIns="0" rIns="0" bIns="0" rtlCol="0" anchor="t"/>
          <a:lstStyle/>
          <a:p>
            <a:pPr algn="l" indent="0" marL="0">
              <a:lnSpc>
                <a:spcPts val="1740"/>
              </a:lnSpc>
              <a:buNone/>
            </a:pPr>
            <a:r>
              <a:rPr lang="en-US" sz="1200" dirty="0">
                <a:solidFill>
                  <a:srgbClr val="45433D"/>
                </a:solidFill>
                <a:latin typeface="Arial" pitchFamily="34" charset="0"/>
                <a:ea typeface="Arial" pitchFamily="34" charset="-122"/>
                <a:cs typeface="Arial" pitchFamily="34" charset="-120"/>
              </a:rPr>
              <a:t>We are investing EUR 180k to install a second</a:t>
            </a:r>
            <a:endParaRPr lang="en-US" sz="1200" dirty="0"/>
          </a:p>
          <a:p>
            <a:pPr algn="l" indent="0" marL="0">
              <a:lnSpc>
                <a:spcPts val="1740"/>
              </a:lnSpc>
              <a:buNone/>
            </a:pPr>
            <a:r>
              <a:rPr lang="en-US" sz="1200" dirty="0">
                <a:solidFill>
                  <a:srgbClr val="45433D"/>
                </a:solidFill>
                <a:latin typeface="Arial" pitchFamily="34" charset="0"/>
                <a:ea typeface="Arial" pitchFamily="34" charset="-122"/>
                <a:cs typeface="Arial" pitchFamily="34" charset="-120"/>
              </a:rPr>
              <a:t>roaster, instantly adding 60% capacity and</a:t>
            </a:r>
            <a:endParaRPr lang="en-US" sz="1200" dirty="0"/>
          </a:p>
          <a:p>
            <a:pPr algn="l" indent="0" marL="0">
              <a:lnSpc>
                <a:spcPts val="1740"/>
              </a:lnSpc>
              <a:buNone/>
            </a:pPr>
            <a:r>
              <a:rPr lang="en-US" sz="1200" dirty="0">
                <a:solidFill>
                  <a:srgbClr val="45433D"/>
                </a:solidFill>
                <a:latin typeface="Arial" pitchFamily="34" charset="0"/>
                <a:ea typeface="Arial" pitchFamily="34" charset="-122"/>
                <a:cs typeface="Arial" pitchFamily="34" charset="-120"/>
              </a:rPr>
              <a:t>relieving the bottle neck.</a:t>
            </a:r>
            <a:endParaRPr lang="en-US" sz="1200" dirty="0"/>
          </a:p>
        </p:txBody>
      </p:sp>
      <p:sp>
        <p:nvSpPr>
          <p:cNvPr id="17" name="Text 14"/>
          <p:cNvSpPr/>
          <p:nvPr/>
        </p:nvSpPr>
        <p:spPr>
          <a:xfrm>
            <a:off x="8051292" y="3306470"/>
            <a:ext cx="1224382" cy="161849"/>
          </a:xfrm>
          <a:prstGeom prst="rect">
            <a:avLst/>
          </a:prstGeom>
          <a:noFill/>
          <a:ln/>
        </p:spPr>
        <p:txBody>
          <a:bodyPr wrap="none" lIns="0" tIns="0" rIns="0" bIns="0" rtlCol="0" anchor="t"/>
          <a:lstStyle/>
          <a:p>
            <a:pPr algn="l" indent="0" marL="0">
              <a:lnSpc>
                <a:spcPts val="1220"/>
              </a:lnSpc>
              <a:buNone/>
            </a:pPr>
            <a:r>
              <a:rPr lang="en-US" sz="970" b="1" spc="136" kern="0" dirty="0">
                <a:solidFill>
                  <a:srgbClr val="2563A8"/>
                </a:solidFill>
                <a:latin typeface="Consolas" pitchFamily="34" charset="0"/>
                <a:ea typeface="Consolas" pitchFamily="34" charset="-122"/>
                <a:cs typeface="Consolas" pitchFamily="34" charset="-120"/>
              </a:rPr>
              <a:t>NOVEMBER 2026</a:t>
            </a:r>
            <a:endParaRPr lang="en-US" sz="970" dirty="0"/>
          </a:p>
        </p:txBody>
      </p:sp>
      <p:sp>
        <p:nvSpPr>
          <p:cNvPr id="18" name="Text 15"/>
          <p:cNvSpPr/>
          <p:nvPr/>
        </p:nvSpPr>
        <p:spPr>
          <a:xfrm>
            <a:off x="8051292" y="3506724"/>
            <a:ext cx="2233879" cy="247802"/>
          </a:xfrm>
          <a:prstGeom prst="rect">
            <a:avLst/>
          </a:prstGeom>
          <a:noFill/>
          <a:ln/>
        </p:spPr>
        <p:txBody>
          <a:bodyPr wrap="none" lIns="0" tIns="0" rIns="0" bIns="0" rtlCol="0" anchor="t"/>
          <a:lstStyle/>
          <a:p>
            <a:pPr algn="l" indent="0" marL="0">
              <a:lnSpc>
                <a:spcPts val="1890"/>
              </a:lnSpc>
              <a:buNone/>
            </a:pPr>
            <a:r>
              <a:rPr lang="en-US" sz="1570" b="1" dirty="0">
                <a:solidFill>
                  <a:srgbClr val="191917"/>
                </a:solidFill>
                <a:latin typeface="Arial" pitchFamily="34" charset="0"/>
                <a:ea typeface="Arial" pitchFamily="34" charset="-122"/>
                <a:cs typeface="Arial" pitchFamily="34" charset="-120"/>
              </a:rPr>
              <a:t>Subscription V2 Launch</a:t>
            </a:r>
            <a:endParaRPr lang="en-US" sz="1570" dirty="0"/>
          </a:p>
        </p:txBody>
      </p:sp>
      <p:sp>
        <p:nvSpPr>
          <p:cNvPr id="19" name="Text 16"/>
          <p:cNvSpPr/>
          <p:nvPr/>
        </p:nvSpPr>
        <p:spPr>
          <a:xfrm>
            <a:off x="8051292" y="3822192"/>
            <a:ext cx="3186684" cy="662026"/>
          </a:xfrm>
          <a:prstGeom prst="rect">
            <a:avLst/>
          </a:prstGeom>
          <a:noFill/>
          <a:ln/>
        </p:spPr>
        <p:txBody>
          <a:bodyPr wrap="none" lIns="0" tIns="0" rIns="0" bIns="0" rtlCol="0" anchor="t"/>
          <a:lstStyle/>
          <a:p>
            <a:pPr algn="l" indent="0" marL="0">
              <a:lnSpc>
                <a:spcPts val="1740"/>
              </a:lnSpc>
              <a:buNone/>
            </a:pPr>
            <a:r>
              <a:rPr lang="en-US" sz="1200" dirty="0">
                <a:solidFill>
                  <a:srgbClr val="45433D"/>
                </a:solidFill>
                <a:latin typeface="Arial" pitchFamily="34" charset="0"/>
                <a:ea typeface="Arial" pitchFamily="34" charset="-122"/>
                <a:cs typeface="Arial" pitchFamily="34" charset="-120"/>
              </a:rPr>
              <a:t>We will deploy a redesigned, high-retention</a:t>
            </a:r>
            <a:endParaRPr lang="en-US" sz="1200" dirty="0"/>
          </a:p>
          <a:p>
            <a:pPr algn="l" indent="0" marL="0">
              <a:lnSpc>
                <a:spcPts val="1740"/>
              </a:lnSpc>
              <a:buNone/>
            </a:pPr>
            <a:r>
              <a:rPr lang="en-US" sz="1200" dirty="0">
                <a:solidFill>
                  <a:srgbClr val="45433D"/>
                </a:solidFill>
                <a:latin typeface="Arial" pitchFamily="34" charset="0"/>
                <a:ea typeface="Arial" pitchFamily="34" charset="-122"/>
                <a:cs typeface="Arial" pitchFamily="34" charset="-120"/>
              </a:rPr>
              <a:t>consumer subscription model to keep driving</a:t>
            </a:r>
            <a:endParaRPr lang="en-US" sz="1200" dirty="0"/>
          </a:p>
          <a:p>
            <a:pPr algn="l" indent="0" marL="0">
              <a:lnSpc>
                <a:spcPts val="1740"/>
              </a:lnSpc>
              <a:buNone/>
            </a:pPr>
            <a:r>
              <a:rPr lang="en-US" sz="1200" dirty="0">
                <a:solidFill>
                  <a:srgbClr val="45433D"/>
                </a:solidFill>
                <a:latin typeface="Arial" pitchFamily="34" charset="0"/>
                <a:ea typeface="Arial" pitchFamily="34" charset="-122"/>
                <a:cs typeface="Arial" pitchFamily="34" charset="-120"/>
              </a:rPr>
              <a:t>online growth.</a:t>
            </a:r>
            <a:endParaRPr lang="en-US" sz="1200" dirty="0"/>
          </a:p>
        </p:txBody>
      </p:sp>
      <p:sp>
        <p:nvSpPr>
          <p:cNvPr id="20" name="Text 17"/>
          <p:cNvSpPr/>
          <p:nvPr/>
        </p:nvSpPr>
        <p:spPr>
          <a:xfrm>
            <a:off x="685800" y="6295644"/>
            <a:ext cx="28785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NORDWIND KAFFEE GMBH • BERLIN</a:t>
            </a:r>
            <a:endParaRPr lang="en-US" sz="970" dirty="0"/>
          </a:p>
        </p:txBody>
      </p:sp>
      <p:sp>
        <p:nvSpPr>
          <p:cNvPr id="21" name="Text 18"/>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09 / 12</a:t>
            </a:r>
            <a:endParaRPr lang="en-US" sz="970" dirty="0"/>
          </a:p>
        </p:txBody>
      </p:sp>
    </p:spTree>
  </p:cSld>
  <p:clrMapOvr>
    <a:masterClrMapping/>
  </p:clrMapOvr>
</p:sld>
</file>

<file path=ppt/theme/theme1.xml><?xml version="1.0" encoding="utf-8"?>
<a:theme xmlns:a="http://schemas.openxmlformats.org/drawingml/2006/main" name="Office Theme">
  <a:themeElements>
    <a:clrScheme name="Office">
      <a:dk1>
        <a:srgbClr val="45433D"/>
      </a:dk1>
      <a:lt1>
        <a:srgbClr val="FCFBF7"/>
      </a:lt1>
      <a:dk2>
        <a:srgbClr val="44546A"/>
      </a:dk2>
      <a:lt2>
        <a:srgbClr val="E7E6E6"/>
      </a:lt2>
      <a:accent1>
        <a:srgbClr val="2563A8"/>
      </a:accent1>
      <a:accent2>
        <a:srgbClr val="8B897F"/>
      </a:accent2>
      <a:accent3>
        <a:srgbClr val="A5A5A5"/>
      </a:accent3>
      <a:accent4>
        <a:srgbClr val="FFC000"/>
      </a:accent4>
      <a:accent5>
        <a:srgbClr val="5B9BD5"/>
      </a:accent5>
      <a:accent6>
        <a:srgbClr val="70AD47"/>
      </a:accent6>
      <a:hlink>
        <a:srgbClr val="2563A8"/>
      </a:hlink>
      <a:folHlink>
        <a:srgbClr val="954F72"/>
      </a:folHlink>
    </a:clrScheme>
    <a:fontScheme name="Office">
      <a:majorFont>
        <a:latin typeface="Arial"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onsolas"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unPaper · www.unpaper.ai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Nordwind Kaffee H1/H2 2026 Review</dc:title>
  <dc:subject>Nordwind Kaffee H1/H2 2026 Review</dc:subject>
  <dc:creator>unPaper</dc:creator>
  <cp:lastModifiedBy>unPaper</cp:lastModifiedBy>
  <cp:revision>1</cp:revision>
  <dcterms:created xsi:type="dcterms:W3CDTF">2026-07-04T06:26:40Z</dcterms:created>
  <dcterms:modified xsi:type="dcterms:W3CDTF">2026-07-04T06:26:40Z</dcterms:modified>
</cp:coreProperties>
</file>