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charts/chart1.xml" ContentType="application/vnd.openxmlformats-officedocument.drawingml.chart+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H1 2026 Share</c:v>
                </c:pt>
              </c:strCache>
            </c:strRef>
          </c:tx>
          <c:spPr>
            <a:solidFill>
              <a:schemeClr val="accent1"/>
            </a:solidFill>
            <a:ln w="9525" cap="flat">
              <a:solidFill>
                <a:srgbClr val="F9F9F9"/>
              </a:solidFill>
              <a:prstDash val="solid"/>
              <a:round/>
            </a:ln>
            <a:effectLst/>
          </c:spPr>
          <c:dPt>
            <c:idx val="0"/>
            <c:bubble3D val="0"/>
            <c:spPr>
              <a:solidFill>
                <a:srgbClr val="8B897F"/>
              </a:solidFill>
              <a:effectLst/>
            </c:spPr>
          </c:dPt>
          <c:dPt>
            <c:idx val="1"/>
            <c:bubble3D val="0"/>
            <c:spPr>
              <a:solidFill>
                <a:srgbClr val="C2452F"/>
              </a:solidFill>
              <a:effectLst/>
            </c:spPr>
          </c:dPt>
          <c:dLbls>
            <c:dLbl>
              <c:idx val="0"/>
              <c:numFmt formatCode="General" sourceLinked="0"/>
              <c:spPr/>
              <c:txPr>
                <a:bodyPr/>
                <a:lstStyle/>
                <a:p>
                  <a:pPr>
                    <a:defRPr sz="1200" b="0" i="0" u="none" strike="noStrike">
                      <a:solidFill>
                        <a:srgbClr val="191917"/>
                      </a:solidFill>
                      <a:latin typeface="Arial"/>
                    </a:defRPr>
                  </a:pPr>
                </a:p>
              </c:txPr>
              <c:showLegendKey val="0"/>
              <c:showVal val="0"/>
              <c:showCatName val="0"/>
              <c:showSerName val="0"/>
              <c:showPercent val="0"/>
              <c:showBubbleSize val="0"/>
            </c:dLbl>
            <c:dLbl>
              <c:idx val="1"/>
              <c:numFmt formatCode="General" sourceLinked="0"/>
              <c:spPr/>
              <c:txPr>
                <a:bodyPr/>
                <a:lstStyle/>
                <a:p>
                  <a:pPr>
                    <a:defRPr sz="1200" b="0" i="0" u="none" strike="noStrike">
                      <a:solidFill>
                        <a:srgbClr val="191917"/>
                      </a:solidFill>
                      <a:latin typeface="Arial"/>
                    </a:defRPr>
                  </a:pPr>
                </a:p>
              </c:txPr>
              <c:showLegendKey val="0"/>
              <c:showVal val="0"/>
              <c:showCatName val="0"/>
              <c:showSerName val="0"/>
              <c:showPercent val="0"/>
              <c:showBubbleSize val="0"/>
            </c:dLbl>
            <c:numFmt formatCode="General"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Sheet1!$A$2:$A$3</c:f>
              <c:strCache>
                <c:ptCount val="2"/>
                <c:pt idx="0">
                  <c:v>Wholesale</c:v>
                </c:pt>
                <c:pt idx="1">
                  <c:v>Online</c:v>
                </c:pt>
              </c:strCache>
            </c:strRef>
          </c:cat>
          <c:val>
            <c:numRef>
              <c:f>Sheet1!$B$2:$B$3</c:f>
              <c:numCache>
                <c:ptCount val="2"/>
                <c:pt idx="0">
                  <c:v>67</c:v>
                </c:pt>
                <c:pt idx="1">
                  <c:v>33</c:v>
                </c:pt>
              </c:numCache>
            </c:numRef>
          </c:val>
        </c:ser>
        <c:firstSliceAng val="0"/>
        <c:holeSize val="70"/>
      </c:doughnutChart>
      <c:spPr>
        <a:solidFill>
          <a:srgbClr val="FFFFFF">
            <a:alpha val="0"/>
          </a:srgbClr>
        </a:solidFill>
        <a:ln>
          <a:noFill/>
        </a:ln>
        <a:effectLst/>
      </c:spPr>
    </c:plotArea>
    <c:plotVisOnly val="1"/>
    <c:dispBlanksAs val="span"/>
  </c:chart>
  <c:spPr>
    <a:solidFill>
      <a:srgbClr val="FFFFFF">
        <a:alpha val="0"/>
      </a:srgbClr>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 our mid-year all-hands. H1 2026 has been a period of remarkable growth across both wholesale and online retail, but that success has brought some very real operational challenges. Today we will discuss our numbers, our bottlenecks, and our clear action plan for the rest of the year.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be completely honest about our business risks. Two major wholesale clients make up 19% of our revenue, and their contracts renew in Q4. Retaining them isn't just a sales job; it depends on every roast being perfect and every delivery arriving on time.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hit these goals, here is what each team needs to focus on. Roastery and logistics will prep for the October expansion. Sales will handle renewals and price increases. Online will work on the November subscription launch.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built an incredible brand here in Berlin, and it's because of the hard work of all 28 of us. Let's tackle these operational challenges together and make the second half of this year our strongest ever. Thank you.</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start with a celebration of our H1 numbers, followed by an honest look at our operational pain points. Then, we will walk through our strategic priorities for the second half, and finally look at how all 28 of us can contribute to our collective goals.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total H1 revenue hit 2.4 million euros, an 18% increase year over year. Wholesale is still our biggest business at 1.6 million, but our online shop is growing incredibly fast, bringing in 800,000 euros this half.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online growing at 41%, it now represents a full third of our business. This mix shift is positive for our direct connection to coffee lovers, but it requires much faster packing and individual shipping operations than bulk wholesale orders.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let's look honestly at the pressure this growth has put on our operations. We have run out of buffer room, and it is showing in our daily roastery and delivery metrics.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running the roastery at 92% capacity. This lack of breathing room meant we couldn't keep up in June, with late deliveries doubling to 31 orders. On top of that, raw coffee bean inflation has hit us hard, up 22% over the last few months.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brings all the facts together. Our utilization jumped from 78% to 92%, while late deliveries doubled. Because of the 22% spike in coffee bean costs, our gross margin dropped from 34% to 29%. This explains exactly why we need to make adjustment decisions now.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aren't going to let these operational squeezes slow our momentum. Let's look at our concrete, three-step action plan to address these challenges head-on in H2.</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roadmap is clear. In September, we will adjust wholesale prices by 6% to recover margins. In October, we install our new roaster to resolve the 92% capacity limit. In November, we launch direct consumer subscription v2 to fuel online growth.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2" Type="http://schemas.openxmlformats.org/officeDocument/2006/relationships/chart" Target="/ppt/charts/chart1.xml"/><Relationship Id="rId1" Type="http://schemas.openxmlformats.org/officeDocument/2006/relationships/image" Target="../media/Slide-4-image-1.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590702"/>
            <a:ext cx="285293" cy="19202"/>
          </a:xfrm>
          <a:prstGeom prst="rect">
            <a:avLst/>
          </a:prstGeom>
          <a:solidFill>
            <a:srgbClr val="2563A8"/>
          </a:solidFill>
          <a:ln/>
        </p:spPr>
      </p:sp>
      <p:sp>
        <p:nvSpPr>
          <p:cNvPr id="4" name="Shape 1"/>
          <p:cNvSpPr/>
          <p:nvPr/>
        </p:nvSpPr>
        <p:spPr>
          <a:xfrm>
            <a:off x="685800" y="6152998"/>
            <a:ext cx="10820095" cy="9510"/>
          </a:xfrm>
          <a:prstGeom prst="rect">
            <a:avLst/>
          </a:prstGeom>
          <a:solidFill>
            <a:srgbClr val="1E1C16">
              <a:alpha val="14000"/>
            </a:srgbClr>
          </a:solidFill>
          <a:ln/>
        </p:spPr>
      </p:sp>
      <p:sp>
        <p:nvSpPr>
          <p:cNvPr id="5" name="Text 2"/>
          <p:cNvSpPr/>
          <p:nvPr/>
        </p:nvSpPr>
        <p:spPr>
          <a:xfrm>
            <a:off x="1085393" y="513893"/>
            <a:ext cx="2219249" cy="190195"/>
          </a:xfrm>
          <a:prstGeom prst="rect">
            <a:avLst/>
          </a:prstGeom>
          <a:noFill/>
          <a:ln/>
        </p:spPr>
        <p:txBody>
          <a:bodyPr wrap="none" lIns="0" tIns="0" rIns="0" bIns="0" rtlCol="0" anchor="t"/>
          <a:lstStyle/>
          <a:p>
            <a:pPr algn="l" indent="0" marL="0">
              <a:lnSpc>
                <a:spcPts val="1410"/>
              </a:lnSpc>
              <a:buNone/>
            </a:pPr>
            <a:r>
              <a:rPr lang="en-US" sz="1120" b="1" spc="270" kern="0" dirty="0">
                <a:solidFill>
                  <a:srgbClr val="2563A8"/>
                </a:solidFill>
                <a:latin typeface="Consolas" pitchFamily="34" charset="0"/>
                <a:ea typeface="Consolas" pitchFamily="34" charset="-122"/>
                <a:cs typeface="Consolas" pitchFamily="34" charset="-120"/>
              </a:rPr>
              <a:t>MID-YEAR ALL-HANDS</a:t>
            </a:r>
            <a:endParaRPr lang="en-US" sz="1120" dirty="0"/>
          </a:p>
        </p:txBody>
      </p:sp>
      <p:sp>
        <p:nvSpPr>
          <p:cNvPr id="6" name="Text 3"/>
          <p:cNvSpPr/>
          <p:nvPr/>
        </p:nvSpPr>
        <p:spPr>
          <a:xfrm>
            <a:off x="10053828" y="52852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7" name="Text 4"/>
          <p:cNvSpPr/>
          <p:nvPr/>
        </p:nvSpPr>
        <p:spPr>
          <a:xfrm>
            <a:off x="685800" y="2349094"/>
            <a:ext cx="10212019" cy="1162202"/>
          </a:xfrm>
          <a:prstGeom prst="rect">
            <a:avLst/>
          </a:prstGeom>
          <a:noFill/>
          <a:ln/>
        </p:spPr>
        <p:txBody>
          <a:bodyPr wrap="none" lIns="0" tIns="0" rIns="0" bIns="0" rtlCol="0" anchor="t"/>
          <a:lstStyle/>
          <a:p>
            <a:pPr algn="l" indent="0" marL="0">
              <a:lnSpc>
                <a:spcPts val="7780"/>
              </a:lnSpc>
              <a:buNone/>
            </a:pPr>
            <a:r>
              <a:rPr lang="en-US" sz="7200" b="1" spc="-144" kern="0" dirty="0">
                <a:solidFill>
                  <a:srgbClr val="191917"/>
                </a:solidFill>
                <a:latin typeface="Arial" pitchFamily="34" charset="0"/>
                <a:ea typeface="Arial" pitchFamily="34" charset="-122"/>
                <a:cs typeface="Arial" pitchFamily="34" charset="-120"/>
              </a:rPr>
              <a:t>Strong sales, </a:t>
            </a:r>
            <a:pPr algn="l" indent="0" marL="0">
              <a:lnSpc>
                <a:spcPts val="7780"/>
              </a:lnSpc>
              <a:buNone/>
            </a:pPr>
            <a:r>
              <a:rPr lang="en-US" sz="7200" spc="-144" kern="0" dirty="0">
                <a:solidFill>
                  <a:srgbClr val="2563A8"/>
                </a:solidFill>
                <a:latin typeface="Arial" pitchFamily="34" charset="0"/>
                <a:ea typeface="Arial" pitchFamily="34" charset="-122"/>
                <a:cs typeface="Arial" pitchFamily="34" charset="-120"/>
              </a:rPr>
              <a:t>real pressure</a:t>
            </a:r>
            <a:endParaRPr lang="en-US" sz="7200" dirty="0"/>
          </a:p>
        </p:txBody>
      </p:sp>
      <p:sp>
        <p:nvSpPr>
          <p:cNvPr id="8" name="Text 5"/>
          <p:cNvSpPr/>
          <p:nvPr/>
        </p:nvSpPr>
        <p:spPr>
          <a:xfrm>
            <a:off x="685800" y="3708806"/>
            <a:ext cx="10761574" cy="746150"/>
          </a:xfrm>
          <a:prstGeom prst="rect">
            <a:avLst/>
          </a:prstGeom>
          <a:noFill/>
          <a:ln/>
        </p:spPr>
        <p:txBody>
          <a:bodyPr wrap="none" lIns="0" tIns="0" rIns="0" bIns="0" rtlCol="0" anchor="t"/>
          <a:lstStyle/>
          <a:p>
            <a:pPr algn="l" indent="0" marL="0">
              <a:lnSpc>
                <a:spcPts val="3040"/>
              </a:lnSpc>
              <a:buNone/>
            </a:pPr>
            <a:r>
              <a:rPr lang="en-US" sz="2020" dirty="0">
                <a:solidFill>
                  <a:srgbClr val="45433D"/>
                </a:solidFill>
                <a:latin typeface="Arial" pitchFamily="34" charset="0"/>
                <a:ea typeface="Arial" pitchFamily="34" charset="-122"/>
                <a:cs typeface="Arial" pitchFamily="34" charset="-120"/>
              </a:rPr>
              <a:t>Mid-year review of our first half of 2026, and our plan to scale operations smoothly for the second</a:t>
            </a:r>
            <a:endParaRPr lang="en-US" sz="2020" dirty="0"/>
          </a:p>
          <a:p>
            <a:pPr algn="l" indent="0" marL="0">
              <a:lnSpc>
                <a:spcPts val="3040"/>
              </a:lnSpc>
              <a:buNone/>
            </a:pPr>
            <a:r>
              <a:rPr lang="en-US" sz="2020" dirty="0">
                <a:solidFill>
                  <a:srgbClr val="45433D"/>
                </a:solidFill>
                <a:latin typeface="Arial" pitchFamily="34" charset="0"/>
                <a:ea typeface="Arial" pitchFamily="34" charset="-122"/>
                <a:cs typeface="Arial" pitchFamily="34" charset="-120"/>
              </a:rPr>
              <a:t>half.</a:t>
            </a:r>
            <a:endParaRPr lang="en-US" sz="2020" dirty="0"/>
          </a:p>
        </p:txBody>
      </p:sp>
      <p:sp>
        <p:nvSpPr>
          <p:cNvPr id="9" name="Text 6"/>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10" name="Text 7"/>
          <p:cNvSpPr/>
          <p:nvPr/>
        </p:nvSpPr>
        <p:spPr>
          <a:xfrm>
            <a:off x="10634472" y="6295644"/>
            <a:ext cx="899770"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JULY 2026</a:t>
            </a:r>
            <a:endParaRPr lang="en-US" sz="97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334049" y="3094330"/>
            <a:ext cx="9510" cy="1298357"/>
          </a:xfrm>
          <a:prstGeom prst="rect">
            <a:avLst/>
          </a:prstGeom>
          <a:solidFill>
            <a:srgbClr val="1E1C16">
              <a:alpha val="14000"/>
            </a:srgbClr>
          </a:solidFill>
          <a:ln/>
        </p:spPr>
      </p:sp>
      <p:sp>
        <p:nvSpPr>
          <p:cNvPr id="4" name="Shape 1"/>
          <p:cNvSpPr/>
          <p:nvPr/>
        </p:nvSpPr>
        <p:spPr>
          <a:xfrm>
            <a:off x="685800" y="6152998"/>
            <a:ext cx="10820095" cy="9510"/>
          </a:xfrm>
          <a:prstGeom prst="rect">
            <a:avLst/>
          </a:prstGeom>
          <a:solidFill>
            <a:srgbClr val="1E1C16">
              <a:alpha val="14000"/>
            </a:srgbClr>
          </a:solidFill>
          <a:ln/>
        </p:spPr>
      </p:sp>
      <p:sp>
        <p:nvSpPr>
          <p:cNvPr id="5" name="Text 2"/>
          <p:cNvSpPr/>
          <p:nvPr/>
        </p:nvSpPr>
        <p:spPr>
          <a:xfrm>
            <a:off x="685800" y="513893"/>
            <a:ext cx="178673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10</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RISK MANAGEMENT</a:t>
            </a:r>
            <a:endParaRPr lang="en-US" sz="970" dirty="0"/>
          </a:p>
        </p:txBody>
      </p:sp>
      <p:sp>
        <p:nvSpPr>
          <p:cNvPr id="6" name="Text 3"/>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7" name="Text 4"/>
          <p:cNvSpPr/>
          <p:nvPr/>
        </p:nvSpPr>
        <p:spPr>
          <a:xfrm>
            <a:off x="685800" y="2398471"/>
            <a:ext cx="8233258" cy="462686"/>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Our main Q4 risk: managing key contract renewals</a:t>
            </a:r>
            <a:endParaRPr lang="en-US" sz="2850" dirty="0"/>
          </a:p>
        </p:txBody>
      </p:sp>
      <p:sp>
        <p:nvSpPr>
          <p:cNvPr id="8" name="Text 5"/>
          <p:cNvSpPr/>
          <p:nvPr/>
        </p:nvSpPr>
        <p:spPr>
          <a:xfrm>
            <a:off x="685800" y="3094330"/>
            <a:ext cx="2559406" cy="370332"/>
          </a:xfrm>
          <a:prstGeom prst="rect">
            <a:avLst/>
          </a:prstGeom>
          <a:noFill/>
          <a:ln/>
        </p:spPr>
        <p:txBody>
          <a:bodyPr wrap="none" lIns="0" tIns="0" rIns="0" bIns="0" rtlCol="0" anchor="t"/>
          <a:lstStyle/>
          <a:p>
            <a:pPr algn="l" indent="0" marL="0">
              <a:lnSpc>
                <a:spcPts val="2440"/>
              </a:lnSpc>
              <a:buNone/>
            </a:pPr>
            <a:r>
              <a:rPr lang="en-US" sz="1950" dirty="0">
                <a:solidFill>
                  <a:srgbClr val="191917"/>
                </a:solidFill>
                <a:latin typeface="Palatino Linotype" pitchFamily="34" charset="0"/>
                <a:ea typeface="Palatino Linotype" pitchFamily="34" charset="-122"/>
                <a:cs typeface="Palatino Linotype" pitchFamily="34" charset="-120"/>
              </a:rPr>
              <a:t>Concentrated Revenue</a:t>
            </a:r>
            <a:endParaRPr lang="en-US" sz="1950" dirty="0"/>
          </a:p>
        </p:txBody>
      </p:sp>
      <p:sp>
        <p:nvSpPr>
          <p:cNvPr id="9" name="Text 6"/>
          <p:cNvSpPr/>
          <p:nvPr/>
        </p:nvSpPr>
        <p:spPr>
          <a:xfrm>
            <a:off x="685800" y="3579876"/>
            <a:ext cx="5278831" cy="529438"/>
          </a:xfrm>
          <a:prstGeom prst="rect">
            <a:avLst/>
          </a:prstGeom>
          <a:noFill/>
          <a:ln/>
        </p:spPr>
        <p:txBody>
          <a:bodyPr wrap="none" lIns="0" tIns="0" rIns="0" bIns="0" rtlCol="0" anchor="t"/>
          <a:lstStyle/>
          <a:p>
            <a:pPr algn="l" indent="0" marL="0">
              <a:lnSpc>
                <a:spcPts val="2210"/>
              </a:lnSpc>
              <a:buNone/>
            </a:pPr>
            <a:r>
              <a:rPr lang="en-US" sz="1420" dirty="0">
                <a:solidFill>
                  <a:srgbClr val="45433D"/>
                </a:solidFill>
                <a:latin typeface="Arial" pitchFamily="34" charset="0"/>
                <a:ea typeface="Arial" pitchFamily="34" charset="-122"/>
                <a:cs typeface="Arial" pitchFamily="34" charset="-120"/>
              </a:rPr>
              <a:t>Two of our largest wholesale partners represent 19% of our total</a:t>
            </a:r>
            <a:endParaRPr lang="en-US" sz="1420" dirty="0"/>
          </a:p>
          <a:p>
            <a:pPr algn="l" indent="0" marL="0">
              <a:lnSpc>
                <a:spcPts val="2210"/>
              </a:lnSpc>
              <a:buNone/>
            </a:pPr>
            <a:r>
              <a:rPr lang="en-US" sz="1420" dirty="0">
                <a:solidFill>
                  <a:srgbClr val="45433D"/>
                </a:solidFill>
                <a:latin typeface="Arial" pitchFamily="34" charset="0"/>
                <a:ea typeface="Arial" pitchFamily="34" charset="-122"/>
                <a:cs typeface="Arial" pitchFamily="34" charset="-120"/>
              </a:rPr>
              <a:t>company revenue. Both contracts are up for renegotiation in Q4.</a:t>
            </a:r>
            <a:endParaRPr lang="en-US" sz="1420" dirty="0"/>
          </a:p>
        </p:txBody>
      </p:sp>
      <p:sp>
        <p:nvSpPr>
          <p:cNvPr id="10" name="Text 7"/>
          <p:cNvSpPr/>
          <p:nvPr/>
        </p:nvSpPr>
        <p:spPr>
          <a:xfrm>
            <a:off x="6819595" y="3094330"/>
            <a:ext cx="2684678" cy="370332"/>
          </a:xfrm>
          <a:prstGeom prst="rect">
            <a:avLst/>
          </a:prstGeom>
          <a:noFill/>
          <a:ln/>
        </p:spPr>
        <p:txBody>
          <a:bodyPr wrap="none" lIns="0" tIns="0" rIns="0" bIns="0" rtlCol="0" anchor="t"/>
          <a:lstStyle/>
          <a:p>
            <a:pPr algn="l" indent="0" marL="0">
              <a:lnSpc>
                <a:spcPts val="2440"/>
              </a:lnSpc>
              <a:buNone/>
            </a:pPr>
            <a:r>
              <a:rPr lang="en-US" sz="1950" dirty="0">
                <a:solidFill>
                  <a:srgbClr val="191917"/>
                </a:solidFill>
                <a:latin typeface="Palatino Linotype" pitchFamily="34" charset="0"/>
                <a:ea typeface="Palatino Linotype" pitchFamily="34" charset="-122"/>
                <a:cs typeface="Palatino Linotype" pitchFamily="34" charset="-120"/>
              </a:rPr>
              <a:t>Our Mitigating Strategy</a:t>
            </a:r>
            <a:endParaRPr lang="en-US" sz="1950" dirty="0"/>
          </a:p>
        </p:txBody>
      </p:sp>
      <p:sp>
        <p:nvSpPr>
          <p:cNvPr id="11" name="Text 8"/>
          <p:cNvSpPr/>
          <p:nvPr/>
        </p:nvSpPr>
        <p:spPr>
          <a:xfrm>
            <a:off x="6819595" y="3579876"/>
            <a:ext cx="4596689" cy="832104"/>
          </a:xfrm>
          <a:prstGeom prst="rect">
            <a:avLst/>
          </a:prstGeom>
          <a:noFill/>
          <a:ln/>
        </p:spPr>
        <p:txBody>
          <a:bodyPr wrap="none" lIns="0" tIns="0" rIns="0" bIns="0" rtlCol="0" anchor="t"/>
          <a:lstStyle/>
          <a:p>
            <a:pPr algn="l" indent="0" marL="0">
              <a:lnSpc>
                <a:spcPts val="2210"/>
              </a:lnSpc>
              <a:buNone/>
            </a:pPr>
            <a:r>
              <a:rPr lang="en-US" sz="1420" dirty="0">
                <a:solidFill>
                  <a:srgbClr val="45433D"/>
                </a:solidFill>
                <a:latin typeface="Arial" pitchFamily="34" charset="0"/>
                <a:ea typeface="Arial" pitchFamily="34" charset="-122"/>
                <a:cs typeface="Arial" pitchFamily="34" charset="-120"/>
              </a:rPr>
              <a:t>Our sales team will lead renewal conversations. The rest</a:t>
            </a:r>
            <a:endParaRPr lang="en-US" sz="1420" dirty="0"/>
          </a:p>
          <a:p>
            <a:pPr algn="l" indent="0" marL="0">
              <a:lnSpc>
                <a:spcPts val="2210"/>
              </a:lnSpc>
              <a:buNone/>
            </a:pPr>
            <a:r>
              <a:rPr lang="en-US" sz="1420" dirty="0">
                <a:solidFill>
                  <a:srgbClr val="45433D"/>
                </a:solidFill>
                <a:latin typeface="Arial" pitchFamily="34" charset="0"/>
                <a:ea typeface="Arial" pitchFamily="34" charset="-122"/>
                <a:cs typeface="Arial" pitchFamily="34" charset="-120"/>
              </a:rPr>
              <a:t>of the company must support them by ensuring perfect</a:t>
            </a:r>
            <a:endParaRPr lang="en-US" sz="1420" dirty="0"/>
          </a:p>
          <a:p>
            <a:pPr algn="l" indent="0" marL="0">
              <a:lnSpc>
                <a:spcPts val="2210"/>
              </a:lnSpc>
              <a:buNone/>
            </a:pPr>
            <a:r>
              <a:rPr lang="en-US" sz="1420" dirty="0">
                <a:solidFill>
                  <a:srgbClr val="45433D"/>
                </a:solidFill>
                <a:latin typeface="Arial" pitchFamily="34" charset="0"/>
                <a:ea typeface="Arial" pitchFamily="34" charset="-122"/>
                <a:cs typeface="Arial" pitchFamily="34" charset="-120"/>
              </a:rPr>
              <a:t>roast quality and on-time deliveries starting now.</a:t>
            </a:r>
            <a:endParaRPr lang="en-US" sz="1420" dirty="0"/>
          </a:p>
        </p:txBody>
      </p:sp>
      <p:sp>
        <p:nvSpPr>
          <p:cNvPr id="12" name="Text 9"/>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13" name="Text 10"/>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10 / 12</a:t>
            </a:r>
            <a:endParaRPr lang="en-US" sz="97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726741"/>
            <a:ext cx="3467405" cy="1976018"/>
          </a:xfrm>
          <a:prstGeom prst="roundRect">
            <a:avLst>
              <a:gd name="adj" fmla="val 8653"/>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4" name="Shape 1"/>
          <p:cNvSpPr/>
          <p:nvPr/>
        </p:nvSpPr>
        <p:spPr>
          <a:xfrm>
            <a:off x="4362602" y="2726741"/>
            <a:ext cx="3467405" cy="1976018"/>
          </a:xfrm>
          <a:prstGeom prst="roundRect">
            <a:avLst>
              <a:gd name="adj" fmla="val 8653"/>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5" name="Shape 2"/>
          <p:cNvSpPr/>
          <p:nvPr/>
        </p:nvSpPr>
        <p:spPr>
          <a:xfrm>
            <a:off x="8038490" y="2726741"/>
            <a:ext cx="3467405" cy="1976018"/>
          </a:xfrm>
          <a:prstGeom prst="roundRect">
            <a:avLst>
              <a:gd name="adj" fmla="val 8653"/>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6" name="Shape 3"/>
          <p:cNvSpPr/>
          <p:nvPr/>
        </p:nvSpPr>
        <p:spPr>
          <a:xfrm>
            <a:off x="685800" y="6152998"/>
            <a:ext cx="10820095" cy="9510"/>
          </a:xfrm>
          <a:prstGeom prst="rect">
            <a:avLst/>
          </a:prstGeom>
          <a:solidFill>
            <a:srgbClr val="1E1C16">
              <a:alpha val="14000"/>
            </a:srgbClr>
          </a:solidFill>
          <a:ln/>
        </p:spPr>
      </p:sp>
      <p:sp>
        <p:nvSpPr>
          <p:cNvPr id="7" name="Text 4"/>
          <p:cNvSpPr/>
          <p:nvPr/>
        </p:nvSpPr>
        <p:spPr>
          <a:xfrm>
            <a:off x="685800" y="513893"/>
            <a:ext cx="129021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11</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TEAM FOCUS</a:t>
            </a:r>
            <a:endParaRPr lang="en-US" sz="970" dirty="0"/>
          </a:p>
        </p:txBody>
      </p:sp>
      <p:sp>
        <p:nvSpPr>
          <p:cNvPr id="8" name="Text 5"/>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9" name="Text 6"/>
          <p:cNvSpPr/>
          <p:nvPr/>
        </p:nvSpPr>
        <p:spPr>
          <a:xfrm>
            <a:off x="685800" y="2088490"/>
            <a:ext cx="5804611" cy="462686"/>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What each department drives in H2</a:t>
            </a:r>
            <a:endParaRPr lang="en-US" sz="2850" dirty="0"/>
          </a:p>
        </p:txBody>
      </p:sp>
      <p:sp>
        <p:nvSpPr>
          <p:cNvPr id="10" name="Text 7"/>
          <p:cNvSpPr/>
          <p:nvPr/>
        </p:nvSpPr>
        <p:spPr>
          <a:xfrm>
            <a:off x="942746" y="3002890"/>
            <a:ext cx="1934870"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ROASTERY &amp; LOGISTICS</a:t>
            </a:r>
            <a:endParaRPr lang="en-US" sz="970" dirty="0"/>
          </a:p>
        </p:txBody>
      </p:sp>
      <p:sp>
        <p:nvSpPr>
          <p:cNvPr id="11" name="Text 8"/>
          <p:cNvSpPr/>
          <p:nvPr/>
        </p:nvSpPr>
        <p:spPr>
          <a:xfrm>
            <a:off x="942746" y="3250692"/>
            <a:ext cx="2017166"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Restore order flow</a:t>
            </a:r>
            <a:endParaRPr lang="en-US" sz="1870" dirty="0"/>
          </a:p>
        </p:txBody>
      </p:sp>
      <p:sp>
        <p:nvSpPr>
          <p:cNvPr id="12" name="Text 9"/>
          <p:cNvSpPr/>
          <p:nvPr/>
        </p:nvSpPr>
        <p:spPr>
          <a:xfrm>
            <a:off x="942746" y="3684118"/>
            <a:ext cx="2610612" cy="771754"/>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Get ready for the October roaster</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install and work on pulling late</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shipments back down to zero.</a:t>
            </a:r>
            <a:endParaRPr lang="en-US" sz="1350" dirty="0"/>
          </a:p>
        </p:txBody>
      </p:sp>
      <p:sp>
        <p:nvSpPr>
          <p:cNvPr id="13" name="Text 10"/>
          <p:cNvSpPr/>
          <p:nvPr/>
        </p:nvSpPr>
        <p:spPr>
          <a:xfrm>
            <a:off x="4619549" y="3002890"/>
            <a:ext cx="972007"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SALES TEAM</a:t>
            </a:r>
            <a:endParaRPr lang="en-US" sz="970" dirty="0"/>
          </a:p>
        </p:txBody>
      </p:sp>
      <p:sp>
        <p:nvSpPr>
          <p:cNvPr id="14" name="Text 11"/>
          <p:cNvSpPr/>
          <p:nvPr/>
        </p:nvSpPr>
        <p:spPr>
          <a:xfrm>
            <a:off x="4619549" y="3250692"/>
            <a:ext cx="2275027"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Manage partnerships</a:t>
            </a:r>
            <a:endParaRPr lang="en-US" sz="1870" dirty="0"/>
          </a:p>
        </p:txBody>
      </p:sp>
      <p:sp>
        <p:nvSpPr>
          <p:cNvPr id="15" name="Text 12"/>
          <p:cNvSpPr/>
          <p:nvPr/>
        </p:nvSpPr>
        <p:spPr>
          <a:xfrm>
            <a:off x="4619549" y="3684118"/>
            <a:ext cx="2944368" cy="771754"/>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Communicate the September price</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adjustments smoothly and secure our</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key Q4 contract renewals.</a:t>
            </a:r>
            <a:endParaRPr lang="en-US" sz="1350" dirty="0"/>
          </a:p>
        </p:txBody>
      </p:sp>
      <p:sp>
        <p:nvSpPr>
          <p:cNvPr id="16" name="Text 13"/>
          <p:cNvSpPr/>
          <p:nvPr/>
        </p:nvSpPr>
        <p:spPr>
          <a:xfrm>
            <a:off x="8296351" y="3002890"/>
            <a:ext cx="1547165"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ONLINE SHOP TEAM</a:t>
            </a:r>
            <a:endParaRPr lang="en-US" sz="970" dirty="0"/>
          </a:p>
        </p:txBody>
      </p:sp>
      <p:sp>
        <p:nvSpPr>
          <p:cNvPr id="17" name="Text 14"/>
          <p:cNvSpPr/>
          <p:nvPr/>
        </p:nvSpPr>
        <p:spPr>
          <a:xfrm>
            <a:off x="8296351" y="3250692"/>
            <a:ext cx="2334463"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Drive subscription v2</a:t>
            </a:r>
            <a:endParaRPr lang="en-US" sz="1870" dirty="0"/>
          </a:p>
        </p:txBody>
      </p:sp>
      <p:sp>
        <p:nvSpPr>
          <p:cNvPr id="18" name="Text 15"/>
          <p:cNvSpPr/>
          <p:nvPr/>
        </p:nvSpPr>
        <p:spPr>
          <a:xfrm>
            <a:off x="8296351" y="3684118"/>
            <a:ext cx="2900477" cy="771754"/>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Complete web development for the</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November direct consumer launch to</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keep our online momentum going.</a:t>
            </a:r>
            <a:endParaRPr lang="en-US" sz="1350" dirty="0"/>
          </a:p>
        </p:txBody>
      </p:sp>
      <p:sp>
        <p:nvSpPr>
          <p:cNvPr id="19" name="Text 16"/>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20" name="Text 1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11 / 12</a:t>
            </a:r>
            <a:endParaRPr lang="en-US" sz="97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551176"/>
            <a:ext cx="285293" cy="19202"/>
          </a:xfrm>
          <a:prstGeom prst="rect">
            <a:avLst/>
          </a:prstGeom>
          <a:solidFill>
            <a:srgbClr val="2563A8"/>
          </a:solidFill>
          <a:ln/>
        </p:spPr>
      </p:sp>
      <p:sp>
        <p:nvSpPr>
          <p:cNvPr id="4" name="Shape 1"/>
          <p:cNvSpPr/>
          <p:nvPr/>
        </p:nvSpPr>
        <p:spPr>
          <a:xfrm>
            <a:off x="685800" y="6152998"/>
            <a:ext cx="10820095" cy="9510"/>
          </a:xfrm>
          <a:prstGeom prst="rect">
            <a:avLst/>
          </a:prstGeom>
          <a:solidFill>
            <a:srgbClr val="1E1C16">
              <a:alpha val="14000"/>
            </a:srgbClr>
          </a:solidFill>
          <a:ln/>
        </p:spPr>
      </p:sp>
      <p:sp>
        <p:nvSpPr>
          <p:cNvPr id="5" name="Text 2"/>
          <p:cNvSpPr/>
          <p:nvPr/>
        </p:nvSpPr>
        <p:spPr>
          <a:xfrm>
            <a:off x="685800" y="513893"/>
            <a:ext cx="109362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12</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ONE TEAM</a:t>
            </a:r>
            <a:endParaRPr lang="en-US" sz="970" dirty="0"/>
          </a:p>
        </p:txBody>
      </p:sp>
      <p:sp>
        <p:nvSpPr>
          <p:cNvPr id="6" name="Text 3"/>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7" name="Text 4"/>
          <p:cNvSpPr/>
          <p:nvPr/>
        </p:nvSpPr>
        <p:spPr>
          <a:xfrm>
            <a:off x="1085393" y="2475281"/>
            <a:ext cx="1849831" cy="190195"/>
          </a:xfrm>
          <a:prstGeom prst="rect">
            <a:avLst/>
          </a:prstGeom>
          <a:noFill/>
          <a:ln/>
        </p:spPr>
        <p:txBody>
          <a:bodyPr wrap="none" lIns="0" tIns="0" rIns="0" bIns="0" rtlCol="0" anchor="t"/>
          <a:lstStyle/>
          <a:p>
            <a:pPr algn="l" indent="0" marL="0">
              <a:lnSpc>
                <a:spcPts val="1410"/>
              </a:lnSpc>
              <a:buNone/>
            </a:pPr>
            <a:r>
              <a:rPr lang="en-US" sz="1120" b="1" spc="270" kern="0" dirty="0">
                <a:solidFill>
                  <a:srgbClr val="2563A8"/>
                </a:solidFill>
                <a:latin typeface="Consolas" pitchFamily="34" charset="0"/>
                <a:ea typeface="Consolas" pitchFamily="34" charset="-122"/>
                <a:cs typeface="Consolas" pitchFamily="34" charset="-120"/>
              </a:rPr>
              <a:t>NORDWIND KAFFEE</a:t>
            </a:r>
            <a:endParaRPr lang="en-US" sz="1120" dirty="0"/>
          </a:p>
        </p:txBody>
      </p:sp>
      <p:sp>
        <p:nvSpPr>
          <p:cNvPr id="8" name="Text 5"/>
          <p:cNvSpPr/>
          <p:nvPr/>
        </p:nvSpPr>
        <p:spPr>
          <a:xfrm>
            <a:off x="685800" y="2808122"/>
            <a:ext cx="10715854" cy="648310"/>
          </a:xfrm>
          <a:prstGeom prst="rect">
            <a:avLst/>
          </a:prstGeom>
          <a:noFill/>
          <a:ln/>
        </p:spPr>
        <p:txBody>
          <a:bodyPr wrap="none" lIns="0" tIns="0" rIns="0" bIns="0" rtlCol="0" anchor="t"/>
          <a:lstStyle/>
          <a:p>
            <a:pPr algn="l" indent="0" marL="0">
              <a:lnSpc>
                <a:spcPts val="4370"/>
              </a:lnSpc>
              <a:buNone/>
            </a:pPr>
            <a:r>
              <a:rPr lang="en-US" sz="4050" b="1" spc="-81" kern="0" dirty="0">
                <a:solidFill>
                  <a:srgbClr val="191917"/>
                </a:solidFill>
                <a:latin typeface="Arial" pitchFamily="34" charset="0"/>
                <a:ea typeface="Arial" pitchFamily="34" charset="-122"/>
                <a:cs typeface="Arial" pitchFamily="34" charset="-120"/>
              </a:rPr>
              <a:t>Let's solve these capacity challenges </a:t>
            </a:r>
            <a:pPr algn="l" indent="0" marL="0">
              <a:lnSpc>
                <a:spcPts val="4370"/>
              </a:lnSpc>
              <a:buNone/>
            </a:pPr>
            <a:r>
              <a:rPr lang="en-US" sz="4050" b="1" spc="-81" kern="0" dirty="0">
                <a:solidFill>
                  <a:srgbClr val="2563A8"/>
                </a:solidFill>
                <a:latin typeface="Arial" pitchFamily="34" charset="0"/>
                <a:ea typeface="Arial" pitchFamily="34" charset="-122"/>
                <a:cs typeface="Arial" pitchFamily="34" charset="-120"/>
              </a:rPr>
              <a:t>together</a:t>
            </a:r>
            <a:endParaRPr lang="en-US" sz="4050" dirty="0"/>
          </a:p>
        </p:txBody>
      </p:sp>
      <p:sp>
        <p:nvSpPr>
          <p:cNvPr id="9" name="Text 6"/>
          <p:cNvSpPr/>
          <p:nvPr/>
        </p:nvSpPr>
        <p:spPr>
          <a:xfrm>
            <a:off x="685800" y="3659429"/>
            <a:ext cx="10634472" cy="683971"/>
          </a:xfrm>
          <a:prstGeom prst="rect">
            <a:avLst/>
          </a:prstGeom>
          <a:noFill/>
          <a:ln/>
        </p:spPr>
        <p:txBody>
          <a:bodyPr wrap="none" lIns="0" tIns="0" rIns="0" bIns="0" rtlCol="0" anchor="t"/>
          <a:lstStyle/>
          <a:p>
            <a:pPr algn="l" indent="0" marL="0">
              <a:lnSpc>
                <a:spcPts val="2810"/>
              </a:lnSpc>
              <a:buNone/>
            </a:pPr>
            <a:r>
              <a:rPr lang="en-US" sz="1870" dirty="0">
                <a:solidFill>
                  <a:srgbClr val="45433D"/>
                </a:solidFill>
                <a:latin typeface="Arial" pitchFamily="34" charset="0"/>
                <a:ea typeface="Arial" pitchFamily="34" charset="-122"/>
                <a:cs typeface="Arial" pitchFamily="34" charset="-120"/>
              </a:rPr>
              <a:t>Thank you to all 28 of us for building a brand that customers love. Let's make H2 2026 our most stable</a:t>
            </a:r>
            <a:endParaRPr lang="en-US" sz="1870" dirty="0"/>
          </a:p>
          <a:p>
            <a:pPr algn="l" indent="0" marL="0">
              <a:lnSpc>
                <a:spcPts val="2810"/>
              </a:lnSpc>
              <a:buNone/>
            </a:pPr>
            <a:r>
              <a:rPr lang="en-US" sz="1870" dirty="0">
                <a:solidFill>
                  <a:srgbClr val="45433D"/>
                </a:solidFill>
                <a:latin typeface="Arial" pitchFamily="34" charset="0"/>
                <a:ea typeface="Arial" pitchFamily="34" charset="-122"/>
                <a:cs typeface="Arial" pitchFamily="34" charset="-120"/>
              </a:rPr>
              <a:t>and profitable half yet.</a:t>
            </a:r>
            <a:endParaRPr lang="en-US" sz="1870" dirty="0"/>
          </a:p>
        </p:txBody>
      </p:sp>
      <p:sp>
        <p:nvSpPr>
          <p:cNvPr id="10" name="Text 7"/>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11" name="Text 8"/>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12 / 12</a:t>
            </a:r>
            <a:endParaRPr lang="en-US" sz="97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6152998"/>
            <a:ext cx="10820095" cy="9510"/>
          </a:xfrm>
          <a:prstGeom prst="rect">
            <a:avLst/>
          </a:prstGeom>
          <a:solidFill>
            <a:srgbClr val="1E1C16">
              <a:alpha val="14000"/>
            </a:srgbClr>
          </a:solidFill>
          <a:ln/>
        </p:spPr>
      </p:sp>
      <p:sp>
        <p:nvSpPr>
          <p:cNvPr id="4" name="Text 1"/>
          <p:cNvSpPr/>
          <p:nvPr/>
        </p:nvSpPr>
        <p:spPr>
          <a:xfrm>
            <a:off x="685800" y="513893"/>
            <a:ext cx="178673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02</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MID-YEAR AGENDA</a:t>
            </a:r>
            <a:endParaRPr lang="en-US" sz="970" dirty="0"/>
          </a:p>
        </p:txBody>
      </p:sp>
      <p:sp>
        <p:nvSpPr>
          <p:cNvPr id="5" name="Text 2"/>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6" name="Text 3"/>
          <p:cNvSpPr/>
          <p:nvPr/>
        </p:nvSpPr>
        <p:spPr>
          <a:xfrm>
            <a:off x="685800" y="2275942"/>
            <a:ext cx="4283050" cy="483718"/>
          </a:xfrm>
          <a:prstGeom prst="rect">
            <a:avLst/>
          </a:prstGeom>
          <a:noFill/>
          <a:ln/>
        </p:spPr>
        <p:txBody>
          <a:bodyPr wrap="none" lIns="0" tIns="0" rIns="0" bIns="0" rtlCol="0" anchor="t"/>
          <a:lstStyle/>
          <a:p>
            <a:pPr algn="l" indent="0" marL="0">
              <a:lnSpc>
                <a:spcPts val="3240"/>
              </a:lnSpc>
              <a:buNone/>
            </a:pPr>
            <a:r>
              <a:rPr lang="en-US" sz="3000" b="1" spc="-60" kern="0" dirty="0">
                <a:solidFill>
                  <a:srgbClr val="191917"/>
                </a:solidFill>
                <a:latin typeface="Arial" pitchFamily="34" charset="0"/>
                <a:ea typeface="Arial" pitchFamily="34" charset="-122"/>
                <a:cs typeface="Arial" pitchFamily="34" charset="-120"/>
              </a:rPr>
              <a:t>What we will cover today</a:t>
            </a:r>
            <a:endParaRPr lang="en-US" sz="3000" dirty="0"/>
          </a:p>
        </p:txBody>
      </p:sp>
      <p:sp>
        <p:nvSpPr>
          <p:cNvPr id="7" name="Text 4"/>
          <p:cNvSpPr/>
          <p:nvPr/>
        </p:nvSpPr>
        <p:spPr>
          <a:xfrm>
            <a:off x="685800" y="3001061"/>
            <a:ext cx="257861" cy="247802"/>
          </a:xfrm>
          <a:prstGeom prst="rect">
            <a:avLst/>
          </a:prstGeom>
          <a:noFill/>
          <a:ln/>
        </p:spPr>
        <p:txBody>
          <a:bodyPr wrap="none" lIns="0" tIns="0" rIns="0" bIns="0" rtlCol="0" anchor="t"/>
          <a:lstStyle/>
          <a:p>
            <a:pPr algn="l" indent="0" marL="0">
              <a:lnSpc>
                <a:spcPts val="1870"/>
              </a:lnSpc>
              <a:buNone/>
            </a:pPr>
            <a:r>
              <a:rPr lang="en-US" sz="1500" b="1" dirty="0">
                <a:solidFill>
                  <a:srgbClr val="2563A8"/>
                </a:solidFill>
                <a:latin typeface="Consolas" pitchFamily="34" charset="0"/>
                <a:ea typeface="Consolas" pitchFamily="34" charset="-122"/>
                <a:cs typeface="Consolas" pitchFamily="34" charset="-120"/>
              </a:rPr>
              <a:t>01</a:t>
            </a:r>
            <a:endParaRPr lang="en-US" sz="1500" dirty="0"/>
          </a:p>
        </p:txBody>
      </p:sp>
      <p:sp>
        <p:nvSpPr>
          <p:cNvPr id="8" name="Text 5"/>
          <p:cNvSpPr/>
          <p:nvPr/>
        </p:nvSpPr>
        <p:spPr>
          <a:xfrm>
            <a:off x="1257300" y="2972714"/>
            <a:ext cx="3657600" cy="277978"/>
          </a:xfrm>
          <a:prstGeom prst="rect">
            <a:avLst/>
          </a:prstGeom>
          <a:noFill/>
          <a:ln/>
        </p:spPr>
        <p:txBody>
          <a:bodyPr wrap="none" lIns="0" tIns="0" rIns="0" bIns="0" rtlCol="0" anchor="t"/>
          <a:lstStyle/>
          <a:p>
            <a:pPr algn="l" indent="0" marL="0">
              <a:lnSpc>
                <a:spcPts val="2160"/>
              </a:lnSpc>
              <a:buNone/>
            </a:pPr>
            <a:r>
              <a:rPr lang="en-US" sz="1720" dirty="0">
                <a:solidFill>
                  <a:srgbClr val="191917"/>
                </a:solidFill>
                <a:latin typeface="Arial" pitchFamily="34" charset="0"/>
                <a:ea typeface="Arial" pitchFamily="34" charset="-122"/>
                <a:cs typeface="Arial" pitchFamily="34" charset="-120"/>
              </a:rPr>
              <a:t>H1 Performance: The growth numbers</a:t>
            </a:r>
            <a:endParaRPr lang="en-US" sz="1720" dirty="0"/>
          </a:p>
        </p:txBody>
      </p:sp>
      <p:sp>
        <p:nvSpPr>
          <p:cNvPr id="9" name="Text 6"/>
          <p:cNvSpPr/>
          <p:nvPr/>
        </p:nvSpPr>
        <p:spPr>
          <a:xfrm>
            <a:off x="685800" y="3429914"/>
            <a:ext cx="257861" cy="247802"/>
          </a:xfrm>
          <a:prstGeom prst="rect">
            <a:avLst/>
          </a:prstGeom>
          <a:noFill/>
          <a:ln/>
        </p:spPr>
        <p:txBody>
          <a:bodyPr wrap="none" lIns="0" tIns="0" rIns="0" bIns="0" rtlCol="0" anchor="t"/>
          <a:lstStyle/>
          <a:p>
            <a:pPr algn="l" indent="0" marL="0">
              <a:lnSpc>
                <a:spcPts val="1870"/>
              </a:lnSpc>
              <a:buNone/>
            </a:pPr>
            <a:r>
              <a:rPr lang="en-US" sz="1500" b="1" dirty="0">
                <a:solidFill>
                  <a:srgbClr val="2563A8"/>
                </a:solidFill>
                <a:latin typeface="Consolas" pitchFamily="34" charset="0"/>
                <a:ea typeface="Consolas" pitchFamily="34" charset="-122"/>
                <a:cs typeface="Consolas" pitchFamily="34" charset="-120"/>
              </a:rPr>
              <a:t>02</a:t>
            </a:r>
            <a:endParaRPr lang="en-US" sz="1500" dirty="0"/>
          </a:p>
        </p:txBody>
      </p:sp>
      <p:sp>
        <p:nvSpPr>
          <p:cNvPr id="10" name="Text 7"/>
          <p:cNvSpPr/>
          <p:nvPr/>
        </p:nvSpPr>
        <p:spPr>
          <a:xfrm>
            <a:off x="1257300" y="3401568"/>
            <a:ext cx="5060290" cy="277978"/>
          </a:xfrm>
          <a:prstGeom prst="rect">
            <a:avLst/>
          </a:prstGeom>
          <a:noFill/>
          <a:ln/>
        </p:spPr>
        <p:txBody>
          <a:bodyPr wrap="none" lIns="0" tIns="0" rIns="0" bIns="0" rtlCol="0" anchor="t"/>
          <a:lstStyle/>
          <a:p>
            <a:pPr algn="l" indent="0" marL="0">
              <a:lnSpc>
                <a:spcPts val="2160"/>
              </a:lnSpc>
              <a:buNone/>
            </a:pPr>
            <a:r>
              <a:rPr lang="en-US" sz="1720" dirty="0">
                <a:solidFill>
                  <a:srgbClr val="191917"/>
                </a:solidFill>
                <a:latin typeface="Arial" pitchFamily="34" charset="0"/>
                <a:ea typeface="Arial" pitchFamily="34" charset="-122"/>
                <a:cs typeface="Arial" pitchFamily="34" charset="-120"/>
              </a:rPr>
              <a:t>Operational Realities: Capacity and margin squeezes</a:t>
            </a:r>
            <a:endParaRPr lang="en-US" sz="1720" dirty="0"/>
          </a:p>
        </p:txBody>
      </p:sp>
      <p:sp>
        <p:nvSpPr>
          <p:cNvPr id="11" name="Text 8"/>
          <p:cNvSpPr/>
          <p:nvPr/>
        </p:nvSpPr>
        <p:spPr>
          <a:xfrm>
            <a:off x="685800" y="3858768"/>
            <a:ext cx="257861" cy="247802"/>
          </a:xfrm>
          <a:prstGeom prst="rect">
            <a:avLst/>
          </a:prstGeom>
          <a:noFill/>
          <a:ln/>
        </p:spPr>
        <p:txBody>
          <a:bodyPr wrap="none" lIns="0" tIns="0" rIns="0" bIns="0" rtlCol="0" anchor="t"/>
          <a:lstStyle/>
          <a:p>
            <a:pPr algn="l" indent="0" marL="0">
              <a:lnSpc>
                <a:spcPts val="1870"/>
              </a:lnSpc>
              <a:buNone/>
            </a:pPr>
            <a:r>
              <a:rPr lang="en-US" sz="1500" b="1" dirty="0">
                <a:solidFill>
                  <a:srgbClr val="2563A8"/>
                </a:solidFill>
                <a:latin typeface="Consolas" pitchFamily="34" charset="0"/>
                <a:ea typeface="Consolas" pitchFamily="34" charset="-122"/>
                <a:cs typeface="Consolas" pitchFamily="34" charset="-120"/>
              </a:rPr>
              <a:t>03</a:t>
            </a:r>
            <a:endParaRPr lang="en-US" sz="1500" dirty="0"/>
          </a:p>
        </p:txBody>
      </p:sp>
      <p:sp>
        <p:nvSpPr>
          <p:cNvPr id="12" name="Text 9"/>
          <p:cNvSpPr/>
          <p:nvPr/>
        </p:nvSpPr>
        <p:spPr>
          <a:xfrm>
            <a:off x="1257300" y="3829507"/>
            <a:ext cx="4967021" cy="277978"/>
          </a:xfrm>
          <a:prstGeom prst="rect">
            <a:avLst/>
          </a:prstGeom>
          <a:noFill/>
          <a:ln/>
        </p:spPr>
        <p:txBody>
          <a:bodyPr wrap="none" lIns="0" tIns="0" rIns="0" bIns="0" rtlCol="0" anchor="t"/>
          <a:lstStyle/>
          <a:p>
            <a:pPr algn="l" indent="0" marL="0">
              <a:lnSpc>
                <a:spcPts val="2160"/>
              </a:lnSpc>
              <a:buNone/>
            </a:pPr>
            <a:r>
              <a:rPr lang="en-US" sz="1720" dirty="0">
                <a:solidFill>
                  <a:srgbClr val="191917"/>
                </a:solidFill>
                <a:latin typeface="Arial" pitchFamily="34" charset="0"/>
                <a:ea typeface="Arial" pitchFamily="34" charset="-122"/>
                <a:cs typeface="Arial" pitchFamily="34" charset="-120"/>
              </a:rPr>
              <a:t>H2 Execution: Our three core priorities and key risks</a:t>
            </a:r>
            <a:endParaRPr lang="en-US" sz="1720" dirty="0"/>
          </a:p>
        </p:txBody>
      </p:sp>
      <p:sp>
        <p:nvSpPr>
          <p:cNvPr id="13" name="Text 10"/>
          <p:cNvSpPr/>
          <p:nvPr/>
        </p:nvSpPr>
        <p:spPr>
          <a:xfrm>
            <a:off x="685800" y="4286707"/>
            <a:ext cx="257861" cy="247802"/>
          </a:xfrm>
          <a:prstGeom prst="rect">
            <a:avLst/>
          </a:prstGeom>
          <a:noFill/>
          <a:ln/>
        </p:spPr>
        <p:txBody>
          <a:bodyPr wrap="none" lIns="0" tIns="0" rIns="0" bIns="0" rtlCol="0" anchor="t"/>
          <a:lstStyle/>
          <a:p>
            <a:pPr algn="l" indent="0" marL="0">
              <a:lnSpc>
                <a:spcPts val="1870"/>
              </a:lnSpc>
              <a:buNone/>
            </a:pPr>
            <a:r>
              <a:rPr lang="en-US" sz="1500" b="1" dirty="0">
                <a:solidFill>
                  <a:srgbClr val="2563A8"/>
                </a:solidFill>
                <a:latin typeface="Consolas" pitchFamily="34" charset="0"/>
                <a:ea typeface="Consolas" pitchFamily="34" charset="-122"/>
                <a:cs typeface="Consolas" pitchFamily="34" charset="-120"/>
              </a:rPr>
              <a:t>04</a:t>
            </a:r>
            <a:endParaRPr lang="en-US" sz="1500" dirty="0"/>
          </a:p>
        </p:txBody>
      </p:sp>
      <p:sp>
        <p:nvSpPr>
          <p:cNvPr id="14" name="Text 11"/>
          <p:cNvSpPr/>
          <p:nvPr/>
        </p:nvSpPr>
        <p:spPr>
          <a:xfrm>
            <a:off x="1257300" y="4258361"/>
            <a:ext cx="4582973" cy="277978"/>
          </a:xfrm>
          <a:prstGeom prst="rect">
            <a:avLst/>
          </a:prstGeom>
          <a:noFill/>
          <a:ln/>
        </p:spPr>
        <p:txBody>
          <a:bodyPr wrap="none" lIns="0" tIns="0" rIns="0" bIns="0" rtlCol="0" anchor="t"/>
          <a:lstStyle/>
          <a:p>
            <a:pPr algn="l" indent="0" marL="0">
              <a:lnSpc>
                <a:spcPts val="2160"/>
              </a:lnSpc>
              <a:buNone/>
            </a:pPr>
            <a:r>
              <a:rPr lang="en-US" sz="1720" dirty="0">
                <a:solidFill>
                  <a:srgbClr val="191917"/>
                </a:solidFill>
                <a:latin typeface="Arial" pitchFamily="34" charset="0"/>
                <a:ea typeface="Arial" pitchFamily="34" charset="-122"/>
                <a:cs typeface="Arial" pitchFamily="34" charset="-120"/>
              </a:rPr>
              <a:t>Team Milestones: What each group drives in H2</a:t>
            </a:r>
            <a:endParaRPr lang="en-US" sz="1720" dirty="0"/>
          </a:p>
        </p:txBody>
      </p:sp>
      <p:sp>
        <p:nvSpPr>
          <p:cNvPr id="15" name="Text 12"/>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16" name="Text 13"/>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02 / 12</a:t>
            </a:r>
            <a:endParaRPr lang="en-US" sz="97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3139135"/>
            <a:ext cx="3441802" cy="1677924"/>
          </a:xfrm>
          <a:prstGeom prst="roundRect">
            <a:avLst>
              <a:gd name="adj" fmla="val 10191"/>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4" name="Shape 1"/>
          <p:cNvSpPr/>
          <p:nvPr/>
        </p:nvSpPr>
        <p:spPr>
          <a:xfrm>
            <a:off x="4375404" y="3139135"/>
            <a:ext cx="3441802" cy="1677924"/>
          </a:xfrm>
          <a:prstGeom prst="roundRect">
            <a:avLst>
              <a:gd name="adj" fmla="val 10191"/>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5" name="Shape 2"/>
          <p:cNvSpPr/>
          <p:nvPr/>
        </p:nvSpPr>
        <p:spPr>
          <a:xfrm>
            <a:off x="8064094" y="3139135"/>
            <a:ext cx="3441802" cy="1677924"/>
          </a:xfrm>
          <a:prstGeom prst="roundRect">
            <a:avLst>
              <a:gd name="adj" fmla="val 10191"/>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6" name="Shape 3"/>
          <p:cNvSpPr/>
          <p:nvPr/>
        </p:nvSpPr>
        <p:spPr>
          <a:xfrm>
            <a:off x="685800" y="6152998"/>
            <a:ext cx="10820095" cy="9510"/>
          </a:xfrm>
          <a:prstGeom prst="rect">
            <a:avLst/>
          </a:prstGeom>
          <a:solidFill>
            <a:srgbClr val="1E1C16">
              <a:alpha val="14000"/>
            </a:srgbClr>
          </a:solidFill>
          <a:ln/>
        </p:spPr>
      </p:sp>
      <p:sp>
        <p:nvSpPr>
          <p:cNvPr id="7" name="Text 4"/>
          <p:cNvSpPr/>
          <p:nvPr/>
        </p:nvSpPr>
        <p:spPr>
          <a:xfrm>
            <a:off x="685800" y="513893"/>
            <a:ext cx="198516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03</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SALES PERFORMANCE</a:t>
            </a:r>
            <a:endParaRPr lang="en-US" sz="970" dirty="0"/>
          </a:p>
        </p:txBody>
      </p:sp>
      <p:sp>
        <p:nvSpPr>
          <p:cNvPr id="8" name="Text 5"/>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9" name="Text 6"/>
          <p:cNvSpPr/>
          <p:nvPr/>
        </p:nvSpPr>
        <p:spPr>
          <a:xfrm>
            <a:off x="685800" y="1973275"/>
            <a:ext cx="7904074" cy="928116"/>
          </a:xfrm>
          <a:prstGeom prst="rect">
            <a:avLst/>
          </a:prstGeom>
          <a:noFill/>
          <a:ln/>
        </p:spPr>
        <p:txBody>
          <a:bodyPr wrap="none" lIns="0" tIns="0" rIns="0" bIns="0" rtlCol="0" anchor="t"/>
          <a:lstStyle/>
          <a:p>
            <a:pPr algn="l" indent="0" marL="0">
              <a:lnSpc>
                <a:spcPts val="3240"/>
              </a:lnSpc>
              <a:buNone/>
            </a:pPr>
            <a:r>
              <a:rPr lang="en-US" sz="3000" b="1" spc="-60" kern="0" dirty="0">
                <a:solidFill>
                  <a:srgbClr val="191917"/>
                </a:solidFill>
                <a:latin typeface="Arial" pitchFamily="34" charset="0"/>
                <a:ea typeface="Arial" pitchFamily="34" charset="-122"/>
                <a:cs typeface="Arial" pitchFamily="34" charset="-120"/>
              </a:rPr>
              <a:t>First-half revenue reached a strong 2.4 million</a:t>
            </a:r>
            <a:endParaRPr lang="en-US" sz="3000" dirty="0"/>
          </a:p>
          <a:p>
            <a:pPr algn="l" indent="0" marL="0">
              <a:lnSpc>
                <a:spcPts val="3240"/>
              </a:lnSpc>
              <a:buNone/>
            </a:pPr>
            <a:r>
              <a:rPr lang="en-US" sz="3000" b="1" spc="-60" kern="0" dirty="0">
                <a:solidFill>
                  <a:srgbClr val="191917"/>
                </a:solidFill>
                <a:latin typeface="Arial" pitchFamily="34" charset="0"/>
                <a:ea typeface="Arial" pitchFamily="34" charset="-122"/>
                <a:cs typeface="Arial" pitchFamily="34" charset="-120"/>
              </a:rPr>
              <a:t>euros</a:t>
            </a:r>
            <a:endParaRPr lang="en-US" sz="3000" dirty="0"/>
          </a:p>
        </p:txBody>
      </p:sp>
      <p:sp>
        <p:nvSpPr>
          <p:cNvPr id="10" name="Text 7"/>
          <p:cNvSpPr/>
          <p:nvPr/>
        </p:nvSpPr>
        <p:spPr>
          <a:xfrm>
            <a:off x="942746" y="3320186"/>
            <a:ext cx="1810512"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€2.4M</a:t>
            </a:r>
            <a:endParaRPr lang="en-US" sz="4650" dirty="0"/>
          </a:p>
        </p:txBody>
      </p:sp>
      <p:sp>
        <p:nvSpPr>
          <p:cNvPr id="11" name="Text 8"/>
          <p:cNvSpPr/>
          <p:nvPr/>
        </p:nvSpPr>
        <p:spPr>
          <a:xfrm>
            <a:off x="942746" y="4101084"/>
            <a:ext cx="2991002" cy="484632"/>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Total revenue in H1, up 18% compared</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to the same period in 2025.</a:t>
            </a:r>
            <a:endParaRPr lang="en-US" sz="1350" dirty="0"/>
          </a:p>
        </p:txBody>
      </p:sp>
      <p:sp>
        <p:nvSpPr>
          <p:cNvPr id="12" name="Text 9"/>
          <p:cNvSpPr/>
          <p:nvPr/>
        </p:nvSpPr>
        <p:spPr>
          <a:xfrm>
            <a:off x="4632350" y="3320186"/>
            <a:ext cx="1712671"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€1.6M</a:t>
            </a:r>
            <a:endParaRPr lang="en-US" sz="4650" dirty="0"/>
          </a:p>
        </p:txBody>
      </p:sp>
      <p:sp>
        <p:nvSpPr>
          <p:cNvPr id="13" name="Text 10"/>
          <p:cNvSpPr/>
          <p:nvPr/>
        </p:nvSpPr>
        <p:spPr>
          <a:xfrm>
            <a:off x="4632350" y="4101084"/>
            <a:ext cx="2509114" cy="484632"/>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Wholesale sales to cafes,</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representing steady 9% growth.</a:t>
            </a:r>
            <a:endParaRPr lang="en-US" sz="1350" dirty="0"/>
          </a:p>
        </p:txBody>
      </p:sp>
      <p:sp>
        <p:nvSpPr>
          <p:cNvPr id="14" name="Text 11"/>
          <p:cNvSpPr/>
          <p:nvPr/>
        </p:nvSpPr>
        <p:spPr>
          <a:xfrm>
            <a:off x="8321040" y="3320186"/>
            <a:ext cx="1824228"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€0.8M</a:t>
            </a:r>
            <a:endParaRPr lang="en-US" sz="4650" dirty="0"/>
          </a:p>
        </p:txBody>
      </p:sp>
      <p:sp>
        <p:nvSpPr>
          <p:cNvPr id="15" name="Text 12"/>
          <p:cNvSpPr/>
          <p:nvPr/>
        </p:nvSpPr>
        <p:spPr>
          <a:xfrm>
            <a:off x="8321040" y="4101084"/>
            <a:ext cx="3000146" cy="484632"/>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Direct consumer online sales, showing</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rapid 41% growth.</a:t>
            </a:r>
            <a:endParaRPr lang="en-US" sz="1350" dirty="0"/>
          </a:p>
        </p:txBody>
      </p:sp>
      <p:sp>
        <p:nvSpPr>
          <p:cNvPr id="16" name="Text 13"/>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17" name="Text 14"/>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03 / 12</a:t>
            </a:r>
            <a:endParaRPr lang="en-US" sz="97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5477256" y="3631082"/>
            <a:ext cx="133502" cy="133502"/>
          </a:xfrm>
          <a:prstGeom prst="roundRect">
            <a:avLst>
              <a:gd name="adj" fmla="val 28767"/>
            </a:avLst>
          </a:prstGeom>
          <a:solidFill>
            <a:srgbClr val="C2452F"/>
          </a:solidFill>
          <a:ln/>
        </p:spPr>
      </p:sp>
      <p:sp>
        <p:nvSpPr>
          <p:cNvPr id="4" name="Shape 1"/>
          <p:cNvSpPr/>
          <p:nvPr/>
        </p:nvSpPr>
        <p:spPr>
          <a:xfrm>
            <a:off x="5477256" y="3973982"/>
            <a:ext cx="133502" cy="133502"/>
          </a:xfrm>
          <a:prstGeom prst="roundRect">
            <a:avLst>
              <a:gd name="adj" fmla="val 28767"/>
            </a:avLst>
          </a:prstGeom>
          <a:solidFill>
            <a:srgbClr val="8B897F"/>
          </a:solidFill>
          <a:ln/>
        </p:spPr>
      </p:sp>
      <p:sp>
        <p:nvSpPr>
          <p:cNvPr id="5" name="Shape 2"/>
          <p:cNvSpPr/>
          <p:nvPr/>
        </p:nvSpPr>
        <p:spPr>
          <a:xfrm>
            <a:off x="685800" y="6152998"/>
            <a:ext cx="10820095" cy="9510"/>
          </a:xfrm>
          <a:prstGeom prst="rect">
            <a:avLst/>
          </a:prstGeom>
          <a:solidFill>
            <a:srgbClr val="1E1C16">
              <a:alpha val="14000"/>
            </a:srgbClr>
          </a:solidFill>
          <a:ln/>
        </p:spPr>
      </p:sp>
      <p:graphicFrame>
        <p:nvGraphicFramePr>
          <p:cNvPr id="6" name="Chart 0" descr=""/>
          <p:cNvGraphicFramePr/>
          <p:nvPr/>
        </p:nvGraphicFramePr>
        <p:xfrm>
          <a:off x="2696566" y="2726741"/>
          <a:ext cx="2286000" cy="2286000"/>
        </p:xfrm>
        <a:graphic xmlns:a="http://schemas.openxmlformats.org/drawingml/2006/main">
          <a:graphicData uri="http://schemas.openxmlformats.org/drawingml/2006/chart">
            <c:chart xmlns:c="http://schemas.openxmlformats.org/drawingml/2006/chart" r:id="rId2"/>
          </a:graphicData>
        </a:graphic>
      </p:graphicFrame>
      <p:sp>
        <p:nvSpPr>
          <p:cNvPr id="7" name="Text 3"/>
          <p:cNvSpPr/>
          <p:nvPr/>
        </p:nvSpPr>
        <p:spPr>
          <a:xfrm>
            <a:off x="685800" y="513893"/>
            <a:ext cx="188640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04</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REVENUE CHANNELS</a:t>
            </a:r>
            <a:endParaRPr lang="en-US" sz="970" dirty="0"/>
          </a:p>
        </p:txBody>
      </p:sp>
      <p:sp>
        <p:nvSpPr>
          <p:cNvPr id="8" name="Text 4"/>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9" name="Text 5"/>
          <p:cNvSpPr/>
          <p:nvPr/>
        </p:nvSpPr>
        <p:spPr>
          <a:xfrm>
            <a:off x="685800" y="1778508"/>
            <a:ext cx="8260690" cy="462686"/>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Direct consumer sales are shifting our revenue mix</a:t>
            </a:r>
            <a:endParaRPr lang="en-US" sz="2850" dirty="0"/>
          </a:p>
        </p:txBody>
      </p:sp>
      <p:sp>
        <p:nvSpPr>
          <p:cNvPr id="10" name="Text 6"/>
          <p:cNvSpPr/>
          <p:nvPr/>
        </p:nvSpPr>
        <p:spPr>
          <a:xfrm>
            <a:off x="685800" y="2274113"/>
            <a:ext cx="4768596" cy="228600"/>
          </a:xfrm>
          <a:prstGeom prst="rect">
            <a:avLst/>
          </a:prstGeom>
          <a:noFill/>
          <a:ln/>
        </p:spPr>
        <p:txBody>
          <a:bodyPr wrap="none" lIns="0" tIns="0" rIns="0" bIns="0" rtlCol="0" anchor="t"/>
          <a:lstStyle/>
          <a:p>
            <a:pPr algn="l" indent="0" marL="0">
              <a:lnSpc>
                <a:spcPts val="2140"/>
              </a:lnSpc>
              <a:buNone/>
            </a:pPr>
            <a:r>
              <a:rPr lang="en-US" sz="1420" dirty="0">
                <a:solidFill>
                  <a:srgbClr val="45433D"/>
                </a:solidFill>
                <a:latin typeface="Arial" pitchFamily="34" charset="0"/>
                <a:ea typeface="Arial" pitchFamily="34" charset="-122"/>
                <a:cs typeface="Arial" pitchFamily="34" charset="-120"/>
              </a:rPr>
              <a:t>Online shop share of total revenue in H1 2025 vs H1 2026.</a:t>
            </a:r>
            <a:endParaRPr lang="en-US" sz="1420" dirty="0"/>
          </a:p>
        </p:txBody>
      </p:sp>
      <p:sp>
        <p:nvSpPr>
          <p:cNvPr id="11" name="Text 7"/>
          <p:cNvSpPr/>
          <p:nvPr/>
        </p:nvSpPr>
        <p:spPr>
          <a:xfrm>
            <a:off x="5725058" y="3593592"/>
            <a:ext cx="2048256" cy="228600"/>
          </a:xfrm>
          <a:prstGeom prst="rect">
            <a:avLst/>
          </a:prstGeom>
          <a:noFill/>
          <a:ln/>
        </p:spPr>
        <p:txBody>
          <a:bodyPr wrap="none" lIns="0" tIns="0" rIns="0" bIns="0" rtlCol="0" anchor="t"/>
          <a:lstStyle/>
          <a:p>
            <a:pPr algn="l" indent="0" marL="0">
              <a:lnSpc>
                <a:spcPts val="1780"/>
              </a:lnSpc>
              <a:buNone/>
            </a:pPr>
            <a:r>
              <a:rPr lang="en-US" sz="1420" dirty="0">
                <a:solidFill>
                  <a:srgbClr val="45433D"/>
                </a:solidFill>
                <a:latin typeface="Arial" pitchFamily="34" charset="0"/>
                <a:ea typeface="Arial" pitchFamily="34" charset="-122"/>
                <a:cs typeface="Arial" pitchFamily="34" charset="-120"/>
              </a:rPr>
              <a:t>Online direct sales · 33%</a:t>
            </a:r>
            <a:endParaRPr lang="en-US" sz="1420" dirty="0"/>
          </a:p>
        </p:txBody>
      </p:sp>
      <p:sp>
        <p:nvSpPr>
          <p:cNvPr id="12" name="Text 8"/>
          <p:cNvSpPr/>
          <p:nvPr/>
        </p:nvSpPr>
        <p:spPr>
          <a:xfrm>
            <a:off x="7837322" y="3612794"/>
            <a:ext cx="1698955" cy="190195"/>
          </a:xfrm>
          <a:prstGeom prst="rect">
            <a:avLst/>
          </a:prstGeom>
          <a:noFill/>
          <a:ln/>
        </p:spPr>
        <p:txBody>
          <a:bodyPr wrap="none" lIns="0" tIns="0" rIns="0" bIns="0" rtlCol="0" anchor="t"/>
          <a:lstStyle/>
          <a:p>
            <a:pPr algn="l" indent="0" marL="0">
              <a:lnSpc>
                <a:spcPts val="1500"/>
              </a:lnSpc>
              <a:buNone/>
            </a:pPr>
            <a:r>
              <a:rPr lang="en-US" sz="1200" i="1" dirty="0">
                <a:solidFill>
                  <a:srgbClr val="2563A8"/>
                </a:solidFill>
                <a:latin typeface="Arial" pitchFamily="34" charset="0"/>
                <a:ea typeface="Arial" pitchFamily="34" charset="-122"/>
                <a:cs typeface="Arial" pitchFamily="34" charset="-120"/>
              </a:rPr>
              <a:t>(Up from 28% last year)</a:t>
            </a:r>
            <a:endParaRPr lang="en-US" sz="1200" dirty="0"/>
          </a:p>
        </p:txBody>
      </p:sp>
      <p:sp>
        <p:nvSpPr>
          <p:cNvPr id="13" name="Text 9"/>
          <p:cNvSpPr/>
          <p:nvPr/>
        </p:nvSpPr>
        <p:spPr>
          <a:xfrm>
            <a:off x="5725058" y="3936492"/>
            <a:ext cx="2518258" cy="228600"/>
          </a:xfrm>
          <a:prstGeom prst="rect">
            <a:avLst/>
          </a:prstGeom>
          <a:noFill/>
          <a:ln/>
        </p:spPr>
        <p:txBody>
          <a:bodyPr wrap="none" lIns="0" tIns="0" rIns="0" bIns="0" rtlCol="0" anchor="t"/>
          <a:lstStyle/>
          <a:p>
            <a:pPr algn="l" indent="0" marL="0">
              <a:lnSpc>
                <a:spcPts val="1780"/>
              </a:lnSpc>
              <a:buNone/>
            </a:pPr>
            <a:r>
              <a:rPr lang="en-US" sz="1420" dirty="0">
                <a:solidFill>
                  <a:srgbClr val="45433D"/>
                </a:solidFill>
                <a:latin typeface="Arial" pitchFamily="34" charset="0"/>
                <a:ea typeface="Arial" pitchFamily="34" charset="-122"/>
                <a:cs typeface="Arial" pitchFamily="34" charset="-120"/>
              </a:rPr>
              <a:t>Wholesale cafe partners · 67%</a:t>
            </a:r>
            <a:endParaRPr lang="en-US" sz="1420" dirty="0"/>
          </a:p>
        </p:txBody>
      </p:sp>
      <p:sp>
        <p:nvSpPr>
          <p:cNvPr id="14" name="Text 10"/>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15" name="Text 11"/>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04 / 12</a:t>
            </a:r>
            <a:endParaRPr lang="en-US" sz="97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6152998"/>
            <a:ext cx="10820095" cy="9510"/>
          </a:xfrm>
          <a:prstGeom prst="rect">
            <a:avLst/>
          </a:prstGeom>
          <a:solidFill>
            <a:srgbClr val="1E1C16">
              <a:alpha val="14000"/>
            </a:srgbClr>
          </a:solidFill>
          <a:ln/>
        </p:spPr>
      </p:sp>
      <p:sp>
        <p:nvSpPr>
          <p:cNvPr id="4" name="Text 1"/>
          <p:cNvSpPr/>
          <p:nvPr/>
        </p:nvSpPr>
        <p:spPr>
          <a:xfrm>
            <a:off x="685800" y="513893"/>
            <a:ext cx="258043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05</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THE OPERATIONAL SQUEEZE</a:t>
            </a:r>
            <a:endParaRPr lang="en-US" sz="970" dirty="0"/>
          </a:p>
        </p:txBody>
      </p:sp>
      <p:sp>
        <p:nvSpPr>
          <p:cNvPr id="5" name="Text 2"/>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6" name="Text 3"/>
          <p:cNvSpPr/>
          <p:nvPr/>
        </p:nvSpPr>
        <p:spPr>
          <a:xfrm>
            <a:off x="685800" y="2104949"/>
            <a:ext cx="1236269" cy="170993"/>
          </a:xfrm>
          <a:prstGeom prst="rect">
            <a:avLst/>
          </a:prstGeom>
          <a:noFill/>
          <a:ln/>
        </p:spPr>
        <p:txBody>
          <a:bodyPr wrap="none" lIns="0" tIns="0" rIns="0" bIns="0" rtlCol="0" anchor="t"/>
          <a:lstStyle/>
          <a:p>
            <a:pPr algn="l" indent="0" marL="0">
              <a:lnSpc>
                <a:spcPts val="1310"/>
              </a:lnSpc>
              <a:buNone/>
            </a:pPr>
            <a:r>
              <a:rPr lang="en-US" sz="1050" b="1" spc="231" kern="0" dirty="0">
                <a:solidFill>
                  <a:srgbClr val="2563A8"/>
                </a:solidFill>
                <a:latin typeface="Consolas" pitchFamily="34" charset="0"/>
                <a:ea typeface="Consolas" pitchFamily="34" charset="-122"/>
                <a:cs typeface="Consolas" pitchFamily="34" charset="-120"/>
              </a:rPr>
              <a:t>SECTION TWO</a:t>
            </a:r>
            <a:endParaRPr lang="en-US" sz="1050" dirty="0"/>
          </a:p>
        </p:txBody>
      </p:sp>
      <p:sp>
        <p:nvSpPr>
          <p:cNvPr id="7" name="Text 4"/>
          <p:cNvSpPr/>
          <p:nvPr/>
        </p:nvSpPr>
        <p:spPr>
          <a:xfrm>
            <a:off x="685800" y="2305202"/>
            <a:ext cx="8758123" cy="1788566"/>
          </a:xfrm>
          <a:prstGeom prst="rect">
            <a:avLst/>
          </a:prstGeom>
          <a:noFill/>
          <a:ln/>
        </p:spPr>
        <p:txBody>
          <a:bodyPr wrap="none" lIns="0" tIns="0" rIns="0" bIns="0" rtlCol="0" anchor="t"/>
          <a:lstStyle/>
          <a:p>
            <a:pPr algn="l" indent="0" marL="0">
              <a:lnSpc>
                <a:spcPts val="5620"/>
              </a:lnSpc>
              <a:buNone/>
            </a:pPr>
            <a:r>
              <a:rPr lang="en-US" sz="5400" spc="-108" kern="0" dirty="0">
                <a:solidFill>
                  <a:srgbClr val="191917"/>
                </a:solidFill>
                <a:latin typeface="Palatino Linotype" pitchFamily="34" charset="0"/>
                <a:ea typeface="Palatino Linotype" pitchFamily="34" charset="-122"/>
                <a:cs typeface="Palatino Linotype" pitchFamily="34" charset="-120"/>
              </a:rPr>
              <a:t>Growth has pushed us to our</a:t>
            </a:r>
            <a:endParaRPr lang="en-US" sz="5400" dirty="0"/>
          </a:p>
          <a:p>
            <a:pPr algn="l" indent="0" marL="0">
              <a:lnSpc>
                <a:spcPts val="5620"/>
              </a:lnSpc>
              <a:buNone/>
            </a:pPr>
            <a:r>
              <a:rPr lang="en-US" sz="5400" spc="-108" kern="0" dirty="0">
                <a:solidFill>
                  <a:srgbClr val="191917"/>
                </a:solidFill>
                <a:latin typeface="Palatino Linotype" pitchFamily="34" charset="0"/>
                <a:ea typeface="Palatino Linotype" pitchFamily="34" charset="-122"/>
                <a:cs typeface="Palatino Linotype" pitchFamily="34" charset="-120"/>
              </a:rPr>
              <a:t>limits</a:t>
            </a:r>
            <a:endParaRPr lang="en-US" sz="5400" dirty="0"/>
          </a:p>
        </p:txBody>
      </p:sp>
      <p:sp>
        <p:nvSpPr>
          <p:cNvPr id="8" name="Text 5"/>
          <p:cNvSpPr/>
          <p:nvPr/>
        </p:nvSpPr>
        <p:spPr>
          <a:xfrm>
            <a:off x="685800" y="4065422"/>
            <a:ext cx="7367321" cy="684886"/>
          </a:xfrm>
          <a:prstGeom prst="rect">
            <a:avLst/>
          </a:prstGeom>
          <a:noFill/>
          <a:ln/>
        </p:spPr>
        <p:txBody>
          <a:bodyPr wrap="none" lIns="0" tIns="0" rIns="0" bIns="0" rtlCol="0" anchor="t"/>
          <a:lstStyle/>
          <a:p>
            <a:pPr algn="l" indent="0" marL="0">
              <a:lnSpc>
                <a:spcPts val="2520"/>
              </a:lnSpc>
              <a:buNone/>
            </a:pPr>
            <a:r>
              <a:rPr lang="en-US" sz="1800" dirty="0">
                <a:solidFill>
                  <a:srgbClr val="45433D"/>
                </a:solidFill>
                <a:latin typeface="Palatino Linotype" pitchFamily="34" charset="0"/>
                <a:ea typeface="Palatino Linotype" pitchFamily="34" charset="-122"/>
                <a:cs typeface="Palatino Linotype" pitchFamily="34" charset="-120"/>
              </a:rPr>
              <a:t>A candid look at where our operations are struggling and how margins</a:t>
            </a:r>
            <a:endParaRPr lang="en-US" sz="1800" dirty="0"/>
          </a:p>
          <a:p>
            <a:pPr algn="l" indent="0" marL="0">
              <a:lnSpc>
                <a:spcPts val="2520"/>
              </a:lnSpc>
              <a:buNone/>
            </a:pPr>
            <a:r>
              <a:rPr lang="en-US" sz="1800" dirty="0">
                <a:solidFill>
                  <a:srgbClr val="45433D"/>
                </a:solidFill>
                <a:latin typeface="Palatino Linotype" pitchFamily="34" charset="0"/>
                <a:ea typeface="Palatino Linotype" pitchFamily="34" charset="-122"/>
                <a:cs typeface="Palatino Linotype" pitchFamily="34" charset="-120"/>
              </a:rPr>
              <a:t>are affected.</a:t>
            </a:r>
            <a:endParaRPr lang="en-US" sz="1800" dirty="0"/>
          </a:p>
        </p:txBody>
      </p:sp>
      <p:sp>
        <p:nvSpPr>
          <p:cNvPr id="9" name="Text 6"/>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10" name="Text 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05 / 12</a:t>
            </a:r>
            <a:endParaRPr lang="en-US" sz="97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809037"/>
            <a:ext cx="3441802" cy="1926641"/>
          </a:xfrm>
          <a:prstGeom prst="roundRect">
            <a:avLst>
              <a:gd name="adj" fmla="val 887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4" name="Shape 1"/>
          <p:cNvSpPr/>
          <p:nvPr/>
        </p:nvSpPr>
        <p:spPr>
          <a:xfrm>
            <a:off x="4375404" y="2809037"/>
            <a:ext cx="3441802" cy="1926641"/>
          </a:xfrm>
          <a:prstGeom prst="roundRect">
            <a:avLst>
              <a:gd name="adj" fmla="val 887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5" name="Shape 2"/>
          <p:cNvSpPr/>
          <p:nvPr/>
        </p:nvSpPr>
        <p:spPr>
          <a:xfrm>
            <a:off x="8064094" y="2809037"/>
            <a:ext cx="3441802" cy="1926641"/>
          </a:xfrm>
          <a:prstGeom prst="roundRect">
            <a:avLst>
              <a:gd name="adj" fmla="val 8875"/>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6" name="Shape 3"/>
          <p:cNvSpPr/>
          <p:nvPr/>
        </p:nvSpPr>
        <p:spPr>
          <a:xfrm>
            <a:off x="685800" y="6152998"/>
            <a:ext cx="10820095" cy="9510"/>
          </a:xfrm>
          <a:prstGeom prst="rect">
            <a:avLst/>
          </a:prstGeom>
          <a:solidFill>
            <a:srgbClr val="1E1C16">
              <a:alpha val="14000"/>
            </a:srgbClr>
          </a:solidFill>
          <a:ln/>
        </p:spPr>
      </p:sp>
      <p:sp>
        <p:nvSpPr>
          <p:cNvPr id="7" name="Text 4"/>
          <p:cNvSpPr/>
          <p:nvPr/>
        </p:nvSpPr>
        <p:spPr>
          <a:xfrm>
            <a:off x="685800" y="513893"/>
            <a:ext cx="228325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06</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CAPACITY CONSTRAINTS</a:t>
            </a:r>
            <a:endParaRPr lang="en-US" sz="970" dirty="0"/>
          </a:p>
        </p:txBody>
      </p:sp>
      <p:sp>
        <p:nvSpPr>
          <p:cNvPr id="8" name="Text 5"/>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9" name="Text 6"/>
          <p:cNvSpPr/>
          <p:nvPr/>
        </p:nvSpPr>
        <p:spPr>
          <a:xfrm>
            <a:off x="685800" y="2055571"/>
            <a:ext cx="7366406" cy="483718"/>
          </a:xfrm>
          <a:prstGeom prst="rect">
            <a:avLst/>
          </a:prstGeom>
          <a:noFill/>
          <a:ln/>
        </p:spPr>
        <p:txBody>
          <a:bodyPr wrap="none" lIns="0" tIns="0" rIns="0" bIns="0" rtlCol="0" anchor="t"/>
          <a:lstStyle/>
          <a:p>
            <a:pPr algn="l" indent="0" marL="0">
              <a:lnSpc>
                <a:spcPts val="3240"/>
              </a:lnSpc>
              <a:buNone/>
            </a:pPr>
            <a:r>
              <a:rPr lang="en-US" sz="3000" b="1" spc="-60" kern="0" dirty="0">
                <a:solidFill>
                  <a:srgbClr val="191917"/>
                </a:solidFill>
                <a:latin typeface="Arial" pitchFamily="34" charset="0"/>
                <a:ea typeface="Arial" pitchFamily="34" charset="-122"/>
                <a:cs typeface="Arial" pitchFamily="34" charset="-120"/>
              </a:rPr>
              <a:t>Our operations are under substantial strain</a:t>
            </a:r>
            <a:endParaRPr lang="en-US" sz="3000" dirty="0"/>
          </a:p>
        </p:txBody>
      </p:sp>
      <p:sp>
        <p:nvSpPr>
          <p:cNvPr id="10" name="Text 7"/>
          <p:cNvSpPr/>
          <p:nvPr/>
        </p:nvSpPr>
        <p:spPr>
          <a:xfrm>
            <a:off x="942746" y="2990088"/>
            <a:ext cx="1298448"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92%</a:t>
            </a:r>
            <a:endParaRPr lang="en-US" sz="4650" dirty="0"/>
          </a:p>
        </p:txBody>
      </p:sp>
      <p:sp>
        <p:nvSpPr>
          <p:cNvPr id="11" name="Text 8"/>
          <p:cNvSpPr/>
          <p:nvPr/>
        </p:nvSpPr>
        <p:spPr>
          <a:xfrm>
            <a:off x="942746" y="3770986"/>
            <a:ext cx="2840126" cy="752551"/>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Roastery capacity utilization, leaving</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no margin for machine downtime or</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errors.</a:t>
            </a:r>
            <a:endParaRPr lang="en-US" sz="1350" dirty="0"/>
          </a:p>
        </p:txBody>
      </p:sp>
      <p:sp>
        <p:nvSpPr>
          <p:cNvPr id="12" name="Text 9"/>
          <p:cNvSpPr/>
          <p:nvPr/>
        </p:nvSpPr>
        <p:spPr>
          <a:xfrm>
            <a:off x="4632350" y="2990088"/>
            <a:ext cx="763524"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2×</a:t>
            </a:r>
            <a:endParaRPr lang="en-US" sz="4650" dirty="0"/>
          </a:p>
        </p:txBody>
      </p:sp>
      <p:sp>
        <p:nvSpPr>
          <p:cNvPr id="13" name="Text 10"/>
          <p:cNvSpPr/>
          <p:nvPr/>
        </p:nvSpPr>
        <p:spPr>
          <a:xfrm>
            <a:off x="4632350" y="3770986"/>
            <a:ext cx="2909621" cy="484632"/>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Increase in late deliveries, rising to 31</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orders in June from 14 in May.</a:t>
            </a:r>
            <a:endParaRPr lang="en-US" sz="1350" dirty="0"/>
          </a:p>
        </p:txBody>
      </p:sp>
      <p:sp>
        <p:nvSpPr>
          <p:cNvPr id="14" name="Text 11"/>
          <p:cNvSpPr/>
          <p:nvPr/>
        </p:nvSpPr>
        <p:spPr>
          <a:xfrm>
            <a:off x="8321040" y="2990088"/>
            <a:ext cx="1661465" cy="750722"/>
          </a:xfrm>
          <a:prstGeom prst="rect">
            <a:avLst/>
          </a:prstGeom>
          <a:noFill/>
          <a:ln/>
        </p:spPr>
        <p:txBody>
          <a:bodyPr wrap="none" lIns="0" tIns="0" rIns="0" bIns="0" rtlCol="0" anchor="t"/>
          <a:lstStyle/>
          <a:p>
            <a:pPr algn="l" indent="0" marL="0">
              <a:lnSpc>
                <a:spcPts val="4650"/>
              </a:lnSpc>
              <a:buNone/>
            </a:pPr>
            <a:r>
              <a:rPr lang="en-US" sz="4650" b="1" spc="-93" kern="0" dirty="0">
                <a:solidFill>
                  <a:srgbClr val="2563A8"/>
                </a:solidFill>
                <a:latin typeface="Arial" pitchFamily="34" charset="0"/>
                <a:ea typeface="Arial" pitchFamily="34" charset="-122"/>
                <a:cs typeface="Arial" pitchFamily="34" charset="-120"/>
              </a:rPr>
              <a:t>+22%</a:t>
            </a:r>
            <a:endParaRPr lang="en-US" sz="4650" dirty="0"/>
          </a:p>
        </p:txBody>
      </p:sp>
      <p:sp>
        <p:nvSpPr>
          <p:cNvPr id="15" name="Text 12"/>
          <p:cNvSpPr/>
          <p:nvPr/>
        </p:nvSpPr>
        <p:spPr>
          <a:xfrm>
            <a:off x="8321040" y="3770986"/>
            <a:ext cx="2641702" cy="752551"/>
          </a:xfrm>
          <a:prstGeom prst="rect">
            <a:avLst/>
          </a:prstGeom>
          <a:noFill/>
          <a:ln/>
        </p:spPr>
        <p:txBody>
          <a:bodyPr wrap="none" lIns="0" tIns="0" rIns="0" bIns="0" rtlCol="0" anchor="t"/>
          <a:lstStyle/>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Increase in raw green coffee bean</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costs, driving serious margin</a:t>
            </a:r>
            <a:endParaRPr lang="en-US" sz="1350" dirty="0"/>
          </a:p>
          <a:p>
            <a:pPr algn="l" indent="0" marL="0">
              <a:lnSpc>
                <a:spcPts val="1960"/>
              </a:lnSpc>
              <a:buNone/>
            </a:pPr>
            <a:r>
              <a:rPr lang="en-US" sz="1350" dirty="0">
                <a:solidFill>
                  <a:srgbClr val="45433D"/>
                </a:solidFill>
                <a:latin typeface="Arial" pitchFamily="34" charset="0"/>
                <a:ea typeface="Arial" pitchFamily="34" charset="-122"/>
                <a:cs typeface="Arial" pitchFamily="34" charset="-120"/>
              </a:rPr>
              <a:t>pressure.</a:t>
            </a:r>
            <a:endParaRPr lang="en-US" sz="1350" dirty="0"/>
          </a:p>
        </p:txBody>
      </p:sp>
      <p:sp>
        <p:nvSpPr>
          <p:cNvPr id="16" name="Text 13"/>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17" name="Text 14"/>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06 / 12</a:t>
            </a:r>
            <a:endParaRPr lang="en-US" sz="97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6152998"/>
            <a:ext cx="10820095" cy="9510"/>
          </a:xfrm>
          <a:prstGeom prst="rect">
            <a:avLst/>
          </a:prstGeom>
          <a:solidFill>
            <a:srgbClr val="1E1C16">
              <a:alpha val="14000"/>
            </a:srgbClr>
          </a:solidFill>
          <a:ln/>
        </p:spPr>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685800" y="1805026"/>
          <a:ext cx="9143771" cy="914400"/>
        </p:xfrm>
        <a:graphic>
          <a:graphicData uri="http://schemas.openxmlformats.org/drawingml/2006/table">
            <a:tbl>
              <a:tblPr/>
              <a:tblGrid>
                <a:gridCol w="2395728"/>
                <a:gridCol w="2165299"/>
                <a:gridCol w="2112264"/>
                <a:gridCol w="4146804"/>
              </a:tblGrid>
              <a:tr h="520294">
                <a:tc>
                  <a:txBody>
                    <a:bodyPr/>
                    <a:lstStyle/>
                    <a:p>
                      <a:pPr algn="l" indent="0" marL="0">
                        <a:buNone/>
                      </a:pPr>
                      <a:r>
                        <a:rPr lang="en-US" sz="1420" b="1" dirty="0">
                          <a:solidFill>
                            <a:srgbClr val="191917"/>
                          </a:solidFill>
                          <a:latin typeface="Palatino Linotype" pitchFamily="34" charset="0"/>
                          <a:ea typeface="Palatino Linotype" pitchFamily="34" charset="-122"/>
                          <a:cs typeface="Palatino Linotype" pitchFamily="34" charset="-120"/>
                        </a:rPr>
                        <a:t>Metric Category</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2563A8"/>
                      </a:solidFill>
                      <a:prstDash val="solid"/>
                      <a:round/>
                      <a:headEnd type="none" w="med" len="med"/>
                      <a:tailEnd type="none" w="med" len="med"/>
                    </a:lnB>
                  </a:tcPr>
                </a:tc>
                <a:tc>
                  <a:txBody>
                    <a:bodyPr/>
                    <a:lstStyle/>
                    <a:p>
                      <a:pPr algn="l" indent="0" marL="0">
                        <a:buNone/>
                      </a:pPr>
                      <a:r>
                        <a:rPr lang="en-US" sz="1420" b="1" dirty="0">
                          <a:solidFill>
                            <a:srgbClr val="191917"/>
                          </a:solidFill>
                          <a:latin typeface="Palatino Linotype" pitchFamily="34" charset="0"/>
                          <a:ea typeface="Palatino Linotype" pitchFamily="34" charset="-122"/>
                          <a:cs typeface="Palatino Linotype" pitchFamily="34" charset="-120"/>
                        </a:rPr>
                        <a:t>Previous Level</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2563A8"/>
                      </a:solidFill>
                      <a:prstDash val="solid"/>
                      <a:round/>
                      <a:headEnd type="none" w="med" len="med"/>
                      <a:tailEnd type="none" w="med" len="med"/>
                    </a:lnB>
                  </a:tcPr>
                </a:tc>
                <a:tc>
                  <a:txBody>
                    <a:bodyPr/>
                    <a:lstStyle/>
                    <a:p>
                      <a:pPr algn="l" indent="0" marL="0">
                        <a:buNone/>
                      </a:pPr>
                      <a:r>
                        <a:rPr lang="en-US" sz="1420" b="1" dirty="0">
                          <a:solidFill>
                            <a:srgbClr val="191917"/>
                          </a:solidFill>
                          <a:latin typeface="Palatino Linotype" pitchFamily="34" charset="0"/>
                          <a:ea typeface="Palatino Linotype" pitchFamily="34" charset="-122"/>
                          <a:cs typeface="Palatino Linotype" pitchFamily="34" charset="-120"/>
                        </a:rPr>
                        <a:t>H1 2026 Status</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2563A8"/>
                      </a:solidFill>
                      <a:prstDash val="solid"/>
                      <a:round/>
                      <a:headEnd type="none" w="med" len="med"/>
                      <a:tailEnd type="none" w="med" len="med"/>
                    </a:lnB>
                  </a:tcPr>
                </a:tc>
                <a:tc>
                  <a:txBody>
                    <a:bodyPr/>
                    <a:lstStyle/>
                    <a:p>
                      <a:pPr algn="l" indent="0" marL="0">
                        <a:buNone/>
                      </a:pPr>
                      <a:r>
                        <a:rPr lang="en-US" sz="1420" b="1" dirty="0">
                          <a:solidFill>
                            <a:srgbClr val="191917"/>
                          </a:solidFill>
                          <a:latin typeface="Palatino Linotype" pitchFamily="34" charset="0"/>
                          <a:ea typeface="Palatino Linotype" pitchFamily="34" charset="-122"/>
                          <a:cs typeface="Palatino Linotype" pitchFamily="34" charset="-120"/>
                        </a:rPr>
                        <a:t>Primary Operational Impact</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2563A8"/>
                      </a:solidFill>
                      <a:prstDash val="solid"/>
                      <a:round/>
                      <a:headEnd type="none" w="med" len="med"/>
                      <a:tailEnd type="none" w="med" len="med"/>
                    </a:lnB>
                  </a:tcPr>
                </a:tc>
              </a:tr>
              <a:tr h="743407">
                <a:tc>
                  <a:txBody>
                    <a:bodyPr/>
                    <a:lstStyle/>
                    <a:p>
                      <a:pPr algn="l" indent="0" marL="0">
                        <a:buNone/>
                      </a:pPr>
                      <a:r>
                        <a:rPr lang="en-US" sz="1350" b="1" dirty="0">
                          <a:solidFill>
                            <a:srgbClr val="191917"/>
                          </a:solidFill>
                          <a:latin typeface="Arial" pitchFamily="34" charset="0"/>
                          <a:ea typeface="Arial" pitchFamily="34" charset="-122"/>
                          <a:cs typeface="Arial" pitchFamily="34" charset="-120"/>
                        </a:rPr>
                        <a:t>Roastery Capacity</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78% average utilization</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92% average </a:t>
                      </a:r>
                      <a:pPr algn="l" indent="0" marL="0">
                        <a:buNone/>
                      </a:pPr>
                      <a:r>
                        <a:rPr lang="en-US" sz="1350" dirty="0">
                          <a:solidFill>
                            <a:srgbClr val="45433D"/>
                          </a:solidFill>
                          <a:latin typeface="Arial" pitchFamily="34" charset="0"/>
                          <a:ea typeface="Arial" pitchFamily="34" charset="-122"/>
                          <a:cs typeface="Arial" pitchFamily="34" charset="-120"/>
                        </a:rPr>
                        <a:t>utilization</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Zero margin for error: backlogs occur instantly</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r>
              <a:tr h="738835">
                <a:tc>
                  <a:txBody>
                    <a:bodyPr/>
                    <a:lstStyle/>
                    <a:p>
                      <a:pPr algn="l" indent="0" marL="0">
                        <a:buNone/>
                      </a:pPr>
                      <a:r>
                        <a:rPr lang="en-US" sz="1350" b="1" dirty="0">
                          <a:solidFill>
                            <a:srgbClr val="191917"/>
                          </a:solidFill>
                          <a:latin typeface="Arial" pitchFamily="34" charset="0"/>
                          <a:ea typeface="Arial" pitchFamily="34" charset="-122"/>
                          <a:cs typeface="Arial" pitchFamily="34" charset="-120"/>
                        </a:rPr>
                        <a:t>Late Customer </a:t>
                      </a:r>
                      <a:pPr algn="l" indent="0" marL="0">
                        <a:buNone/>
                      </a:pPr>
                      <a:r>
                        <a:rPr lang="en-US" sz="1350" b="1" dirty="0">
                          <a:solidFill>
                            <a:srgbClr val="191917"/>
                          </a:solidFill>
                          <a:latin typeface="Arial" pitchFamily="34" charset="0"/>
                          <a:ea typeface="Arial" pitchFamily="34" charset="-122"/>
                          <a:cs typeface="Arial" pitchFamily="34" charset="-120"/>
                        </a:rPr>
                        <a:t>Shipments</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14 late orders (May)</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31 late orders (June)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Logistics team is overloaded by online retail </a:t>
                      </a:r>
                      <a:pPr algn="l" indent="0" marL="0">
                        <a:buNone/>
                      </a:pPr>
                      <a:r>
                        <a:rPr lang="en-US" sz="1350" dirty="0">
                          <a:solidFill>
                            <a:srgbClr val="45433D"/>
                          </a:solidFill>
                          <a:latin typeface="Arial" pitchFamily="34" charset="0"/>
                          <a:ea typeface="Arial" pitchFamily="34" charset="-122"/>
                          <a:cs typeface="Arial" pitchFamily="34" charset="-120"/>
                        </a:rPr>
                        <a:t>volume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r>
              <a:tr h="738835">
                <a:tc>
                  <a:txBody>
                    <a:bodyPr/>
                    <a:lstStyle/>
                    <a:p>
                      <a:pPr algn="l" indent="0" marL="0">
                        <a:buNone/>
                      </a:pPr>
                      <a:r>
                        <a:rPr lang="en-US" sz="1350" b="1" dirty="0">
                          <a:solidFill>
                            <a:srgbClr val="191917"/>
                          </a:solidFill>
                          <a:latin typeface="Arial" pitchFamily="34" charset="0"/>
                          <a:ea typeface="Arial" pitchFamily="34" charset="-122"/>
                          <a:cs typeface="Arial" pitchFamily="34" charset="-120"/>
                        </a:rPr>
                        <a:t>Green Coffee Bean Cost</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Baseline reference </a:t>
                      </a:r>
                      <a:pPr algn="l" indent="0" marL="0">
                        <a:buNone/>
                      </a:pPr>
                      <a:r>
                        <a:rPr lang="en-US" sz="1350" dirty="0">
                          <a:solidFill>
                            <a:srgbClr val="45433D"/>
                          </a:solidFill>
                          <a:latin typeface="Arial" pitchFamily="34" charset="0"/>
                          <a:ea typeface="Arial" pitchFamily="34" charset="-122"/>
                          <a:cs typeface="Arial" pitchFamily="34" charset="-120"/>
                        </a:rPr>
                        <a:t>price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22% price increase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Sustained global commodity pricing inflation</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r>
              <a:tr h="734263">
                <a:tc>
                  <a:txBody>
                    <a:bodyPr/>
                    <a:lstStyle/>
                    <a:p>
                      <a:pPr algn="l" indent="0" marL="0">
                        <a:buNone/>
                      </a:pPr>
                      <a:r>
                        <a:rPr lang="en-US" sz="1350" b="1" dirty="0">
                          <a:solidFill>
                            <a:srgbClr val="191917"/>
                          </a:solidFill>
                          <a:latin typeface="Arial" pitchFamily="34" charset="0"/>
                          <a:ea typeface="Arial" pitchFamily="34" charset="-122"/>
                          <a:cs typeface="Arial" pitchFamily="34" charset="-120"/>
                        </a:rPr>
                        <a:t>Gross Operating Margin</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34% gross margin</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29% gross margin</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Dropped by 5 percentage points due to bean </a:t>
                      </a:r>
                      <a:pPr algn="l" indent="0" marL="0">
                        <a:buNone/>
                      </a:pPr>
                      <a:r>
                        <a:rPr lang="en-US" sz="1350" dirty="0">
                          <a:solidFill>
                            <a:srgbClr val="45433D"/>
                          </a:solidFill>
                          <a:latin typeface="Arial" pitchFamily="34" charset="0"/>
                          <a:ea typeface="Arial" pitchFamily="34" charset="-122"/>
                          <a:cs typeface="Arial" pitchFamily="34" charset="-120"/>
                        </a:rPr>
                        <a:t>costs</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tcPr>
                </a:tc>
              </a:tr>
            </a:tbl>
          </a:graphicData>
        </a:graphic>
      </p:graphicFrame>
      <p:sp>
        <p:nvSpPr>
          <p:cNvPr id="5" name="Text 1"/>
          <p:cNvSpPr/>
          <p:nvPr/>
        </p:nvSpPr>
        <p:spPr>
          <a:xfrm>
            <a:off x="685800" y="513893"/>
            <a:ext cx="3375050"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07</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FINANCIAL &amp; OPERATIONAL METRICS</a:t>
            </a:r>
            <a:endParaRPr lang="en-US" sz="970" dirty="0"/>
          </a:p>
        </p:txBody>
      </p:sp>
      <p:sp>
        <p:nvSpPr>
          <p:cNvPr id="6" name="Text 2"/>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7" name="Text 3"/>
          <p:cNvSpPr/>
          <p:nvPr/>
        </p:nvSpPr>
        <p:spPr>
          <a:xfrm>
            <a:off x="685800" y="1223467"/>
            <a:ext cx="7627925" cy="462686"/>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The core metrics behind our mid-year squeeze</a:t>
            </a:r>
            <a:endParaRPr lang="en-US" sz="2850" dirty="0"/>
          </a:p>
        </p:txBody>
      </p:sp>
      <p:sp>
        <p:nvSpPr>
          <p:cNvPr id="8" name="Text 4"/>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9" name="Text 5"/>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07 / 12</a:t>
            </a:r>
            <a:endParaRPr lang="en-US" sz="97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6152998"/>
            <a:ext cx="10820095" cy="9510"/>
          </a:xfrm>
          <a:prstGeom prst="rect">
            <a:avLst/>
          </a:prstGeom>
          <a:solidFill>
            <a:srgbClr val="1E1C16">
              <a:alpha val="14000"/>
            </a:srgbClr>
          </a:solidFill>
          <a:ln/>
        </p:spPr>
      </p:sp>
      <p:sp>
        <p:nvSpPr>
          <p:cNvPr id="4" name="Text 1"/>
          <p:cNvSpPr/>
          <p:nvPr/>
        </p:nvSpPr>
        <p:spPr>
          <a:xfrm>
            <a:off x="685800"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08</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STRATEGIC DIRECTION</a:t>
            </a:r>
            <a:endParaRPr lang="en-US" sz="970" dirty="0"/>
          </a:p>
        </p:txBody>
      </p:sp>
      <p:sp>
        <p:nvSpPr>
          <p:cNvPr id="5" name="Text 2"/>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6" name="Text 3"/>
          <p:cNvSpPr/>
          <p:nvPr/>
        </p:nvSpPr>
        <p:spPr>
          <a:xfrm>
            <a:off x="685800" y="2104949"/>
            <a:ext cx="1461211" cy="170993"/>
          </a:xfrm>
          <a:prstGeom prst="rect">
            <a:avLst/>
          </a:prstGeom>
          <a:noFill/>
          <a:ln/>
        </p:spPr>
        <p:txBody>
          <a:bodyPr wrap="none" lIns="0" tIns="0" rIns="0" bIns="0" rtlCol="0" anchor="t"/>
          <a:lstStyle/>
          <a:p>
            <a:pPr algn="l" indent="0" marL="0">
              <a:lnSpc>
                <a:spcPts val="1310"/>
              </a:lnSpc>
              <a:buNone/>
            </a:pPr>
            <a:r>
              <a:rPr lang="en-US" sz="1050" b="1" spc="231" kern="0" dirty="0">
                <a:solidFill>
                  <a:srgbClr val="2563A8"/>
                </a:solidFill>
                <a:latin typeface="Consolas" pitchFamily="34" charset="0"/>
                <a:ea typeface="Consolas" pitchFamily="34" charset="-122"/>
                <a:cs typeface="Consolas" pitchFamily="34" charset="-120"/>
              </a:rPr>
              <a:t>SECTION THREE</a:t>
            </a:r>
            <a:endParaRPr lang="en-US" sz="1050" dirty="0"/>
          </a:p>
        </p:txBody>
      </p:sp>
      <p:sp>
        <p:nvSpPr>
          <p:cNvPr id="7" name="Text 4"/>
          <p:cNvSpPr/>
          <p:nvPr/>
        </p:nvSpPr>
        <p:spPr>
          <a:xfrm>
            <a:off x="685800" y="2305202"/>
            <a:ext cx="9078163" cy="1788566"/>
          </a:xfrm>
          <a:prstGeom prst="rect">
            <a:avLst/>
          </a:prstGeom>
          <a:noFill/>
          <a:ln/>
        </p:spPr>
        <p:txBody>
          <a:bodyPr wrap="none" lIns="0" tIns="0" rIns="0" bIns="0" rtlCol="0" anchor="t"/>
          <a:lstStyle/>
          <a:p>
            <a:pPr algn="l" indent="0" marL="0">
              <a:lnSpc>
                <a:spcPts val="5620"/>
              </a:lnSpc>
              <a:buNone/>
            </a:pPr>
            <a:r>
              <a:rPr lang="en-US" sz="5400" spc="-108" kern="0" dirty="0">
                <a:solidFill>
                  <a:srgbClr val="191917"/>
                </a:solidFill>
                <a:latin typeface="Palatino Linotype" pitchFamily="34" charset="0"/>
                <a:ea typeface="Palatino Linotype" pitchFamily="34" charset="-122"/>
                <a:cs typeface="Palatino Linotype" pitchFamily="34" charset="-120"/>
              </a:rPr>
              <a:t>Three priorities for the second</a:t>
            </a:r>
            <a:endParaRPr lang="en-US" sz="5400" dirty="0"/>
          </a:p>
          <a:p>
            <a:pPr algn="l" indent="0" marL="0">
              <a:lnSpc>
                <a:spcPts val="5620"/>
              </a:lnSpc>
              <a:buNone/>
            </a:pPr>
            <a:r>
              <a:rPr lang="en-US" sz="5400" spc="-108" kern="0" dirty="0">
                <a:solidFill>
                  <a:srgbClr val="191917"/>
                </a:solidFill>
                <a:latin typeface="Palatino Linotype" pitchFamily="34" charset="0"/>
                <a:ea typeface="Palatino Linotype" pitchFamily="34" charset="-122"/>
                <a:cs typeface="Palatino Linotype" pitchFamily="34" charset="-120"/>
              </a:rPr>
              <a:t>half</a:t>
            </a:r>
            <a:endParaRPr lang="en-US" sz="5400" dirty="0"/>
          </a:p>
        </p:txBody>
      </p:sp>
      <p:sp>
        <p:nvSpPr>
          <p:cNvPr id="8" name="Text 5"/>
          <p:cNvSpPr/>
          <p:nvPr/>
        </p:nvSpPr>
        <p:spPr>
          <a:xfrm>
            <a:off x="685800" y="4065422"/>
            <a:ext cx="7335317" cy="684886"/>
          </a:xfrm>
          <a:prstGeom prst="rect">
            <a:avLst/>
          </a:prstGeom>
          <a:noFill/>
          <a:ln/>
        </p:spPr>
        <p:txBody>
          <a:bodyPr wrap="none" lIns="0" tIns="0" rIns="0" bIns="0" rtlCol="0" anchor="t"/>
          <a:lstStyle/>
          <a:p>
            <a:pPr algn="l" indent="0" marL="0">
              <a:lnSpc>
                <a:spcPts val="2520"/>
              </a:lnSpc>
              <a:buNone/>
            </a:pPr>
            <a:r>
              <a:rPr lang="en-US" sz="1800" dirty="0">
                <a:solidFill>
                  <a:srgbClr val="45433D"/>
                </a:solidFill>
                <a:latin typeface="Palatino Linotype" pitchFamily="34" charset="0"/>
                <a:ea typeface="Palatino Linotype" pitchFamily="34" charset="-122"/>
                <a:cs typeface="Palatino Linotype" pitchFamily="34" charset="-120"/>
              </a:rPr>
              <a:t>How we will add production capacity, recover our margins, and launch</a:t>
            </a:r>
            <a:endParaRPr lang="en-US" sz="1800" dirty="0"/>
          </a:p>
          <a:p>
            <a:pPr algn="l" indent="0" marL="0">
              <a:lnSpc>
                <a:spcPts val="2520"/>
              </a:lnSpc>
              <a:buNone/>
            </a:pPr>
            <a:r>
              <a:rPr lang="en-US" sz="1800" dirty="0">
                <a:solidFill>
                  <a:srgbClr val="45433D"/>
                </a:solidFill>
                <a:latin typeface="Palatino Linotype" pitchFamily="34" charset="0"/>
                <a:ea typeface="Palatino Linotype" pitchFamily="34" charset="-122"/>
                <a:cs typeface="Palatino Linotype" pitchFamily="34" charset="-120"/>
              </a:rPr>
              <a:t>new subscription tools.</a:t>
            </a:r>
            <a:endParaRPr lang="en-US" sz="1800" dirty="0"/>
          </a:p>
        </p:txBody>
      </p:sp>
      <p:sp>
        <p:nvSpPr>
          <p:cNvPr id="9" name="Text 6"/>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10" name="Text 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08 / 12</a:t>
            </a:r>
            <a:endParaRPr lang="en-US" sz="97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752551" y="3126334"/>
            <a:ext cx="10686593" cy="19202"/>
          </a:xfrm>
          <a:prstGeom prst="rect">
            <a:avLst/>
          </a:prstGeom>
          <a:solidFill>
            <a:srgbClr val="1E1C16">
              <a:alpha val="14000"/>
            </a:srgbClr>
          </a:solidFill>
          <a:ln/>
        </p:spPr>
      </p:sp>
      <p:sp>
        <p:nvSpPr>
          <p:cNvPr id="4" name="Shape 1"/>
          <p:cNvSpPr/>
          <p:nvPr/>
        </p:nvSpPr>
        <p:spPr>
          <a:xfrm>
            <a:off x="685800" y="3068726"/>
            <a:ext cx="133502" cy="133502"/>
          </a:xfrm>
          <a:prstGeom prst="ellipse">
            <a:avLst/>
          </a:prstGeom>
          <a:solidFill>
            <a:srgbClr val="2563A8"/>
          </a:solidFill>
          <a:ln/>
        </p:spPr>
      </p:sp>
      <p:sp>
        <p:nvSpPr>
          <p:cNvPr id="5" name="Shape 2"/>
          <p:cNvSpPr/>
          <p:nvPr/>
        </p:nvSpPr>
        <p:spPr>
          <a:xfrm>
            <a:off x="4369003" y="3068726"/>
            <a:ext cx="133502" cy="133502"/>
          </a:xfrm>
          <a:prstGeom prst="ellipse">
            <a:avLst/>
          </a:prstGeom>
          <a:solidFill>
            <a:srgbClr val="2563A8"/>
          </a:solidFill>
          <a:ln/>
        </p:spPr>
      </p:sp>
      <p:sp>
        <p:nvSpPr>
          <p:cNvPr id="6" name="Shape 3"/>
          <p:cNvSpPr/>
          <p:nvPr/>
        </p:nvSpPr>
        <p:spPr>
          <a:xfrm>
            <a:off x="8051292" y="3068726"/>
            <a:ext cx="133502" cy="133502"/>
          </a:xfrm>
          <a:prstGeom prst="ellipse">
            <a:avLst/>
          </a:prstGeom>
          <a:solidFill>
            <a:srgbClr val="2563A8"/>
          </a:solidFill>
          <a:ln/>
        </p:spPr>
      </p:sp>
      <p:sp>
        <p:nvSpPr>
          <p:cNvPr id="7" name="Shape 4"/>
          <p:cNvSpPr/>
          <p:nvPr/>
        </p:nvSpPr>
        <p:spPr>
          <a:xfrm>
            <a:off x="685800" y="6152998"/>
            <a:ext cx="10820095" cy="9510"/>
          </a:xfrm>
          <a:prstGeom prst="rect">
            <a:avLst/>
          </a:prstGeom>
          <a:solidFill>
            <a:srgbClr val="1E1C16">
              <a:alpha val="14000"/>
            </a:srgbClr>
          </a:solidFill>
          <a:ln/>
        </p:spPr>
      </p:sp>
      <p:sp>
        <p:nvSpPr>
          <p:cNvPr id="8" name="Text 5"/>
          <p:cNvSpPr/>
          <p:nvPr/>
        </p:nvSpPr>
        <p:spPr>
          <a:xfrm>
            <a:off x="685800" y="513893"/>
            <a:ext cx="129021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09</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H2 ROADMAP</a:t>
            </a:r>
            <a:endParaRPr lang="en-US" sz="970" dirty="0"/>
          </a:p>
        </p:txBody>
      </p:sp>
      <p:sp>
        <p:nvSpPr>
          <p:cNvPr id="9" name="Text 6"/>
          <p:cNvSpPr/>
          <p:nvPr/>
        </p:nvSpPr>
        <p:spPr>
          <a:xfrm>
            <a:off x="10053828" y="513893"/>
            <a:ext cx="148864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NORDWIND KAFFEE</a:t>
            </a:r>
            <a:endParaRPr lang="en-US" sz="970" dirty="0"/>
          </a:p>
        </p:txBody>
      </p:sp>
      <p:sp>
        <p:nvSpPr>
          <p:cNvPr id="10" name="Text 7"/>
          <p:cNvSpPr/>
          <p:nvPr/>
        </p:nvSpPr>
        <p:spPr>
          <a:xfrm>
            <a:off x="685800" y="2315261"/>
            <a:ext cx="6895490" cy="483718"/>
          </a:xfrm>
          <a:prstGeom prst="rect">
            <a:avLst/>
          </a:prstGeom>
          <a:noFill/>
          <a:ln/>
        </p:spPr>
        <p:txBody>
          <a:bodyPr wrap="none" lIns="0" tIns="0" rIns="0" bIns="0" rtlCol="0" anchor="t"/>
          <a:lstStyle/>
          <a:p>
            <a:pPr algn="l" indent="0" marL="0">
              <a:lnSpc>
                <a:spcPts val="3240"/>
              </a:lnSpc>
              <a:buNone/>
            </a:pPr>
            <a:r>
              <a:rPr lang="en-US" sz="3000" b="1" spc="-60" kern="0" dirty="0">
                <a:solidFill>
                  <a:srgbClr val="191917"/>
                </a:solidFill>
                <a:latin typeface="Arial" pitchFamily="34" charset="0"/>
                <a:ea typeface="Arial" pitchFamily="34" charset="-122"/>
                <a:cs typeface="Arial" pitchFamily="34" charset="-120"/>
              </a:rPr>
              <a:t>The timeline for our three core initiatives</a:t>
            </a:r>
            <a:endParaRPr lang="en-US" sz="3000" dirty="0"/>
          </a:p>
        </p:txBody>
      </p:sp>
      <p:sp>
        <p:nvSpPr>
          <p:cNvPr id="11" name="Text 8"/>
          <p:cNvSpPr/>
          <p:nvPr/>
        </p:nvSpPr>
        <p:spPr>
          <a:xfrm>
            <a:off x="685800" y="3316529"/>
            <a:ext cx="1318565" cy="161849"/>
          </a:xfrm>
          <a:prstGeom prst="rect">
            <a:avLst/>
          </a:prstGeom>
          <a:noFill/>
          <a:ln/>
        </p:spPr>
        <p:txBody>
          <a:bodyPr wrap="none" lIns="0" tIns="0" rIns="0" bIns="0" rtlCol="0" anchor="t"/>
          <a:lstStyle/>
          <a:p>
            <a:pPr algn="l" indent="0" marL="0">
              <a:lnSpc>
                <a:spcPts val="1220"/>
              </a:lnSpc>
              <a:buNone/>
            </a:pPr>
            <a:r>
              <a:rPr lang="en-US" sz="970" b="1" spc="136" kern="0" dirty="0">
                <a:solidFill>
                  <a:srgbClr val="2563A8"/>
                </a:solidFill>
                <a:latin typeface="Consolas" pitchFamily="34" charset="0"/>
                <a:ea typeface="Consolas" pitchFamily="34" charset="-122"/>
                <a:cs typeface="Consolas" pitchFamily="34" charset="-120"/>
              </a:rPr>
              <a:t>SEPTEMBER 2026</a:t>
            </a:r>
            <a:endParaRPr lang="en-US" sz="970" dirty="0"/>
          </a:p>
        </p:txBody>
      </p:sp>
      <p:sp>
        <p:nvSpPr>
          <p:cNvPr id="12" name="Text 9"/>
          <p:cNvSpPr/>
          <p:nvPr/>
        </p:nvSpPr>
        <p:spPr>
          <a:xfrm>
            <a:off x="685800" y="3516782"/>
            <a:ext cx="2738628" cy="247802"/>
          </a:xfrm>
          <a:prstGeom prst="rect">
            <a:avLst/>
          </a:prstGeom>
          <a:noFill/>
          <a:ln/>
        </p:spPr>
        <p:txBody>
          <a:bodyPr wrap="none" lIns="0" tIns="0" rIns="0" bIns="0" rtlCol="0" anchor="t"/>
          <a:lstStyle/>
          <a:p>
            <a:pPr algn="l" indent="0" marL="0">
              <a:lnSpc>
                <a:spcPts val="1890"/>
              </a:lnSpc>
              <a:buNone/>
            </a:pPr>
            <a:r>
              <a:rPr lang="en-US" sz="1570" b="1" dirty="0">
                <a:solidFill>
                  <a:srgbClr val="191917"/>
                </a:solidFill>
                <a:latin typeface="Arial" pitchFamily="34" charset="0"/>
                <a:ea typeface="Arial" pitchFamily="34" charset="-122"/>
                <a:cs typeface="Arial" pitchFamily="34" charset="-120"/>
              </a:rPr>
              <a:t>Wholesale Price Adjustments</a:t>
            </a:r>
            <a:endParaRPr lang="en-US" sz="1570" dirty="0"/>
          </a:p>
        </p:txBody>
      </p:sp>
      <p:sp>
        <p:nvSpPr>
          <p:cNvPr id="13" name="Text 10"/>
          <p:cNvSpPr/>
          <p:nvPr/>
        </p:nvSpPr>
        <p:spPr>
          <a:xfrm>
            <a:off x="685800" y="3833165"/>
            <a:ext cx="3348533" cy="662026"/>
          </a:xfrm>
          <a:prstGeom prst="rect">
            <a:avLst/>
          </a:prstGeom>
          <a:noFill/>
          <a:ln/>
        </p:spPr>
        <p:txBody>
          <a:bodyPr wrap="none" lIns="0" tIns="0" rIns="0" bIns="0" rtlCol="0" anchor="t"/>
          <a:lstStyle/>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We are raising wholesale cafe prices by roughly</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6% to offset green coffee inflation and protect</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our baseline margins.</a:t>
            </a:r>
            <a:endParaRPr lang="en-US" sz="1200" dirty="0"/>
          </a:p>
        </p:txBody>
      </p:sp>
      <p:sp>
        <p:nvSpPr>
          <p:cNvPr id="14" name="Text 11"/>
          <p:cNvSpPr/>
          <p:nvPr/>
        </p:nvSpPr>
        <p:spPr>
          <a:xfrm>
            <a:off x="4369003" y="3316529"/>
            <a:ext cx="1131113" cy="161849"/>
          </a:xfrm>
          <a:prstGeom prst="rect">
            <a:avLst/>
          </a:prstGeom>
          <a:noFill/>
          <a:ln/>
        </p:spPr>
        <p:txBody>
          <a:bodyPr wrap="none" lIns="0" tIns="0" rIns="0" bIns="0" rtlCol="0" anchor="t"/>
          <a:lstStyle/>
          <a:p>
            <a:pPr algn="l" indent="0" marL="0">
              <a:lnSpc>
                <a:spcPts val="1220"/>
              </a:lnSpc>
              <a:buNone/>
            </a:pPr>
            <a:r>
              <a:rPr lang="en-US" sz="970" b="1" spc="136" kern="0" dirty="0">
                <a:solidFill>
                  <a:srgbClr val="2563A8"/>
                </a:solidFill>
                <a:latin typeface="Consolas" pitchFamily="34" charset="0"/>
                <a:ea typeface="Consolas" pitchFamily="34" charset="-122"/>
                <a:cs typeface="Consolas" pitchFamily="34" charset="-120"/>
              </a:rPr>
              <a:t>OCTOBER 2026</a:t>
            </a:r>
            <a:endParaRPr lang="en-US" sz="970" dirty="0"/>
          </a:p>
        </p:txBody>
      </p:sp>
      <p:sp>
        <p:nvSpPr>
          <p:cNvPr id="15" name="Text 12"/>
          <p:cNvSpPr/>
          <p:nvPr/>
        </p:nvSpPr>
        <p:spPr>
          <a:xfrm>
            <a:off x="4369003" y="3516782"/>
            <a:ext cx="2327148" cy="247802"/>
          </a:xfrm>
          <a:prstGeom prst="rect">
            <a:avLst/>
          </a:prstGeom>
          <a:noFill/>
          <a:ln/>
        </p:spPr>
        <p:txBody>
          <a:bodyPr wrap="none" lIns="0" tIns="0" rIns="0" bIns="0" rtlCol="0" anchor="t"/>
          <a:lstStyle/>
          <a:p>
            <a:pPr algn="l" indent="0" marL="0">
              <a:lnSpc>
                <a:spcPts val="1890"/>
              </a:lnSpc>
              <a:buNone/>
            </a:pPr>
            <a:r>
              <a:rPr lang="en-US" sz="1570" b="1" dirty="0">
                <a:solidFill>
                  <a:srgbClr val="191917"/>
                </a:solidFill>
                <a:latin typeface="Arial" pitchFamily="34" charset="0"/>
                <a:ea typeface="Arial" pitchFamily="34" charset="-122"/>
                <a:cs typeface="Arial" pitchFamily="34" charset="-120"/>
              </a:rPr>
              <a:t>Second Roaster Installed</a:t>
            </a:r>
            <a:endParaRPr lang="en-US" sz="1570" dirty="0"/>
          </a:p>
        </p:txBody>
      </p:sp>
      <p:sp>
        <p:nvSpPr>
          <p:cNvPr id="16" name="Text 13"/>
          <p:cNvSpPr/>
          <p:nvPr/>
        </p:nvSpPr>
        <p:spPr>
          <a:xfrm>
            <a:off x="4369003" y="3833165"/>
            <a:ext cx="3227832" cy="662026"/>
          </a:xfrm>
          <a:prstGeom prst="rect">
            <a:avLst/>
          </a:prstGeom>
          <a:noFill/>
          <a:ln/>
        </p:spPr>
        <p:txBody>
          <a:bodyPr wrap="none" lIns="0" tIns="0" rIns="0" bIns="0" rtlCol="0" anchor="t"/>
          <a:lstStyle/>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A €180,000 capital investment that adds 60%</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production capacity, easing the strain on our</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roastery team.</a:t>
            </a:r>
            <a:endParaRPr lang="en-US" sz="1200" dirty="0"/>
          </a:p>
        </p:txBody>
      </p:sp>
      <p:sp>
        <p:nvSpPr>
          <p:cNvPr id="17" name="Text 14"/>
          <p:cNvSpPr/>
          <p:nvPr/>
        </p:nvSpPr>
        <p:spPr>
          <a:xfrm>
            <a:off x="8051292" y="3316529"/>
            <a:ext cx="1224382" cy="161849"/>
          </a:xfrm>
          <a:prstGeom prst="rect">
            <a:avLst/>
          </a:prstGeom>
          <a:noFill/>
          <a:ln/>
        </p:spPr>
        <p:txBody>
          <a:bodyPr wrap="none" lIns="0" tIns="0" rIns="0" bIns="0" rtlCol="0" anchor="t"/>
          <a:lstStyle/>
          <a:p>
            <a:pPr algn="l" indent="0" marL="0">
              <a:lnSpc>
                <a:spcPts val="1220"/>
              </a:lnSpc>
              <a:buNone/>
            </a:pPr>
            <a:r>
              <a:rPr lang="en-US" sz="970" b="1" spc="136" kern="0" dirty="0">
                <a:solidFill>
                  <a:srgbClr val="2563A8"/>
                </a:solidFill>
                <a:latin typeface="Consolas" pitchFamily="34" charset="0"/>
                <a:ea typeface="Consolas" pitchFamily="34" charset="-122"/>
                <a:cs typeface="Consolas" pitchFamily="34" charset="-120"/>
              </a:rPr>
              <a:t>NOVEMBER 2026</a:t>
            </a:r>
            <a:endParaRPr lang="en-US" sz="970" dirty="0"/>
          </a:p>
        </p:txBody>
      </p:sp>
      <p:sp>
        <p:nvSpPr>
          <p:cNvPr id="18" name="Text 15"/>
          <p:cNvSpPr/>
          <p:nvPr/>
        </p:nvSpPr>
        <p:spPr>
          <a:xfrm>
            <a:off x="8051292" y="3516782"/>
            <a:ext cx="2205533" cy="247802"/>
          </a:xfrm>
          <a:prstGeom prst="rect">
            <a:avLst/>
          </a:prstGeom>
          <a:noFill/>
          <a:ln/>
        </p:spPr>
        <p:txBody>
          <a:bodyPr wrap="none" lIns="0" tIns="0" rIns="0" bIns="0" rtlCol="0" anchor="t"/>
          <a:lstStyle/>
          <a:p>
            <a:pPr algn="l" indent="0" marL="0">
              <a:lnSpc>
                <a:spcPts val="1890"/>
              </a:lnSpc>
              <a:buNone/>
            </a:pPr>
            <a:r>
              <a:rPr lang="en-US" sz="1570" b="1" dirty="0">
                <a:solidFill>
                  <a:srgbClr val="191917"/>
                </a:solidFill>
                <a:latin typeface="Arial" pitchFamily="34" charset="0"/>
                <a:ea typeface="Arial" pitchFamily="34" charset="-122"/>
                <a:cs typeface="Arial" pitchFamily="34" charset="-120"/>
              </a:rPr>
              <a:t>Subscription v2 Launch</a:t>
            </a:r>
            <a:endParaRPr lang="en-US" sz="1570" dirty="0"/>
          </a:p>
        </p:txBody>
      </p:sp>
      <p:sp>
        <p:nvSpPr>
          <p:cNvPr id="19" name="Text 16"/>
          <p:cNvSpPr/>
          <p:nvPr/>
        </p:nvSpPr>
        <p:spPr>
          <a:xfrm>
            <a:off x="8051292" y="3833165"/>
            <a:ext cx="3540557" cy="662026"/>
          </a:xfrm>
          <a:prstGeom prst="rect">
            <a:avLst/>
          </a:prstGeom>
          <a:noFill/>
          <a:ln/>
        </p:spPr>
        <p:txBody>
          <a:bodyPr wrap="none" lIns="0" tIns="0" rIns="0" bIns="0" rtlCol="0" anchor="t"/>
          <a:lstStyle/>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Releasing our upgraded online subscription model</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to drive recurring consumer sales and higher</a:t>
            </a:r>
            <a:endParaRPr lang="en-US" sz="1200" dirty="0"/>
          </a:p>
          <a:p>
            <a:pPr algn="l" indent="0" marL="0">
              <a:lnSpc>
                <a:spcPts val="1740"/>
              </a:lnSpc>
              <a:buNone/>
            </a:pPr>
            <a:r>
              <a:rPr lang="en-US" sz="1200" dirty="0">
                <a:solidFill>
                  <a:srgbClr val="45433D"/>
                </a:solidFill>
                <a:latin typeface="Arial" pitchFamily="34" charset="0"/>
                <a:ea typeface="Arial" pitchFamily="34" charset="-122"/>
                <a:cs typeface="Arial" pitchFamily="34" charset="-120"/>
              </a:rPr>
              <a:t>brand loyalty.</a:t>
            </a:r>
            <a:endParaRPr lang="en-US" sz="1200" dirty="0"/>
          </a:p>
        </p:txBody>
      </p:sp>
      <p:sp>
        <p:nvSpPr>
          <p:cNvPr id="20" name="Text 17"/>
          <p:cNvSpPr/>
          <p:nvPr/>
        </p:nvSpPr>
        <p:spPr>
          <a:xfrm>
            <a:off x="685800" y="6295644"/>
            <a:ext cx="327538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H1 2026 PERFORMANCE &amp; H2 STRATEGY</a:t>
            </a:r>
            <a:endParaRPr lang="en-US" sz="970" dirty="0"/>
          </a:p>
        </p:txBody>
      </p:sp>
      <p:sp>
        <p:nvSpPr>
          <p:cNvPr id="21" name="Text 18"/>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09 / 12</a:t>
            </a:r>
            <a:endParaRPr lang="en-US" sz="970" dirty="0"/>
          </a:p>
        </p:txBody>
      </p:sp>
    </p:spTree>
  </p:cSld>
  <p:clrMapOvr>
    <a:masterClrMapping/>
  </p:clrMapOvr>
</p:sld>
</file>

<file path=ppt/theme/theme1.xml><?xml version="1.0" encoding="utf-8"?>
<a:theme xmlns:a="http://schemas.openxmlformats.org/drawingml/2006/main" name="Office Theme">
  <a:themeElements>
    <a:clrScheme name="Office">
      <a:dk1>
        <a:srgbClr val="45433D"/>
      </a:dk1>
      <a:lt1>
        <a:srgbClr val="FCFBF7"/>
      </a:lt1>
      <a:dk2>
        <a:srgbClr val="44546A"/>
      </a:dk2>
      <a:lt2>
        <a:srgbClr val="E7E6E6"/>
      </a:lt2>
      <a:accent1>
        <a:srgbClr val="2563A8"/>
      </a:accent1>
      <a:accent2>
        <a:srgbClr val="C2452F"/>
      </a:accent2>
      <a:accent3>
        <a:srgbClr val="8B897F"/>
      </a:accent3>
      <a:accent4>
        <a:srgbClr val="FFC000"/>
      </a:accent4>
      <a:accent5>
        <a:srgbClr val="5B9BD5"/>
      </a:accent5>
      <a:accent6>
        <a:srgbClr val="70AD47"/>
      </a:accent6>
      <a:hlink>
        <a:srgbClr val="2563A8"/>
      </a:hlink>
      <a:folHlink>
        <a:srgbClr val="954F72"/>
      </a:folHlink>
    </a:clrScheme>
    <a:fontScheme name="Office">
      <a:majorFont>
        <a:latin typeface="Arial"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onsolas"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unPaper · www.unpaper.ai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Nordwind Kaffee - Mid-Year All-Hands</dc:title>
  <dc:subject>Nordwind Kaffee - Mid-Year All-Hands</dc:subject>
  <dc:creator>unPaper</dc:creator>
  <cp:lastModifiedBy>unPaper</cp:lastModifiedBy>
  <cp:revision>1</cp:revision>
  <dcterms:created xsi:type="dcterms:W3CDTF">2026-07-04T06:26:43Z</dcterms:created>
  <dcterms:modified xsi:type="dcterms:W3CDTF">2026-07-04T06:26:43Z</dcterms:modified>
</cp:coreProperties>
</file>