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everyone, welcome to our mid-year all-hands. We have achieved incredible numbers in the first half of the year, but today we need to talk about how we manage that success sustainably. Let's look at the numbers.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summarize our shift: in H1, we grew at any cost. In H2, we are prioritizing healthy, sustainable growth. This is how we protect our workspace, our cash flow, and ensure we can safely invest in our team and new equipment down the road.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all for your focus, hard work, and dedication to our coffee and community. Let us open the floor for questions, thoughts, and ideas on how we execute this strategy together.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the great news: our revenue is up 18 percent compared to last year. People in Berlin and beyond absolutely love our coffee. However, that growth has pushed us to 92 percent of our roasting capacity, and our margins have dropped to 29 percent. This is the bottleneck we must solve.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talk about roasting capacity. At 92 percent, we have only an 8 percent buffer left. This means if a machine goes down for even half a day, we fall behind on orders. It also means our roasting team is working around the clock, which leads to physical exhaustion and risks quality issues.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margins dropped from our target of 35 percent to 29 percent. Why? First, green coffee bean costs rose globally. Second, energy bills in Berlin hit us hard because we are roasting constantly. Finally, operating at extreme capacity forced us to pay for emergency shipping and premium rates to avoid running out of stock.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how do we fix this? We are not going to simply ask everyone to run faster or work longer shifts. Instead, our H2 plan focuses on sustainable and smart operations. Let us walk through the three priorities.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Priority one is Operational Excellence. First, we are scheduling strict, weekly preventative maintenance windows. No more emergency breakdowns. Second, we will consolidate roasting into specific, back-to-back blocks to save on energy bills. Finally, we will start planning the purchase of our next, larger roaster.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second priority is Margin Recovery. We need to reach a 34 percent gross margin by the end of H2. To do this, we are targeting waste. We aim to reduce green coffee bean loss by 2 percent through tighter sorting guidelines and more precise packaging workflows.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Third, we are shifting our sales strategy. Because capacity is so tight, we cannot afford to roast low-margin coffee. We are shifting our sales efforts toward high-value channels: corporate offices, premium direct-to-consumer subscriptions, and limited-edition single origins. We are pausing discussions with low-margin supermarket accounts.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how we align. Production owns batch efficiency and waste reduction. Sales will target premium office accounts. Marketing will drive high-margin online subscriptions. Together, these steps form a complete loop that protects our capacity and recovers our profits.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Slide-4-image-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Slide-6-image-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png"/><Relationship Id="rId2" Type="http://schemas.openxmlformats.org/officeDocument/2006/relationships/image" Target="../media/image-9-2.png"/><Relationship Id="rId3" Type="http://schemas.openxmlformats.org/officeDocument/2006/relationships/image" Target="../media/image-9-3.svg"/><Relationship Id="rId4" Type="http://schemas.openxmlformats.org/officeDocument/2006/relationships/image" Target="../media/image-9-4.png"/><Relationship Id="rId5" Type="http://schemas.openxmlformats.org/officeDocument/2006/relationships/image" Target="../media/image-9-5.sv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590702"/>
            <a:ext cx="285293" cy="19202"/>
          </a:xfrm>
          <a:prstGeom prst="rect">
            <a:avLst/>
          </a:prstGeom>
          <a:solidFill>
            <a:srgbClr val="2563A8"/>
          </a:solidFill>
          <a:ln/>
        </p:spPr>
      </p:sp>
      <p:sp>
        <p:nvSpPr>
          <p:cNvPr id="4" name="Shape 1"/>
          <p:cNvSpPr/>
          <p:nvPr/>
        </p:nvSpPr>
        <p:spPr>
          <a:xfrm>
            <a:off x="685800" y="6152998"/>
            <a:ext cx="10820095" cy="9510"/>
          </a:xfrm>
          <a:prstGeom prst="rect">
            <a:avLst/>
          </a:prstGeom>
          <a:solidFill>
            <a:srgbClr val="1E1C16">
              <a:alpha val="14000"/>
            </a:srgbClr>
          </a:solidFill>
          <a:ln/>
        </p:spPr>
      </p:sp>
      <p:sp>
        <p:nvSpPr>
          <p:cNvPr id="5" name="Text 2"/>
          <p:cNvSpPr/>
          <p:nvPr/>
        </p:nvSpPr>
        <p:spPr>
          <a:xfrm>
            <a:off x="1085393" y="513893"/>
            <a:ext cx="1356970" cy="190195"/>
          </a:xfrm>
          <a:prstGeom prst="rect">
            <a:avLst/>
          </a:prstGeom>
          <a:noFill/>
          <a:ln/>
        </p:spPr>
        <p:txBody>
          <a:bodyPr wrap="none" lIns="0" tIns="0" rIns="0" bIns="0" rtlCol="0" anchor="t"/>
          <a:lstStyle/>
          <a:p>
            <a:pPr algn="l" indent="0" marL="0">
              <a:lnSpc>
                <a:spcPts val="1410"/>
              </a:lnSpc>
              <a:buNone/>
            </a:pPr>
            <a:r>
              <a:rPr lang="en-US" sz="1120" b="1" spc="270" kern="0" dirty="0">
                <a:solidFill>
                  <a:srgbClr val="2563A8"/>
                </a:solidFill>
                <a:latin typeface="Consolas" pitchFamily="34" charset="0"/>
                <a:ea typeface="Consolas" pitchFamily="34" charset="-122"/>
                <a:cs typeface="Consolas" pitchFamily="34" charset="-120"/>
              </a:rPr>
              <a:t>H2 STRATEGY</a:t>
            </a:r>
            <a:endParaRPr lang="en-US" sz="1120" dirty="0"/>
          </a:p>
        </p:txBody>
      </p:sp>
      <p:sp>
        <p:nvSpPr>
          <p:cNvPr id="6" name="Text 3"/>
          <p:cNvSpPr/>
          <p:nvPr/>
        </p:nvSpPr>
        <p:spPr>
          <a:xfrm>
            <a:off x="9375343" y="528523"/>
            <a:ext cx="218358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BERLIN COFFEE ROASTERS</a:t>
            </a:r>
            <a:endParaRPr lang="en-US" sz="970" dirty="0"/>
          </a:p>
        </p:txBody>
      </p:sp>
      <p:sp>
        <p:nvSpPr>
          <p:cNvPr id="7" name="Text 4"/>
          <p:cNvSpPr/>
          <p:nvPr/>
        </p:nvSpPr>
        <p:spPr>
          <a:xfrm>
            <a:off x="685800" y="2542032"/>
            <a:ext cx="9245498" cy="1162202"/>
          </a:xfrm>
          <a:prstGeom prst="rect">
            <a:avLst/>
          </a:prstGeom>
          <a:noFill/>
          <a:ln/>
        </p:spPr>
        <p:txBody>
          <a:bodyPr wrap="none" lIns="0" tIns="0" rIns="0" bIns="0" rtlCol="0" anchor="t"/>
          <a:lstStyle/>
          <a:p>
            <a:pPr algn="l" indent="0" marL="0">
              <a:lnSpc>
                <a:spcPts val="7780"/>
              </a:lnSpc>
              <a:buNone/>
            </a:pPr>
            <a:r>
              <a:rPr lang="en-US" sz="7200" b="1" spc="-144" kern="0" dirty="0">
                <a:solidFill>
                  <a:srgbClr val="191917"/>
                </a:solidFill>
                <a:latin typeface="Arial" pitchFamily="34" charset="0"/>
                <a:ea typeface="Arial" pitchFamily="34" charset="-122"/>
                <a:cs typeface="Arial" pitchFamily="34" charset="-120"/>
              </a:rPr>
              <a:t>Smarter, </a:t>
            </a:r>
            <a:pPr algn="l" indent="0" marL="0">
              <a:lnSpc>
                <a:spcPts val="7780"/>
              </a:lnSpc>
              <a:buNone/>
            </a:pPr>
            <a:r>
              <a:rPr lang="en-US" sz="7200" spc="-144" kern="0" dirty="0">
                <a:solidFill>
                  <a:srgbClr val="2563A8"/>
                </a:solidFill>
                <a:latin typeface="Arial" pitchFamily="34" charset="0"/>
                <a:ea typeface="Arial" pitchFamily="34" charset="-122"/>
                <a:cs typeface="Arial" pitchFamily="34" charset="-120"/>
              </a:rPr>
              <a:t>not just</a:t>
            </a:r>
            <a:pPr algn="l" indent="0" marL="0">
              <a:lnSpc>
                <a:spcPts val="7780"/>
              </a:lnSpc>
              <a:buNone/>
            </a:pPr>
            <a:r>
              <a:rPr lang="en-US" sz="7200" b="1" spc="-144" kern="0" dirty="0">
                <a:solidFill>
                  <a:srgbClr val="191917"/>
                </a:solidFill>
                <a:latin typeface="Arial" pitchFamily="34" charset="0"/>
                <a:ea typeface="Arial" pitchFamily="34" charset="-122"/>
                <a:cs typeface="Arial" pitchFamily="34" charset="-120"/>
              </a:rPr>
              <a:t> bigger</a:t>
            </a:r>
            <a:endParaRPr lang="en-US" sz="7200" dirty="0"/>
          </a:p>
        </p:txBody>
      </p:sp>
      <p:sp>
        <p:nvSpPr>
          <p:cNvPr id="8" name="Text 5"/>
          <p:cNvSpPr/>
          <p:nvPr/>
        </p:nvSpPr>
        <p:spPr>
          <a:xfrm>
            <a:off x="685800" y="3900830"/>
            <a:ext cx="10732313" cy="329184"/>
          </a:xfrm>
          <a:prstGeom prst="rect">
            <a:avLst/>
          </a:prstGeom>
          <a:noFill/>
          <a:ln/>
        </p:spPr>
        <p:txBody>
          <a:bodyPr wrap="none" lIns="0" tIns="0" rIns="0" bIns="0" rtlCol="0" anchor="t"/>
          <a:lstStyle/>
          <a:p>
            <a:pPr algn="l" indent="0" marL="0">
              <a:lnSpc>
                <a:spcPts val="3040"/>
              </a:lnSpc>
              <a:buNone/>
            </a:pPr>
            <a:r>
              <a:rPr lang="en-US" sz="2020" dirty="0">
                <a:solidFill>
                  <a:srgbClr val="45433D"/>
                </a:solidFill>
                <a:latin typeface="Arial" pitchFamily="34" charset="0"/>
                <a:ea typeface="Arial" pitchFamily="34" charset="-122"/>
                <a:cs typeface="Arial" pitchFamily="34" charset="-120"/>
              </a:rPr>
              <a:t>How we navigate 18% growth, protect our roasting capacity, and restore our margins for H2 2026.</a:t>
            </a:r>
            <a:endParaRPr lang="en-US" sz="2020" dirty="0"/>
          </a:p>
        </p:txBody>
      </p:sp>
      <p:sp>
        <p:nvSpPr>
          <p:cNvPr id="9" name="Text 6"/>
          <p:cNvSpPr/>
          <p:nvPr/>
        </p:nvSpPr>
        <p:spPr>
          <a:xfrm>
            <a:off x="685800" y="6295644"/>
            <a:ext cx="1786738"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MID-YEAR ALL-HANDS</a:t>
            </a:r>
            <a:endParaRPr lang="en-US" sz="970" dirty="0"/>
          </a:p>
        </p:txBody>
      </p:sp>
      <p:sp>
        <p:nvSpPr>
          <p:cNvPr id="10" name="Text 7"/>
          <p:cNvSpPr/>
          <p:nvPr/>
        </p:nvSpPr>
        <p:spPr>
          <a:xfrm>
            <a:off x="11118190" y="6295644"/>
            <a:ext cx="416052"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2026</a:t>
            </a:r>
            <a:endParaRPr lang="en-US" sz="97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854757"/>
            <a:ext cx="5305349" cy="1719072"/>
          </a:xfrm>
          <a:prstGeom prst="roundRect">
            <a:avLst>
              <a:gd name="adj" fmla="val 9947"/>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4" name="Shape 1"/>
          <p:cNvSpPr/>
          <p:nvPr/>
        </p:nvSpPr>
        <p:spPr>
          <a:xfrm>
            <a:off x="6200546" y="2854757"/>
            <a:ext cx="5305349" cy="1719072"/>
          </a:xfrm>
          <a:prstGeom prst="roundRect">
            <a:avLst>
              <a:gd name="adj" fmla="val 9947"/>
            </a:avLst>
          </a:prstGeom>
          <a:solidFill>
            <a:srgbClr val="FFFFFF"/>
          </a:solidFill>
          <a:ln w="9525">
            <a:solidFill>
              <a:srgbClr val="2563A8"/>
            </a:solidFill>
            <a:prstDash val="solid"/>
          </a:ln>
          <a:effectLst>
            <a:outerShdw sx="100000" sy="100000" kx="0" ky="0" algn="bl" rotWithShape="0" blurRad="209550" dist="57150" dir="5400000">
              <a:srgbClr val="3C2814">
                <a:alpha val="7000"/>
              </a:srgbClr>
            </a:outerShdw>
          </a:effectLst>
        </p:spPr>
      </p:sp>
      <p:sp>
        <p:nvSpPr>
          <p:cNvPr id="5" name="Shape 2"/>
          <p:cNvSpPr/>
          <p:nvPr/>
        </p:nvSpPr>
        <p:spPr>
          <a:xfrm>
            <a:off x="685800" y="6152998"/>
            <a:ext cx="10820095" cy="9510"/>
          </a:xfrm>
          <a:prstGeom prst="rect">
            <a:avLst/>
          </a:prstGeom>
          <a:solidFill>
            <a:srgbClr val="1E1C16">
              <a:alpha val="14000"/>
            </a:srgbClr>
          </a:solidFill>
          <a:ln/>
        </p:spPr>
      </p:sp>
      <p:sp>
        <p:nvSpPr>
          <p:cNvPr id="6" name="Text 3"/>
          <p:cNvSpPr/>
          <p:nvPr/>
        </p:nvSpPr>
        <p:spPr>
          <a:xfrm>
            <a:off x="685800" y="513893"/>
            <a:ext cx="119146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10</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OUR PIVOT</a:t>
            </a:r>
            <a:endParaRPr lang="en-US" sz="970" dirty="0"/>
          </a:p>
        </p:txBody>
      </p:sp>
      <p:sp>
        <p:nvSpPr>
          <p:cNvPr id="7" name="Text 4"/>
          <p:cNvSpPr/>
          <p:nvPr/>
        </p:nvSpPr>
        <p:spPr>
          <a:xfrm>
            <a:off x="9375343" y="513893"/>
            <a:ext cx="218358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BERLIN COFFEE ROASTERS</a:t>
            </a:r>
            <a:endParaRPr lang="en-US" sz="970" dirty="0"/>
          </a:p>
        </p:txBody>
      </p:sp>
      <p:sp>
        <p:nvSpPr>
          <p:cNvPr id="8" name="Text 5"/>
          <p:cNvSpPr/>
          <p:nvPr/>
        </p:nvSpPr>
        <p:spPr>
          <a:xfrm>
            <a:off x="685800" y="2216506"/>
            <a:ext cx="7034479" cy="462686"/>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The H2 pivot shifts us from volume to value</a:t>
            </a:r>
            <a:endParaRPr lang="en-US" sz="2850" dirty="0"/>
          </a:p>
        </p:txBody>
      </p:sp>
      <p:sp>
        <p:nvSpPr>
          <p:cNvPr id="9" name="Text 6"/>
          <p:cNvSpPr/>
          <p:nvPr/>
        </p:nvSpPr>
        <p:spPr>
          <a:xfrm>
            <a:off x="942746" y="3131820"/>
            <a:ext cx="783641"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H1 FOCUS</a:t>
            </a:r>
            <a:endParaRPr lang="en-US" sz="970" dirty="0"/>
          </a:p>
        </p:txBody>
      </p:sp>
      <p:sp>
        <p:nvSpPr>
          <p:cNvPr id="10" name="Text 7"/>
          <p:cNvSpPr/>
          <p:nvPr/>
        </p:nvSpPr>
        <p:spPr>
          <a:xfrm>
            <a:off x="942746" y="3378708"/>
            <a:ext cx="2057400"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Growth at any cost</a:t>
            </a:r>
            <a:endParaRPr lang="en-US" sz="1870" dirty="0"/>
          </a:p>
        </p:txBody>
      </p:sp>
      <p:sp>
        <p:nvSpPr>
          <p:cNvPr id="11" name="Text 8"/>
          <p:cNvSpPr/>
          <p:nvPr/>
        </p:nvSpPr>
        <p:spPr>
          <a:xfrm>
            <a:off x="942746" y="3812134"/>
            <a:ext cx="4838090" cy="493776"/>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Chasing every wholesale opportunity, stretching capacity, and</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accepting narrow margins to buy volume.</a:t>
            </a:r>
            <a:endParaRPr lang="en-US" sz="1350" dirty="0"/>
          </a:p>
        </p:txBody>
      </p:sp>
      <p:sp>
        <p:nvSpPr>
          <p:cNvPr id="12" name="Text 9"/>
          <p:cNvSpPr/>
          <p:nvPr/>
        </p:nvSpPr>
        <p:spPr>
          <a:xfrm>
            <a:off x="6457493" y="3131820"/>
            <a:ext cx="783641"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H2 PIVOT</a:t>
            </a:r>
            <a:endParaRPr lang="en-US" sz="970" dirty="0"/>
          </a:p>
        </p:txBody>
      </p:sp>
      <p:sp>
        <p:nvSpPr>
          <p:cNvPr id="13" name="Text 10"/>
          <p:cNvSpPr/>
          <p:nvPr/>
        </p:nvSpPr>
        <p:spPr>
          <a:xfrm>
            <a:off x="6457493" y="3378708"/>
            <a:ext cx="3335731"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Healthy &amp; Sustainable Growth</a:t>
            </a:r>
            <a:endParaRPr lang="en-US" sz="1870" dirty="0"/>
          </a:p>
        </p:txBody>
      </p:sp>
      <p:sp>
        <p:nvSpPr>
          <p:cNvPr id="14" name="Text 11"/>
          <p:cNvSpPr/>
          <p:nvPr/>
        </p:nvSpPr>
        <p:spPr>
          <a:xfrm>
            <a:off x="6457493" y="3812134"/>
            <a:ext cx="4766767" cy="493776"/>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Smarter production runs, high-margin customers, and a 34%</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margin target to fund our future expansion.</a:t>
            </a:r>
            <a:endParaRPr lang="en-US" sz="1350" dirty="0"/>
          </a:p>
        </p:txBody>
      </p:sp>
      <p:sp>
        <p:nvSpPr>
          <p:cNvPr id="15" name="Text 12"/>
          <p:cNvSpPr/>
          <p:nvPr/>
        </p:nvSpPr>
        <p:spPr>
          <a:xfrm>
            <a:off x="685800" y="6295644"/>
            <a:ext cx="1786738"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MID-YEAR ALL-HANDS</a:t>
            </a:r>
            <a:endParaRPr lang="en-US" sz="970" dirty="0"/>
          </a:p>
        </p:txBody>
      </p:sp>
      <p:sp>
        <p:nvSpPr>
          <p:cNvPr id="16" name="Text 13"/>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10 / 11</a:t>
            </a:r>
            <a:endParaRPr lang="en-US" sz="97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782519"/>
            <a:ext cx="285293" cy="19202"/>
          </a:xfrm>
          <a:prstGeom prst="rect">
            <a:avLst/>
          </a:prstGeom>
          <a:solidFill>
            <a:srgbClr val="2563A8"/>
          </a:solidFill>
          <a:ln/>
        </p:spPr>
      </p:sp>
      <p:sp>
        <p:nvSpPr>
          <p:cNvPr id="4" name="Shape 1"/>
          <p:cNvSpPr/>
          <p:nvPr/>
        </p:nvSpPr>
        <p:spPr>
          <a:xfrm>
            <a:off x="685800" y="6152998"/>
            <a:ext cx="10820095" cy="9510"/>
          </a:xfrm>
          <a:prstGeom prst="rect">
            <a:avLst/>
          </a:prstGeom>
          <a:solidFill>
            <a:srgbClr val="1E1C16">
              <a:alpha val="14000"/>
            </a:srgbClr>
          </a:solidFill>
          <a:ln/>
        </p:spPr>
      </p:sp>
      <p:sp>
        <p:nvSpPr>
          <p:cNvPr id="5" name="Text 2"/>
          <p:cNvSpPr/>
          <p:nvPr/>
        </p:nvSpPr>
        <p:spPr>
          <a:xfrm>
            <a:off x="685800" y="513893"/>
            <a:ext cx="129021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11</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NEXT STEPS</a:t>
            </a:r>
            <a:endParaRPr lang="en-US" sz="970" dirty="0"/>
          </a:p>
        </p:txBody>
      </p:sp>
      <p:sp>
        <p:nvSpPr>
          <p:cNvPr id="6" name="Text 3"/>
          <p:cNvSpPr/>
          <p:nvPr/>
        </p:nvSpPr>
        <p:spPr>
          <a:xfrm>
            <a:off x="9375343" y="513893"/>
            <a:ext cx="218358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BERLIN COFFEE ROASTERS</a:t>
            </a:r>
            <a:endParaRPr lang="en-US" sz="970" dirty="0"/>
          </a:p>
        </p:txBody>
      </p:sp>
      <p:sp>
        <p:nvSpPr>
          <p:cNvPr id="7" name="Text 4"/>
          <p:cNvSpPr/>
          <p:nvPr/>
        </p:nvSpPr>
        <p:spPr>
          <a:xfrm>
            <a:off x="1085393" y="2705710"/>
            <a:ext cx="1110996" cy="190195"/>
          </a:xfrm>
          <a:prstGeom prst="rect">
            <a:avLst/>
          </a:prstGeom>
          <a:noFill/>
          <a:ln/>
        </p:spPr>
        <p:txBody>
          <a:bodyPr wrap="none" lIns="0" tIns="0" rIns="0" bIns="0" rtlCol="0" anchor="t"/>
          <a:lstStyle/>
          <a:p>
            <a:pPr algn="l" indent="0" marL="0">
              <a:lnSpc>
                <a:spcPts val="1410"/>
              </a:lnSpc>
              <a:buNone/>
            </a:pPr>
            <a:r>
              <a:rPr lang="en-US" sz="1120" b="1" spc="270" kern="0" dirty="0">
                <a:solidFill>
                  <a:srgbClr val="2563A8"/>
                </a:solidFill>
                <a:latin typeface="Consolas" pitchFamily="34" charset="0"/>
                <a:ea typeface="Consolas" pitchFamily="34" charset="-122"/>
                <a:cs typeface="Consolas" pitchFamily="34" charset="-120"/>
              </a:rPr>
              <a:t>THANK YOU</a:t>
            </a:r>
            <a:endParaRPr lang="en-US" sz="1120" dirty="0"/>
          </a:p>
        </p:txBody>
      </p:sp>
      <p:sp>
        <p:nvSpPr>
          <p:cNvPr id="8" name="Text 5"/>
          <p:cNvSpPr/>
          <p:nvPr/>
        </p:nvSpPr>
        <p:spPr>
          <a:xfrm>
            <a:off x="685800" y="3039466"/>
            <a:ext cx="8654796" cy="576072"/>
          </a:xfrm>
          <a:prstGeom prst="rect">
            <a:avLst/>
          </a:prstGeom>
          <a:noFill/>
          <a:ln/>
        </p:spPr>
        <p:txBody>
          <a:bodyPr wrap="none" lIns="0" tIns="0" rIns="0" bIns="0" rtlCol="0" anchor="t"/>
          <a:lstStyle/>
          <a:p>
            <a:pPr algn="l" indent="0" marL="0">
              <a:lnSpc>
                <a:spcPts val="3890"/>
              </a:lnSpc>
              <a:buNone/>
            </a:pPr>
            <a:r>
              <a:rPr lang="en-US" sz="3600" b="1" spc="-72" kern="0" dirty="0">
                <a:solidFill>
                  <a:srgbClr val="191917"/>
                </a:solidFill>
                <a:latin typeface="Arial" pitchFamily="34" charset="0"/>
                <a:ea typeface="Arial" pitchFamily="34" charset="-122"/>
                <a:cs typeface="Arial" pitchFamily="34" charset="-120"/>
              </a:rPr>
              <a:t>Let's build a sustainable roastery together</a:t>
            </a:r>
            <a:endParaRPr lang="en-US" sz="3600" dirty="0"/>
          </a:p>
        </p:txBody>
      </p:sp>
      <p:sp>
        <p:nvSpPr>
          <p:cNvPr id="9" name="Text 6"/>
          <p:cNvSpPr/>
          <p:nvPr/>
        </p:nvSpPr>
        <p:spPr>
          <a:xfrm>
            <a:off x="685800" y="3818534"/>
            <a:ext cx="7304227" cy="267005"/>
          </a:xfrm>
          <a:prstGeom prst="rect">
            <a:avLst/>
          </a:prstGeom>
          <a:noFill/>
          <a:ln/>
        </p:spPr>
        <p:txBody>
          <a:bodyPr wrap="none" lIns="0" tIns="0" rIns="0" bIns="0" rtlCol="0" anchor="t"/>
          <a:lstStyle/>
          <a:p>
            <a:pPr algn="l" indent="0" marL="0">
              <a:lnSpc>
                <a:spcPts val="2470"/>
              </a:lnSpc>
              <a:buNone/>
            </a:pPr>
            <a:r>
              <a:rPr lang="en-US" sz="1650" dirty="0">
                <a:solidFill>
                  <a:srgbClr val="45433D"/>
                </a:solidFill>
                <a:latin typeface="Arial" pitchFamily="34" charset="0"/>
                <a:ea typeface="Arial" pitchFamily="34" charset="-122"/>
                <a:cs typeface="Arial" pitchFamily="34" charset="-120"/>
              </a:rPr>
              <a:t>Let's open the floor to any questions, thoughts, or suggestions you have for H2.</a:t>
            </a:r>
            <a:endParaRPr lang="en-US" sz="1650" dirty="0"/>
          </a:p>
        </p:txBody>
      </p:sp>
      <p:sp>
        <p:nvSpPr>
          <p:cNvPr id="10" name="Text 7"/>
          <p:cNvSpPr/>
          <p:nvPr/>
        </p:nvSpPr>
        <p:spPr>
          <a:xfrm>
            <a:off x="685800" y="6295644"/>
            <a:ext cx="1786738"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MID-YEAR ALL-HANDS</a:t>
            </a:r>
            <a:endParaRPr lang="en-US" sz="970" dirty="0"/>
          </a:p>
        </p:txBody>
      </p:sp>
      <p:sp>
        <p:nvSpPr>
          <p:cNvPr id="11" name="Text 8"/>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11 / 11</a:t>
            </a:r>
            <a:endParaRPr lang="en-US" sz="97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3482950"/>
            <a:ext cx="3441802" cy="990295"/>
          </a:xfrm>
          <a:prstGeom prst="roundRect">
            <a:avLst>
              <a:gd name="adj" fmla="val 17267"/>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4" name="Shape 1"/>
          <p:cNvSpPr/>
          <p:nvPr/>
        </p:nvSpPr>
        <p:spPr>
          <a:xfrm>
            <a:off x="4375404" y="3482950"/>
            <a:ext cx="3441802" cy="990295"/>
          </a:xfrm>
          <a:prstGeom prst="roundRect">
            <a:avLst>
              <a:gd name="adj" fmla="val 17267"/>
            </a:avLst>
          </a:prstGeom>
          <a:solidFill>
            <a:srgbClr val="FFFFFF"/>
          </a:solidFill>
          <a:ln w="9525">
            <a:solidFill>
              <a:srgbClr val="8B897F"/>
            </a:solidFill>
            <a:prstDash val="solid"/>
          </a:ln>
          <a:effectLst>
            <a:outerShdw sx="100000" sy="100000" kx="0" ky="0" algn="bl" rotWithShape="0" blurRad="209550" dist="57150" dir="5400000">
              <a:srgbClr val="3C2814">
                <a:alpha val="7000"/>
              </a:srgbClr>
            </a:outerShdw>
          </a:effectLst>
        </p:spPr>
      </p:sp>
      <p:sp>
        <p:nvSpPr>
          <p:cNvPr id="5" name="Shape 2"/>
          <p:cNvSpPr/>
          <p:nvPr/>
        </p:nvSpPr>
        <p:spPr>
          <a:xfrm>
            <a:off x="8064094" y="3482950"/>
            <a:ext cx="3441802" cy="990295"/>
          </a:xfrm>
          <a:prstGeom prst="roundRect">
            <a:avLst>
              <a:gd name="adj" fmla="val 17267"/>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6" name="Shape 3"/>
          <p:cNvSpPr/>
          <p:nvPr/>
        </p:nvSpPr>
        <p:spPr>
          <a:xfrm>
            <a:off x="685800" y="6152998"/>
            <a:ext cx="10820095" cy="9510"/>
          </a:xfrm>
          <a:prstGeom prst="rect">
            <a:avLst/>
          </a:prstGeom>
          <a:solidFill>
            <a:srgbClr val="1E1C16">
              <a:alpha val="14000"/>
            </a:srgbClr>
          </a:solidFill>
          <a:ln/>
        </p:spPr>
      </p:sp>
      <p:sp>
        <p:nvSpPr>
          <p:cNvPr id="7" name="Text 4"/>
          <p:cNvSpPr/>
          <p:nvPr/>
        </p:nvSpPr>
        <p:spPr>
          <a:xfrm>
            <a:off x="685800" y="513893"/>
            <a:ext cx="138988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02</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THE NUMBERS</a:t>
            </a:r>
            <a:endParaRPr lang="en-US" sz="970" dirty="0"/>
          </a:p>
        </p:txBody>
      </p:sp>
      <p:sp>
        <p:nvSpPr>
          <p:cNvPr id="8" name="Text 5"/>
          <p:cNvSpPr/>
          <p:nvPr/>
        </p:nvSpPr>
        <p:spPr>
          <a:xfrm>
            <a:off x="9375343" y="513893"/>
            <a:ext cx="218358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BERLIN COFFEE ROASTERS</a:t>
            </a:r>
            <a:endParaRPr lang="en-US" sz="970" dirty="0"/>
          </a:p>
        </p:txBody>
      </p:sp>
      <p:sp>
        <p:nvSpPr>
          <p:cNvPr id="9" name="Text 6"/>
          <p:cNvSpPr/>
          <p:nvPr/>
        </p:nvSpPr>
        <p:spPr>
          <a:xfrm>
            <a:off x="685800" y="2317090"/>
            <a:ext cx="8118958" cy="928116"/>
          </a:xfrm>
          <a:prstGeom prst="rect">
            <a:avLst/>
          </a:prstGeom>
          <a:noFill/>
          <a:ln/>
        </p:spPr>
        <p:txBody>
          <a:bodyPr wrap="none" lIns="0" tIns="0" rIns="0" bIns="0" rtlCol="0" anchor="t"/>
          <a:lstStyle/>
          <a:p>
            <a:pPr algn="l" indent="0" marL="0">
              <a:lnSpc>
                <a:spcPts val="3240"/>
              </a:lnSpc>
              <a:buNone/>
            </a:pPr>
            <a:r>
              <a:rPr lang="en-US" sz="3000" b="1" spc="-60" kern="0" dirty="0">
                <a:solidFill>
                  <a:srgbClr val="191917"/>
                </a:solidFill>
                <a:latin typeface="Arial" pitchFamily="34" charset="0"/>
                <a:ea typeface="Arial" pitchFamily="34" charset="-122"/>
                <a:cs typeface="Arial" pitchFamily="34" charset="-120"/>
              </a:rPr>
              <a:t>Our H1 revenue growth shows strong customer</a:t>
            </a:r>
            <a:endParaRPr lang="en-US" sz="3000" dirty="0"/>
          </a:p>
          <a:p>
            <a:pPr algn="l" indent="0" marL="0">
              <a:lnSpc>
                <a:spcPts val="3240"/>
              </a:lnSpc>
              <a:buNone/>
            </a:pPr>
            <a:r>
              <a:rPr lang="en-US" sz="3000" b="1" spc="-60" kern="0" dirty="0">
                <a:solidFill>
                  <a:srgbClr val="191917"/>
                </a:solidFill>
                <a:latin typeface="Arial" pitchFamily="34" charset="0"/>
                <a:ea typeface="Arial" pitchFamily="34" charset="-122"/>
                <a:cs typeface="Arial" pitchFamily="34" charset="-120"/>
              </a:rPr>
              <a:t>momentum</a:t>
            </a:r>
            <a:endParaRPr lang="en-US" sz="3000" dirty="0"/>
          </a:p>
        </p:txBody>
      </p:sp>
      <p:sp>
        <p:nvSpPr>
          <p:cNvPr id="10" name="Text 7"/>
          <p:cNvSpPr/>
          <p:nvPr/>
        </p:nvSpPr>
        <p:spPr>
          <a:xfrm>
            <a:off x="942746" y="3721608"/>
            <a:ext cx="473659" cy="190195"/>
          </a:xfrm>
          <a:prstGeom prst="rect">
            <a:avLst/>
          </a:prstGeom>
          <a:noFill/>
          <a:ln/>
        </p:spPr>
        <p:txBody>
          <a:bodyPr wrap="none" lIns="0" tIns="0" rIns="0" bIns="0" rtlCol="0" anchor="t"/>
          <a:lstStyle/>
          <a:p>
            <a:pPr algn="l" indent="0" marL="0">
              <a:lnSpc>
                <a:spcPts val="1500"/>
              </a:lnSpc>
              <a:buNone/>
            </a:pPr>
            <a:r>
              <a:rPr lang="en-US" sz="1200" b="1" dirty="0">
                <a:solidFill>
                  <a:srgbClr val="2563A8"/>
                </a:solidFill>
                <a:latin typeface="Arial" pitchFamily="34" charset="0"/>
                <a:ea typeface="Arial" pitchFamily="34" charset="-122"/>
                <a:cs typeface="Arial" pitchFamily="34" charset="-120"/>
              </a:rPr>
              <a:t>+18%</a:t>
            </a:r>
            <a:endParaRPr lang="en-US" sz="1200" dirty="0"/>
          </a:p>
        </p:txBody>
      </p:sp>
      <p:sp>
        <p:nvSpPr>
          <p:cNvPr id="11" name="Text 8"/>
          <p:cNvSpPr/>
          <p:nvPr/>
        </p:nvSpPr>
        <p:spPr>
          <a:xfrm>
            <a:off x="942746" y="3892601"/>
            <a:ext cx="2938882" cy="370332"/>
          </a:xfrm>
          <a:prstGeom prst="rect">
            <a:avLst/>
          </a:prstGeom>
          <a:noFill/>
          <a:ln/>
        </p:spPr>
        <p:txBody>
          <a:bodyPr wrap="none" lIns="0" tIns="0" rIns="0" bIns="0" rtlCol="0" anchor="t"/>
          <a:lstStyle/>
          <a:p>
            <a:pPr algn="l" indent="0" marL="0">
              <a:lnSpc>
                <a:spcPts val="1500"/>
              </a:lnSpc>
              <a:buNone/>
            </a:pPr>
            <a:r>
              <a:rPr lang="en-US" sz="1200" dirty="0">
                <a:solidFill>
                  <a:srgbClr val="191917"/>
                </a:solidFill>
                <a:latin typeface="Arial" pitchFamily="34" charset="0"/>
                <a:ea typeface="Arial" pitchFamily="34" charset="-122"/>
                <a:cs typeface="Arial" pitchFamily="34" charset="-120"/>
              </a:rPr>
              <a:t>Revenue growth against last year, proving</a:t>
            </a:r>
            <a:endParaRPr lang="en-US" sz="1200" dirty="0"/>
          </a:p>
          <a:p>
            <a:pPr algn="l" indent="0" marL="0">
              <a:lnSpc>
                <a:spcPts val="1500"/>
              </a:lnSpc>
              <a:buNone/>
            </a:pPr>
            <a:r>
              <a:rPr lang="en-US" sz="1200" dirty="0">
                <a:solidFill>
                  <a:srgbClr val="191917"/>
                </a:solidFill>
                <a:latin typeface="Arial" pitchFamily="34" charset="0"/>
                <a:ea typeface="Arial" pitchFamily="34" charset="-122"/>
                <a:cs typeface="Arial" pitchFamily="34" charset="-120"/>
              </a:rPr>
              <a:t>strong local demand.</a:t>
            </a:r>
            <a:endParaRPr lang="en-US" sz="1200" dirty="0"/>
          </a:p>
        </p:txBody>
      </p:sp>
      <p:sp>
        <p:nvSpPr>
          <p:cNvPr id="12" name="Text 9"/>
          <p:cNvSpPr/>
          <p:nvPr/>
        </p:nvSpPr>
        <p:spPr>
          <a:xfrm>
            <a:off x="4632350" y="3721608"/>
            <a:ext cx="389534" cy="190195"/>
          </a:xfrm>
          <a:prstGeom prst="rect">
            <a:avLst/>
          </a:prstGeom>
          <a:noFill/>
          <a:ln/>
        </p:spPr>
        <p:txBody>
          <a:bodyPr wrap="none" lIns="0" tIns="0" rIns="0" bIns="0" rtlCol="0" anchor="t"/>
          <a:lstStyle/>
          <a:p>
            <a:pPr algn="l" indent="0" marL="0">
              <a:lnSpc>
                <a:spcPts val="1500"/>
              </a:lnSpc>
              <a:buNone/>
            </a:pPr>
            <a:r>
              <a:rPr lang="en-US" sz="1200" b="1" dirty="0">
                <a:solidFill>
                  <a:srgbClr val="45433D"/>
                </a:solidFill>
                <a:latin typeface="Arial" pitchFamily="34" charset="0"/>
                <a:ea typeface="Arial" pitchFamily="34" charset="-122"/>
                <a:cs typeface="Arial" pitchFamily="34" charset="-120"/>
              </a:rPr>
              <a:t>92%</a:t>
            </a:r>
            <a:endParaRPr lang="en-US" sz="1200" dirty="0"/>
          </a:p>
        </p:txBody>
      </p:sp>
      <p:sp>
        <p:nvSpPr>
          <p:cNvPr id="13" name="Text 10"/>
          <p:cNvSpPr/>
          <p:nvPr/>
        </p:nvSpPr>
        <p:spPr>
          <a:xfrm>
            <a:off x="4632350" y="3892601"/>
            <a:ext cx="2726741" cy="370332"/>
          </a:xfrm>
          <a:prstGeom prst="rect">
            <a:avLst/>
          </a:prstGeom>
          <a:noFill/>
          <a:ln/>
        </p:spPr>
        <p:txBody>
          <a:bodyPr wrap="none" lIns="0" tIns="0" rIns="0" bIns="0" rtlCol="0" anchor="t"/>
          <a:lstStyle/>
          <a:p>
            <a:pPr algn="l" indent="0" marL="0">
              <a:lnSpc>
                <a:spcPts val="1500"/>
              </a:lnSpc>
              <a:buNone/>
            </a:pPr>
            <a:r>
              <a:rPr lang="en-US" sz="1200" dirty="0">
                <a:solidFill>
                  <a:srgbClr val="191917"/>
                </a:solidFill>
                <a:latin typeface="Arial" pitchFamily="34" charset="0"/>
                <a:ea typeface="Arial" pitchFamily="34" charset="-122"/>
                <a:cs typeface="Arial" pitchFamily="34" charset="-120"/>
              </a:rPr>
              <a:t>Roasting capacity utilized, pushing our</a:t>
            </a:r>
            <a:endParaRPr lang="en-US" sz="1200" dirty="0"/>
          </a:p>
          <a:p>
            <a:pPr algn="l" indent="0" marL="0">
              <a:lnSpc>
                <a:spcPts val="1500"/>
              </a:lnSpc>
              <a:buNone/>
            </a:pPr>
            <a:r>
              <a:rPr lang="en-US" sz="1200" dirty="0">
                <a:solidFill>
                  <a:srgbClr val="191917"/>
                </a:solidFill>
                <a:latin typeface="Arial" pitchFamily="34" charset="0"/>
                <a:ea typeface="Arial" pitchFamily="34" charset="-122"/>
                <a:cs typeface="Arial" pitchFamily="34" charset="-120"/>
              </a:rPr>
              <a:t>machines to the limit.</a:t>
            </a:r>
            <a:endParaRPr lang="en-US" sz="1200" dirty="0"/>
          </a:p>
        </p:txBody>
      </p:sp>
      <p:sp>
        <p:nvSpPr>
          <p:cNvPr id="14" name="Text 11"/>
          <p:cNvSpPr/>
          <p:nvPr/>
        </p:nvSpPr>
        <p:spPr>
          <a:xfrm>
            <a:off x="8321040" y="3721608"/>
            <a:ext cx="389534" cy="190195"/>
          </a:xfrm>
          <a:prstGeom prst="rect">
            <a:avLst/>
          </a:prstGeom>
          <a:noFill/>
          <a:ln/>
        </p:spPr>
        <p:txBody>
          <a:bodyPr wrap="none" lIns="0" tIns="0" rIns="0" bIns="0" rtlCol="0" anchor="t"/>
          <a:lstStyle/>
          <a:p>
            <a:pPr algn="l" indent="0" marL="0">
              <a:lnSpc>
                <a:spcPts val="1500"/>
              </a:lnSpc>
              <a:buNone/>
            </a:pPr>
            <a:r>
              <a:rPr lang="en-US" sz="1200" b="1" dirty="0">
                <a:solidFill>
                  <a:srgbClr val="2563A8"/>
                </a:solidFill>
                <a:latin typeface="Arial" pitchFamily="34" charset="0"/>
                <a:ea typeface="Arial" pitchFamily="34" charset="-122"/>
                <a:cs typeface="Arial" pitchFamily="34" charset="-120"/>
              </a:rPr>
              <a:t>29%</a:t>
            </a:r>
            <a:endParaRPr lang="en-US" sz="1200" dirty="0"/>
          </a:p>
        </p:txBody>
      </p:sp>
      <p:sp>
        <p:nvSpPr>
          <p:cNvPr id="15" name="Text 12"/>
          <p:cNvSpPr/>
          <p:nvPr/>
        </p:nvSpPr>
        <p:spPr>
          <a:xfrm>
            <a:off x="8321040" y="3892601"/>
            <a:ext cx="2729484" cy="370332"/>
          </a:xfrm>
          <a:prstGeom prst="rect">
            <a:avLst/>
          </a:prstGeom>
          <a:noFill/>
          <a:ln/>
        </p:spPr>
        <p:txBody>
          <a:bodyPr wrap="none" lIns="0" tIns="0" rIns="0" bIns="0" rtlCol="0" anchor="t"/>
          <a:lstStyle/>
          <a:p>
            <a:pPr algn="l" indent="0" marL="0">
              <a:lnSpc>
                <a:spcPts val="1500"/>
              </a:lnSpc>
              <a:buNone/>
            </a:pPr>
            <a:r>
              <a:rPr lang="en-US" sz="1200" dirty="0">
                <a:solidFill>
                  <a:srgbClr val="191917"/>
                </a:solidFill>
                <a:latin typeface="Arial" pitchFamily="34" charset="0"/>
                <a:ea typeface="Arial" pitchFamily="34" charset="-122"/>
                <a:cs typeface="Arial" pitchFamily="34" charset="-120"/>
              </a:rPr>
              <a:t>Gross margin achieved, down from our</a:t>
            </a:r>
            <a:endParaRPr lang="en-US" sz="1200" dirty="0"/>
          </a:p>
          <a:p>
            <a:pPr algn="l" indent="0" marL="0">
              <a:lnSpc>
                <a:spcPts val="1500"/>
              </a:lnSpc>
              <a:buNone/>
            </a:pPr>
            <a:r>
              <a:rPr lang="en-US" sz="1200" dirty="0">
                <a:solidFill>
                  <a:srgbClr val="191917"/>
                </a:solidFill>
                <a:latin typeface="Arial" pitchFamily="34" charset="0"/>
                <a:ea typeface="Arial" pitchFamily="34" charset="-122"/>
                <a:cs typeface="Arial" pitchFamily="34" charset="-120"/>
              </a:rPr>
              <a:t>target of 35%.</a:t>
            </a:r>
            <a:endParaRPr lang="en-US" sz="1200" dirty="0"/>
          </a:p>
        </p:txBody>
      </p:sp>
      <p:sp>
        <p:nvSpPr>
          <p:cNvPr id="16" name="Text 13"/>
          <p:cNvSpPr/>
          <p:nvPr/>
        </p:nvSpPr>
        <p:spPr>
          <a:xfrm>
            <a:off x="685800" y="6295644"/>
            <a:ext cx="1786738"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MID-YEAR ALL-HANDS</a:t>
            </a:r>
            <a:endParaRPr lang="en-US" sz="970" dirty="0"/>
          </a:p>
        </p:txBody>
      </p:sp>
      <p:sp>
        <p:nvSpPr>
          <p:cNvPr id="17" name="Text 14"/>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02 / 11</a:t>
            </a:r>
            <a:endParaRPr lang="en-US" sz="97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124151"/>
            <a:ext cx="6078017" cy="3619195"/>
          </a:xfrm>
          <a:prstGeom prst="roundRect">
            <a:avLst>
              <a:gd name="adj" fmla="val 4725"/>
            </a:avLst>
          </a:prstGeom>
          <a:solidFill>
            <a:srgbClr val="FFFFFF"/>
          </a:solidFill>
          <a:ln w="9525">
            <a:solidFill>
              <a:srgbClr val="1E1C16">
                <a:alpha val="7000"/>
              </a:srgbClr>
            </a:solidFill>
            <a:prstDash val="solid"/>
          </a:ln>
        </p:spPr>
      </p:sp>
      <p:sp>
        <p:nvSpPr>
          <p:cNvPr id="4" name="Shape 1"/>
          <p:cNvSpPr/>
          <p:nvPr/>
        </p:nvSpPr>
        <p:spPr>
          <a:xfrm>
            <a:off x="3153766" y="2538374"/>
            <a:ext cx="1143000" cy="2476195"/>
          </a:xfrm>
          <a:prstGeom prst="roundRect">
            <a:avLst>
              <a:gd name="adj" fmla="val 10000"/>
            </a:avLst>
          </a:prstGeom>
          <a:solidFill>
            <a:srgbClr val="E7E1D3"/>
          </a:solidFill>
          <a:ln w="19050">
            <a:solidFill>
              <a:srgbClr val="191917"/>
            </a:solidFill>
            <a:prstDash val="solid"/>
          </a:ln>
        </p:spPr>
      </p:sp>
      <p:sp>
        <p:nvSpPr>
          <p:cNvPr id="5" name="h2pc-0"/>
          <p:cNvSpPr/>
          <p:nvPr/>
        </p:nvSpPr>
        <p:spPr>
          <a:xfrm>
            <a:off x="3172054" y="2753258"/>
            <a:ext cx="1104595" cy="2243023"/>
          </a:xfrm>
          <a:custGeom>
            <a:avLst/>
            <a:gdLst/>
            <a:ahLst/>
            <a:rect l="0" t="0" r="11600" b="23552"/>
            <a:pathLst>
              <a:path w="11600" h="23552">
                <a:moveTo>
                  <a:pt x="0" y="0"/>
                </a:moveTo>
                <a:lnTo>
                  <a:pt x="11600" y="0"/>
                </a:lnTo>
                <a:lnTo>
                  <a:pt x="11600" y="0"/>
                </a:lnTo>
                <a:lnTo>
                  <a:pt x="11600" y="22352"/>
                </a:lnTo>
                <a:arcTo wR="1200" hR="1200" stAng="0" swAng="5400000"/>
                <a:lnTo>
                  <a:pt x="1200" y="23552"/>
                </a:lnTo>
                <a:arcTo wR="1200" hR="1200" stAng="5400000" swAng="5400000"/>
                <a:lnTo>
                  <a:pt x="0" y="0"/>
                </a:lnTo>
                <a:lnTo>
                  <a:pt x="0" y="0"/>
                </a:lnTo>
                <a:close/>
              </a:path>
            </a:pathLst>
          </a:custGeom>
          <a:solidFill>
            <a:srgbClr val="2563A8"/>
          </a:solidFill>
          <a:ln/>
        </p:spPr>
      </p:sp>
      <p:sp>
        <p:nvSpPr>
          <p:cNvPr id="6" name="Shape 3"/>
          <p:cNvSpPr/>
          <p:nvPr/>
        </p:nvSpPr>
        <p:spPr>
          <a:xfrm>
            <a:off x="3172054" y="2734056"/>
            <a:ext cx="1104870" cy="19020"/>
          </a:xfrm>
          <a:prstGeom prst="rect">
            <a:avLst/>
          </a:prstGeom>
          <a:solidFill>
            <a:srgbClr val="8B897F"/>
          </a:solidFill>
          <a:ln/>
        </p:spPr>
      </p:sp>
      <p:sp>
        <p:nvSpPr>
          <p:cNvPr id="7" name="Shape 4"/>
          <p:cNvSpPr/>
          <p:nvPr/>
        </p:nvSpPr>
        <p:spPr>
          <a:xfrm>
            <a:off x="7164324" y="2124151"/>
            <a:ext cx="4341571" cy="1719072"/>
          </a:xfrm>
          <a:prstGeom prst="roundRect">
            <a:avLst>
              <a:gd name="adj" fmla="val 9947"/>
            </a:avLst>
          </a:prstGeom>
          <a:solidFill>
            <a:srgbClr val="FFFFFF"/>
          </a:solidFill>
          <a:ln/>
          <a:effectLst>
            <a:outerShdw sx="100000" sy="100000" kx="0" ky="0" algn="bl" rotWithShape="0" blurRad="209550" dist="57150" dir="5400000">
              <a:srgbClr val="3C2814">
                <a:alpha val="7000"/>
              </a:srgbClr>
            </a:outerShdw>
          </a:effectLst>
        </p:spPr>
      </p:sp>
      <p:sp>
        <p:nvSpPr>
          <p:cNvPr id="8" name="Shape 5"/>
          <p:cNvSpPr/>
          <p:nvPr/>
        </p:nvSpPr>
        <p:spPr>
          <a:xfrm>
            <a:off x="7164324" y="2124151"/>
            <a:ext cx="4341663" cy="9510"/>
          </a:xfrm>
          <a:prstGeom prst="rect">
            <a:avLst/>
          </a:prstGeom>
          <a:solidFill>
            <a:srgbClr val="1E1C16">
              <a:alpha val="7000"/>
            </a:srgbClr>
          </a:solidFill>
          <a:ln/>
        </p:spPr>
      </p:sp>
      <p:sp>
        <p:nvSpPr>
          <p:cNvPr id="9" name="Shape 6"/>
          <p:cNvSpPr/>
          <p:nvPr/>
        </p:nvSpPr>
        <p:spPr>
          <a:xfrm>
            <a:off x="7164324" y="3834079"/>
            <a:ext cx="4341663" cy="9510"/>
          </a:xfrm>
          <a:prstGeom prst="rect">
            <a:avLst/>
          </a:prstGeom>
          <a:solidFill>
            <a:srgbClr val="1E1C16">
              <a:alpha val="7000"/>
            </a:srgbClr>
          </a:solidFill>
          <a:ln/>
        </p:spPr>
      </p:sp>
      <p:sp>
        <p:nvSpPr>
          <p:cNvPr id="10" name="Shape 7"/>
          <p:cNvSpPr/>
          <p:nvPr/>
        </p:nvSpPr>
        <p:spPr>
          <a:xfrm>
            <a:off x="7164324" y="2124151"/>
            <a:ext cx="38130" cy="1719255"/>
          </a:xfrm>
          <a:prstGeom prst="rect">
            <a:avLst/>
          </a:prstGeom>
          <a:solidFill>
            <a:srgbClr val="2563A8"/>
          </a:solidFill>
          <a:ln/>
        </p:spPr>
      </p:sp>
      <p:sp>
        <p:nvSpPr>
          <p:cNvPr id="11" name="Shape 8"/>
          <p:cNvSpPr/>
          <p:nvPr/>
        </p:nvSpPr>
        <p:spPr>
          <a:xfrm>
            <a:off x="11495837" y="2124151"/>
            <a:ext cx="9510" cy="1719255"/>
          </a:xfrm>
          <a:prstGeom prst="rect">
            <a:avLst/>
          </a:prstGeom>
          <a:solidFill>
            <a:srgbClr val="1E1C16">
              <a:alpha val="7000"/>
            </a:srgbClr>
          </a:solidFill>
          <a:ln/>
        </p:spPr>
      </p:sp>
      <p:sp>
        <p:nvSpPr>
          <p:cNvPr id="12" name="Shape 9"/>
          <p:cNvSpPr/>
          <p:nvPr/>
        </p:nvSpPr>
        <p:spPr>
          <a:xfrm>
            <a:off x="7164324" y="4034333"/>
            <a:ext cx="4341571" cy="1719072"/>
          </a:xfrm>
          <a:prstGeom prst="roundRect">
            <a:avLst>
              <a:gd name="adj" fmla="val 9947"/>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13" name="Shape 10"/>
          <p:cNvSpPr/>
          <p:nvPr/>
        </p:nvSpPr>
        <p:spPr>
          <a:xfrm>
            <a:off x="685800" y="6152998"/>
            <a:ext cx="10820095" cy="9510"/>
          </a:xfrm>
          <a:prstGeom prst="rect">
            <a:avLst/>
          </a:prstGeom>
          <a:solidFill>
            <a:srgbClr val="1E1C16">
              <a:alpha val="14000"/>
            </a:srgbClr>
          </a:solidFill>
          <a:ln/>
        </p:spPr>
      </p:sp>
      <p:sp>
        <p:nvSpPr>
          <p:cNvPr id="14" name="Text 11"/>
          <p:cNvSpPr/>
          <p:nvPr/>
        </p:nvSpPr>
        <p:spPr>
          <a:xfrm>
            <a:off x="685800" y="513893"/>
            <a:ext cx="1093622"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03</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CAPACITY</a:t>
            </a:r>
            <a:endParaRPr lang="en-US" sz="970" dirty="0"/>
          </a:p>
        </p:txBody>
      </p:sp>
      <p:sp>
        <p:nvSpPr>
          <p:cNvPr id="15" name="Text 12"/>
          <p:cNvSpPr/>
          <p:nvPr/>
        </p:nvSpPr>
        <p:spPr>
          <a:xfrm>
            <a:off x="9375343" y="513893"/>
            <a:ext cx="218358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BERLIN COFFEE ROASTERS</a:t>
            </a:r>
            <a:endParaRPr lang="en-US" sz="970" dirty="0"/>
          </a:p>
        </p:txBody>
      </p:sp>
      <p:sp>
        <p:nvSpPr>
          <p:cNvPr id="16" name="Text 13"/>
          <p:cNvSpPr/>
          <p:nvPr/>
        </p:nvSpPr>
        <p:spPr>
          <a:xfrm>
            <a:off x="685800" y="1037844"/>
            <a:ext cx="7950708" cy="885139"/>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Running at 92% capacity leaves us zero room for</a:t>
            </a:r>
            <a:endParaRPr lang="en-US" sz="2850" dirty="0"/>
          </a:p>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error</a:t>
            </a:r>
            <a:endParaRPr lang="en-US" sz="2850" dirty="0"/>
          </a:p>
        </p:txBody>
      </p:sp>
      <p:sp>
        <p:nvSpPr>
          <p:cNvPr id="17" name="Text 14"/>
          <p:cNvSpPr/>
          <p:nvPr/>
        </p:nvSpPr>
        <p:spPr>
          <a:xfrm>
            <a:off x="3412541" y="2848356"/>
            <a:ext cx="624535" cy="339242"/>
          </a:xfrm>
          <a:prstGeom prst="rect">
            <a:avLst/>
          </a:prstGeom>
          <a:noFill/>
          <a:ln/>
        </p:spPr>
        <p:txBody>
          <a:bodyPr wrap="none" lIns="0" tIns="0" rIns="0" bIns="0" rtlCol="0" anchor="t"/>
          <a:lstStyle/>
          <a:p>
            <a:pPr algn="ctr" indent="0" marL="0">
              <a:lnSpc>
                <a:spcPts val="2620"/>
              </a:lnSpc>
              <a:buNone/>
            </a:pPr>
            <a:r>
              <a:rPr lang="en-US" sz="2100" b="1" dirty="0">
                <a:solidFill>
                  <a:srgbClr val="FFFFFF"/>
                </a:solidFill>
                <a:latin typeface="Arial" pitchFamily="34" charset="0"/>
                <a:ea typeface="Arial" pitchFamily="34" charset="-122"/>
                <a:cs typeface="Arial" pitchFamily="34" charset="-120"/>
              </a:rPr>
              <a:t>92%</a:t>
            </a:r>
            <a:endParaRPr lang="en-US" sz="2100" dirty="0"/>
          </a:p>
        </p:txBody>
      </p:sp>
      <p:sp>
        <p:nvSpPr>
          <p:cNvPr id="18" name="Text 15"/>
          <p:cNvSpPr/>
          <p:nvPr/>
        </p:nvSpPr>
        <p:spPr>
          <a:xfrm>
            <a:off x="3440887" y="2584094"/>
            <a:ext cx="596189" cy="142646"/>
          </a:xfrm>
          <a:prstGeom prst="rect">
            <a:avLst/>
          </a:prstGeom>
          <a:noFill/>
          <a:ln/>
        </p:spPr>
        <p:txBody>
          <a:bodyPr wrap="none" lIns="0" tIns="0" rIns="0" bIns="0" rtlCol="0" anchor="t"/>
          <a:lstStyle/>
          <a:p>
            <a:pPr algn="l" indent="0" marL="0">
              <a:lnSpc>
                <a:spcPts val="1030"/>
              </a:lnSpc>
              <a:buNone/>
            </a:pPr>
            <a:r>
              <a:rPr lang="en-US" sz="820" b="1" dirty="0">
                <a:solidFill>
                  <a:srgbClr val="45433D"/>
                </a:solidFill>
                <a:latin typeface="Consolas" pitchFamily="34" charset="0"/>
                <a:ea typeface="Consolas" pitchFamily="34" charset="-122"/>
                <a:cs typeface="Consolas" pitchFamily="34" charset="-120"/>
              </a:rPr>
              <a:t>8% BUFFER</a:t>
            </a:r>
            <a:endParaRPr lang="en-US" sz="820" dirty="0"/>
          </a:p>
        </p:txBody>
      </p:sp>
      <p:sp>
        <p:nvSpPr>
          <p:cNvPr id="19" name="Text 16"/>
          <p:cNvSpPr/>
          <p:nvPr/>
        </p:nvSpPr>
        <p:spPr>
          <a:xfrm>
            <a:off x="2915107" y="5158130"/>
            <a:ext cx="1660550" cy="190195"/>
          </a:xfrm>
          <a:prstGeom prst="rect">
            <a:avLst/>
          </a:prstGeom>
          <a:noFill/>
          <a:ln/>
        </p:spPr>
        <p:txBody>
          <a:bodyPr wrap="none" lIns="0" tIns="0" rIns="0" bIns="0" rtlCol="0" anchor="t"/>
          <a:lstStyle/>
          <a:p>
            <a:pPr algn="l" indent="0" marL="0">
              <a:lnSpc>
                <a:spcPts val="1500"/>
              </a:lnSpc>
              <a:buNone/>
            </a:pPr>
            <a:r>
              <a:rPr lang="en-US" sz="1200" b="1" dirty="0">
                <a:solidFill>
                  <a:srgbClr val="191917"/>
                </a:solidFill>
                <a:latin typeface="Arial" pitchFamily="34" charset="0"/>
                <a:ea typeface="Arial" pitchFamily="34" charset="-122"/>
                <a:cs typeface="Arial" pitchFamily="34" charset="-120"/>
              </a:rPr>
              <a:t>Current Roasting Limit</a:t>
            </a:r>
            <a:endParaRPr lang="en-US" sz="1200" dirty="0"/>
          </a:p>
        </p:txBody>
      </p:sp>
      <p:sp>
        <p:nvSpPr>
          <p:cNvPr id="20" name="Text 17"/>
          <p:cNvSpPr/>
          <p:nvPr/>
        </p:nvSpPr>
        <p:spPr>
          <a:xfrm>
            <a:off x="7449617" y="2400300"/>
            <a:ext cx="595274"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RISK 1</a:t>
            </a:r>
            <a:endParaRPr lang="en-US" sz="970" dirty="0"/>
          </a:p>
        </p:txBody>
      </p:sp>
      <p:sp>
        <p:nvSpPr>
          <p:cNvPr id="21" name="Text 18"/>
          <p:cNvSpPr/>
          <p:nvPr/>
        </p:nvSpPr>
        <p:spPr>
          <a:xfrm>
            <a:off x="7449617" y="2648102"/>
            <a:ext cx="2232050"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Zero Fault Tolerance</a:t>
            </a:r>
            <a:endParaRPr lang="en-US" sz="1870" dirty="0"/>
          </a:p>
        </p:txBody>
      </p:sp>
      <p:sp>
        <p:nvSpPr>
          <p:cNvPr id="22" name="Text 19"/>
          <p:cNvSpPr/>
          <p:nvPr/>
        </p:nvSpPr>
        <p:spPr>
          <a:xfrm>
            <a:off x="7449617" y="3081528"/>
            <a:ext cx="3166567" cy="493776"/>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A single mechanical glitch on the roaster</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completely halts our delivery schedule.</a:t>
            </a:r>
            <a:endParaRPr lang="en-US" sz="1350" dirty="0"/>
          </a:p>
        </p:txBody>
      </p:sp>
      <p:sp>
        <p:nvSpPr>
          <p:cNvPr id="23" name="Text 20"/>
          <p:cNvSpPr/>
          <p:nvPr/>
        </p:nvSpPr>
        <p:spPr>
          <a:xfrm>
            <a:off x="7421270" y="4310482"/>
            <a:ext cx="595274"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RISK 2</a:t>
            </a:r>
            <a:endParaRPr lang="en-US" sz="970" dirty="0"/>
          </a:p>
        </p:txBody>
      </p:sp>
      <p:sp>
        <p:nvSpPr>
          <p:cNvPr id="24" name="Text 21"/>
          <p:cNvSpPr/>
          <p:nvPr/>
        </p:nvSpPr>
        <p:spPr>
          <a:xfrm>
            <a:off x="7421270" y="4558284"/>
            <a:ext cx="1540764"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Team Burnout</a:t>
            </a:r>
            <a:endParaRPr lang="en-US" sz="1870" dirty="0"/>
          </a:p>
        </p:txBody>
      </p:sp>
      <p:sp>
        <p:nvSpPr>
          <p:cNvPr id="25" name="Text 22"/>
          <p:cNvSpPr/>
          <p:nvPr/>
        </p:nvSpPr>
        <p:spPr>
          <a:xfrm>
            <a:off x="7421270" y="4991710"/>
            <a:ext cx="3802990" cy="493776"/>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Continuous back-to-back shifts to meet demand</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compromises physical health and coffee quality.</a:t>
            </a:r>
            <a:endParaRPr lang="en-US" sz="1350" dirty="0"/>
          </a:p>
        </p:txBody>
      </p:sp>
      <p:sp>
        <p:nvSpPr>
          <p:cNvPr id="26" name="Text 23"/>
          <p:cNvSpPr/>
          <p:nvPr/>
        </p:nvSpPr>
        <p:spPr>
          <a:xfrm>
            <a:off x="685800" y="6295644"/>
            <a:ext cx="1786738"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MID-YEAR ALL-HANDS</a:t>
            </a:r>
            <a:endParaRPr lang="en-US" sz="970" dirty="0"/>
          </a:p>
        </p:txBody>
      </p:sp>
      <p:sp>
        <p:nvSpPr>
          <p:cNvPr id="27" name="Text 24"/>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03 / 11</a:t>
            </a:r>
            <a:endParaRPr lang="en-US" sz="97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6152998"/>
            <a:ext cx="10820095" cy="9510"/>
          </a:xfrm>
          <a:prstGeom prst="rect">
            <a:avLst/>
          </a:prstGeom>
          <a:solidFill>
            <a:srgbClr val="1E1C16">
              <a:alpha val="14000"/>
            </a:srgbClr>
          </a:solidFill>
          <a:ln/>
        </p:spPr>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685800" y="2482596"/>
          <a:ext cx="9143771" cy="914400"/>
        </p:xfrm>
        <a:graphic>
          <a:graphicData uri="http://schemas.openxmlformats.org/drawingml/2006/table">
            <a:tbl>
              <a:tblPr/>
              <a:tblGrid>
                <a:gridCol w="2652674"/>
                <a:gridCol w="2090318"/>
                <a:gridCol w="1653235"/>
                <a:gridCol w="4424782"/>
              </a:tblGrid>
              <a:tr h="520294">
                <a:tc>
                  <a:txBody>
                    <a:bodyPr/>
                    <a:lstStyle/>
                    <a:p>
                      <a:pPr algn="l" indent="0" marL="0">
                        <a:buNone/>
                      </a:pPr>
                      <a:r>
                        <a:rPr lang="en-US" sz="1420" b="1" dirty="0">
                          <a:solidFill>
                            <a:srgbClr val="191917"/>
                          </a:solidFill>
                          <a:latin typeface="Palatino Linotype" pitchFamily="34" charset="0"/>
                          <a:ea typeface="Palatino Linotype" pitchFamily="34" charset="-122"/>
                          <a:cs typeface="Palatino Linotype" pitchFamily="34" charset="-120"/>
                        </a:rPr>
                        <a:t>Cost Category</a:t>
                      </a:r>
                      <a:endParaRPr lang="en-US" sz="1200" dirty="0"/>
                    </a:p>
                  </a:txBody>
                  <a:tcPr marL="190500" marR="190500" marT="133350" marB="133350" anchor="ctr">
                    <a:lnL w="0" cap="flat" cmpd="sng" algn="ctr">
                      <a:noFill/>
                    </a:lnL>
                    <a:lnR w="0" cap="flat" cmpd="sng" algn="ctr">
                      <a:noFill/>
                    </a:lnR>
                    <a:lnT w="0" cap="flat" cmpd="sng" algn="ctr">
                      <a:noFill/>
                    </a:lnT>
                    <a:lnB w="19050" cap="flat" cmpd="sng" algn="ctr">
                      <a:solidFill>
                        <a:srgbClr val="2563A8"/>
                      </a:solidFill>
                      <a:prstDash val="solid"/>
                      <a:round/>
                      <a:headEnd type="none" w="med" len="med"/>
                      <a:tailEnd type="none" w="med" len="med"/>
                    </a:lnB>
                  </a:tcPr>
                </a:tc>
                <a:tc>
                  <a:txBody>
                    <a:bodyPr/>
                    <a:lstStyle/>
                    <a:p>
                      <a:pPr algn="l" indent="0" marL="0">
                        <a:buNone/>
                      </a:pPr>
                      <a:r>
                        <a:rPr lang="en-US" sz="1420" b="1" dirty="0">
                          <a:solidFill>
                            <a:srgbClr val="191917"/>
                          </a:solidFill>
                          <a:latin typeface="Palatino Linotype" pitchFamily="34" charset="0"/>
                          <a:ea typeface="Palatino Linotype" pitchFamily="34" charset="-122"/>
                          <a:cs typeface="Palatino Linotype" pitchFamily="34" charset="-120"/>
                        </a:rPr>
                        <a:t>Historical Average</a:t>
                      </a:r>
                      <a:endParaRPr lang="en-US" sz="1200" dirty="0"/>
                    </a:p>
                  </a:txBody>
                  <a:tcPr marL="190500" marR="190500" marT="133350" marB="133350" anchor="ctr">
                    <a:lnL w="0" cap="flat" cmpd="sng" algn="ctr">
                      <a:noFill/>
                    </a:lnL>
                    <a:lnR w="0" cap="flat" cmpd="sng" algn="ctr">
                      <a:noFill/>
                    </a:lnR>
                    <a:lnT w="0" cap="flat" cmpd="sng" algn="ctr">
                      <a:noFill/>
                    </a:lnT>
                    <a:lnB w="19050" cap="flat" cmpd="sng" algn="ctr">
                      <a:solidFill>
                        <a:srgbClr val="2563A8"/>
                      </a:solidFill>
                      <a:prstDash val="solid"/>
                      <a:round/>
                      <a:headEnd type="none" w="med" len="med"/>
                      <a:tailEnd type="none" w="med" len="med"/>
                    </a:lnB>
                  </a:tcPr>
                </a:tc>
                <a:tc>
                  <a:txBody>
                    <a:bodyPr/>
                    <a:lstStyle/>
                    <a:p>
                      <a:pPr algn="l" indent="0" marL="0">
                        <a:buNone/>
                      </a:pPr>
                      <a:r>
                        <a:rPr lang="en-US" sz="1420" b="1" dirty="0">
                          <a:solidFill>
                            <a:srgbClr val="191917"/>
                          </a:solidFill>
                          <a:latin typeface="Palatino Linotype" pitchFamily="34" charset="0"/>
                          <a:ea typeface="Palatino Linotype" pitchFamily="34" charset="-122"/>
                          <a:cs typeface="Palatino Linotype" pitchFamily="34" charset="-120"/>
                        </a:rPr>
                        <a:t>H1 Actual</a:t>
                      </a:r>
                      <a:endParaRPr lang="en-US" sz="1200" dirty="0"/>
                    </a:p>
                  </a:txBody>
                  <a:tcPr marL="190500" marR="190500" marT="133350" marB="133350" anchor="ctr">
                    <a:lnL w="0" cap="flat" cmpd="sng" algn="ctr">
                      <a:noFill/>
                    </a:lnL>
                    <a:lnR w="0" cap="flat" cmpd="sng" algn="ctr">
                      <a:noFill/>
                    </a:lnR>
                    <a:lnT w="0" cap="flat" cmpd="sng" algn="ctr">
                      <a:noFill/>
                    </a:lnT>
                    <a:lnB w="19050" cap="flat" cmpd="sng" algn="ctr">
                      <a:solidFill>
                        <a:srgbClr val="2563A8"/>
                      </a:solidFill>
                      <a:prstDash val="solid"/>
                      <a:round/>
                      <a:headEnd type="none" w="med" len="med"/>
                      <a:tailEnd type="none" w="med" len="med"/>
                    </a:lnB>
                  </a:tcPr>
                </a:tc>
                <a:tc>
                  <a:txBody>
                    <a:bodyPr/>
                    <a:lstStyle/>
                    <a:p>
                      <a:pPr algn="l" indent="0" marL="0">
                        <a:buNone/>
                      </a:pPr>
                      <a:r>
                        <a:rPr lang="en-US" sz="1420" b="1" dirty="0">
                          <a:solidFill>
                            <a:srgbClr val="191917"/>
                          </a:solidFill>
                          <a:latin typeface="Palatino Linotype" pitchFamily="34" charset="0"/>
                          <a:ea typeface="Palatino Linotype" pitchFamily="34" charset="-122"/>
                          <a:cs typeface="Palatino Linotype" pitchFamily="34" charset="-120"/>
                        </a:rPr>
                        <a:t>Key Driver</a:t>
                      </a:r>
                      <a:endParaRPr lang="en-US" sz="1200" dirty="0"/>
                    </a:p>
                  </a:txBody>
                  <a:tcPr marL="190500" marR="190500" marT="133350" marB="133350" anchor="ctr">
                    <a:lnL w="0" cap="flat" cmpd="sng" algn="ctr">
                      <a:noFill/>
                    </a:lnL>
                    <a:lnR w="0" cap="flat" cmpd="sng" algn="ctr">
                      <a:noFill/>
                    </a:lnR>
                    <a:lnT w="0" cap="flat" cmpd="sng" algn="ctr">
                      <a:noFill/>
                    </a:lnT>
                    <a:lnB w="19050" cap="flat" cmpd="sng" algn="ctr">
                      <a:solidFill>
                        <a:srgbClr val="2563A8"/>
                      </a:solidFill>
                      <a:prstDash val="solid"/>
                      <a:round/>
                      <a:headEnd type="none" w="med" len="med"/>
                      <a:tailEnd type="none" w="med" len="med"/>
                    </a:lnB>
                  </a:tcPr>
                </a:tc>
              </a:tr>
              <a:tr h="512064">
                <a:tc>
                  <a:txBody>
                    <a:bodyPr/>
                    <a:lstStyle/>
                    <a:p>
                      <a:pPr algn="l" indent="0" marL="0">
                        <a:buNone/>
                      </a:pPr>
                      <a:r>
                        <a:rPr lang="en-US" sz="1350" b="1" dirty="0">
                          <a:solidFill>
                            <a:srgbClr val="191917"/>
                          </a:solidFill>
                          <a:latin typeface="Arial" pitchFamily="34" charset="0"/>
                          <a:ea typeface="Arial" pitchFamily="34" charset="-122"/>
                          <a:cs typeface="Arial" pitchFamily="34" charset="-120"/>
                        </a:rPr>
                        <a:t>Green Coffee Sourcing</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45% of revenue</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51% of revenue</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Origin market inflation &amp; shipping spikes</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r>
              <a:tr h="507492">
                <a:tc>
                  <a:txBody>
                    <a:bodyPr/>
                    <a:lstStyle/>
                    <a:p>
                      <a:pPr algn="l" indent="0" marL="0">
                        <a:buNone/>
                      </a:pPr>
                      <a:r>
                        <a:rPr lang="en-US" sz="1350" b="1" dirty="0">
                          <a:solidFill>
                            <a:srgbClr val="191917"/>
                          </a:solidFill>
                          <a:latin typeface="Arial" pitchFamily="34" charset="0"/>
                          <a:ea typeface="Arial" pitchFamily="34" charset="-122"/>
                          <a:cs typeface="Arial" pitchFamily="34" charset="-120"/>
                        </a:rPr>
                        <a:t>Roastery Energy &amp; Utilities</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8% of revenue</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12% of revenue</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Berlin winter rate increases &amp; constant run-time</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r>
              <a:tr h="507492">
                <a:tc>
                  <a:txBody>
                    <a:bodyPr/>
                    <a:lstStyle/>
                    <a:p>
                      <a:pPr algn="l" indent="0" marL="0">
                        <a:buNone/>
                      </a:pPr>
                      <a:r>
                        <a:rPr lang="en-US" sz="1350" b="1" dirty="0">
                          <a:solidFill>
                            <a:srgbClr val="191917"/>
                          </a:solidFill>
                          <a:latin typeface="Arial" pitchFamily="34" charset="0"/>
                          <a:ea typeface="Arial" pitchFamily="34" charset="-122"/>
                          <a:cs typeface="Arial" pitchFamily="34" charset="-120"/>
                        </a:rPr>
                        <a:t>Packaging &amp; Logistics</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12% of revenue</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15% of revenue</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c>
                  <a:txBody>
                    <a:bodyPr/>
                    <a:lstStyle/>
                    <a:p>
                      <a:pPr algn="l" indent="0" marL="0">
                        <a:buNone/>
                      </a:pPr>
                      <a:r>
                        <a:rPr lang="en-US" sz="1350" dirty="0">
                          <a:solidFill>
                            <a:srgbClr val="45433D"/>
                          </a:solidFill>
                          <a:latin typeface="Arial" pitchFamily="34" charset="0"/>
                          <a:ea typeface="Arial" pitchFamily="34" charset="-122"/>
                          <a:cs typeface="Arial" pitchFamily="34" charset="-120"/>
                        </a:rPr>
                        <a:t>Emergency express shipping to prevent stockouts</a:t>
                      </a:r>
                      <a:endParaRPr lang="en-US" sz="1200" dirty="0"/>
                    </a:p>
                  </a:txBody>
                  <a:tcPr marL="190500" marR="190500" marT="133350" marB="133350" anchor="ctr">
                    <a:lnL w="0" cap="flat" cmpd="sng" algn="ctr">
                      <a:noFill/>
                    </a:lnL>
                    <a:lnR w="0" cap="flat" cmpd="sng" algn="ctr">
                      <a:noFill/>
                    </a:lnR>
                    <a:lnT w="0" cap="flat" cmpd="sng" algn="ctr">
                      <a:noFill/>
                    </a:lnT>
                    <a:lnB w="9525" cap="flat" cmpd="sng" algn="ctr">
                      <a:solidFill>
                        <a:srgbClr val="1E1C16"/>
                      </a:solidFill>
                      <a:prstDash val="solid"/>
                      <a:round/>
                      <a:headEnd type="none" w="med" len="med"/>
                      <a:tailEnd type="none" w="med" len="med"/>
                    </a:lnB>
                  </a:tcPr>
                </a:tc>
              </a:tr>
              <a:tr h="502920">
                <a:tc>
                  <a:txBody>
                    <a:bodyPr/>
                    <a:lstStyle/>
                    <a:p>
                      <a:pPr algn="l" indent="0" marL="0">
                        <a:buNone/>
                      </a:pPr>
                      <a:r>
                        <a:rPr lang="en-US" sz="1350" b="1" dirty="0">
                          <a:solidFill>
                            <a:srgbClr val="2563A8"/>
                          </a:solidFill>
                          <a:latin typeface="Arial" pitchFamily="34" charset="0"/>
                          <a:ea typeface="Arial" pitchFamily="34" charset="-122"/>
                          <a:cs typeface="Arial" pitchFamily="34" charset="-120"/>
                        </a:rPr>
                        <a:t>Gross Margin</a:t>
                      </a:r>
                      <a:endParaRPr lang="en-US" sz="1200" dirty="0"/>
                    </a:p>
                  </a:txBody>
                  <a:tcPr marL="190500" marR="190500" marT="133350" marB="133350" anchor="ctr">
                    <a:lnL w="0" cap="flat" cmpd="sng" algn="ctr">
                      <a:noFill/>
                    </a:lnL>
                    <a:lnR w="0" cap="flat" cmpd="sng" algn="ctr">
                      <a:noFill/>
                    </a:lnR>
                    <a:lnT w="0" cap="flat" cmpd="sng" algn="ctr">
                      <a:noFill/>
                    </a:lnT>
                    <a:lnB w="0" cap="flat" cmpd="sng" algn="ctr">
                      <a:noFill/>
                    </a:lnB>
                    <a:solidFill>
                      <a:srgbClr val="000000"/>
                    </a:solidFill>
                  </a:tcPr>
                </a:tc>
                <a:tc>
                  <a:txBody>
                    <a:bodyPr/>
                    <a:lstStyle/>
                    <a:p>
                      <a:pPr algn="l" indent="0" marL="0">
                        <a:buNone/>
                      </a:pPr>
                      <a:r>
                        <a:rPr lang="en-US" sz="1350" b="1" dirty="0">
                          <a:solidFill>
                            <a:srgbClr val="2563A8"/>
                          </a:solidFill>
                          <a:latin typeface="Arial" pitchFamily="34" charset="0"/>
                          <a:ea typeface="Arial" pitchFamily="34" charset="-122"/>
                          <a:cs typeface="Arial" pitchFamily="34" charset="-120"/>
                        </a:rPr>
                        <a:t>35%</a:t>
                      </a:r>
                      <a:endParaRPr lang="en-US" sz="1200" dirty="0"/>
                    </a:p>
                  </a:txBody>
                  <a:tcPr marL="190500" marR="190500" marT="133350" marB="133350" anchor="ctr">
                    <a:lnL w="0" cap="flat" cmpd="sng" algn="ctr">
                      <a:noFill/>
                    </a:lnL>
                    <a:lnR w="0" cap="flat" cmpd="sng" algn="ctr">
                      <a:noFill/>
                    </a:lnR>
                    <a:lnT w="0" cap="flat" cmpd="sng" algn="ctr">
                      <a:noFill/>
                    </a:lnT>
                    <a:lnB w="0" cap="flat" cmpd="sng" algn="ctr">
                      <a:noFill/>
                    </a:lnB>
                    <a:solidFill>
                      <a:srgbClr val="000000"/>
                    </a:solidFill>
                  </a:tcPr>
                </a:tc>
                <a:tc>
                  <a:txBody>
                    <a:bodyPr/>
                    <a:lstStyle/>
                    <a:p>
                      <a:pPr algn="l" indent="0" marL="0">
                        <a:buNone/>
                      </a:pPr>
                      <a:r>
                        <a:rPr lang="en-US" sz="1350" b="1" dirty="0">
                          <a:solidFill>
                            <a:srgbClr val="2563A8"/>
                          </a:solidFill>
                          <a:latin typeface="Arial" pitchFamily="34" charset="0"/>
                          <a:ea typeface="Arial" pitchFamily="34" charset="-122"/>
                          <a:cs typeface="Arial" pitchFamily="34" charset="-120"/>
                        </a:rPr>
                        <a:t>29%</a:t>
                      </a:r>
                      <a:endParaRPr lang="en-US" sz="1200" dirty="0"/>
                    </a:p>
                  </a:txBody>
                  <a:tcPr marL="190500" marR="190500" marT="133350" marB="133350" anchor="ctr">
                    <a:lnL w="0" cap="flat" cmpd="sng" algn="ctr">
                      <a:noFill/>
                    </a:lnL>
                    <a:lnR w="0" cap="flat" cmpd="sng" algn="ctr">
                      <a:noFill/>
                    </a:lnR>
                    <a:lnT w="0" cap="flat" cmpd="sng" algn="ctr">
                      <a:noFill/>
                    </a:lnT>
                    <a:lnB w="0" cap="flat" cmpd="sng" algn="ctr">
                      <a:noFill/>
                    </a:lnB>
                    <a:solidFill>
                      <a:srgbClr val="000000"/>
                    </a:solidFill>
                  </a:tcPr>
                </a:tc>
                <a:tc>
                  <a:txBody>
                    <a:bodyPr/>
                    <a:lstStyle/>
                    <a:p>
                      <a:pPr algn="l" indent="0" marL="0">
                        <a:buNone/>
                      </a:pPr>
                      <a:r>
                        <a:rPr lang="en-US" sz="1350" b="1" dirty="0">
                          <a:solidFill>
                            <a:srgbClr val="45433D"/>
                          </a:solidFill>
                          <a:latin typeface="Arial" pitchFamily="34" charset="0"/>
                          <a:ea typeface="Arial" pitchFamily="34" charset="-122"/>
                          <a:cs typeface="Arial" pitchFamily="34" charset="-120"/>
                        </a:rPr>
                        <a:t>Inefficiency overhead &amp; supply strains</a:t>
                      </a:r>
                      <a:endParaRPr lang="en-US" sz="1200" dirty="0"/>
                    </a:p>
                  </a:txBody>
                  <a:tcPr marL="190500" marR="190500" marT="133350" marB="133350" anchor="ctr">
                    <a:lnL w="0" cap="flat" cmpd="sng" algn="ctr">
                      <a:noFill/>
                    </a:lnL>
                    <a:lnR w="0" cap="flat" cmpd="sng" algn="ctr">
                      <a:noFill/>
                    </a:lnR>
                    <a:lnT w="0" cap="flat" cmpd="sng" algn="ctr">
                      <a:noFill/>
                    </a:lnT>
                    <a:lnB w="0" cap="flat" cmpd="sng" algn="ctr">
                      <a:noFill/>
                    </a:lnB>
                    <a:solidFill>
                      <a:srgbClr val="000000"/>
                    </a:solidFill>
                  </a:tcPr>
                </a:tc>
              </a:tr>
            </a:tbl>
          </a:graphicData>
        </a:graphic>
      </p:graphicFrame>
      <p:sp>
        <p:nvSpPr>
          <p:cNvPr id="5" name="Text 1"/>
          <p:cNvSpPr/>
          <p:nvPr/>
        </p:nvSpPr>
        <p:spPr>
          <a:xfrm>
            <a:off x="685800" y="513893"/>
            <a:ext cx="1588313"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04</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PROFITABILITY</a:t>
            </a:r>
            <a:endParaRPr lang="en-US" sz="970" dirty="0"/>
          </a:p>
        </p:txBody>
      </p:sp>
      <p:sp>
        <p:nvSpPr>
          <p:cNvPr id="6" name="Text 2"/>
          <p:cNvSpPr/>
          <p:nvPr/>
        </p:nvSpPr>
        <p:spPr>
          <a:xfrm>
            <a:off x="9375343" y="513893"/>
            <a:ext cx="218358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BERLIN COFFEE ROASTERS</a:t>
            </a:r>
            <a:endParaRPr lang="en-US" sz="970" dirty="0"/>
          </a:p>
        </p:txBody>
      </p:sp>
      <p:sp>
        <p:nvSpPr>
          <p:cNvPr id="7" name="Text 3"/>
          <p:cNvSpPr/>
          <p:nvPr/>
        </p:nvSpPr>
        <p:spPr>
          <a:xfrm>
            <a:off x="685800" y="1472184"/>
            <a:ext cx="7554773" cy="885139"/>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Rising operational overhead has squeezed our</a:t>
            </a:r>
            <a:endParaRPr lang="en-US" sz="2850" dirty="0"/>
          </a:p>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margins to 29%</a:t>
            </a:r>
            <a:endParaRPr lang="en-US" sz="2850" dirty="0"/>
          </a:p>
        </p:txBody>
      </p:sp>
      <p:sp>
        <p:nvSpPr>
          <p:cNvPr id="8" name="Text 4"/>
          <p:cNvSpPr/>
          <p:nvPr/>
        </p:nvSpPr>
        <p:spPr>
          <a:xfrm>
            <a:off x="685800" y="6295644"/>
            <a:ext cx="1786738"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MID-YEAR ALL-HANDS</a:t>
            </a:r>
            <a:endParaRPr lang="en-US" sz="970" dirty="0"/>
          </a:p>
        </p:txBody>
      </p:sp>
      <p:sp>
        <p:nvSpPr>
          <p:cNvPr id="9" name="Text 5"/>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04 / 11</a:t>
            </a:r>
            <a:endParaRPr lang="en-US" sz="97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6152998"/>
            <a:ext cx="10820095" cy="9510"/>
          </a:xfrm>
          <a:prstGeom prst="rect">
            <a:avLst/>
          </a:prstGeom>
          <a:solidFill>
            <a:srgbClr val="1E1C16">
              <a:alpha val="14000"/>
            </a:srgbClr>
          </a:solidFill>
          <a:ln/>
        </p:spPr>
      </p:sp>
      <p:sp>
        <p:nvSpPr>
          <p:cNvPr id="4" name="Text 1"/>
          <p:cNvSpPr/>
          <p:nvPr/>
        </p:nvSpPr>
        <p:spPr>
          <a:xfrm>
            <a:off x="685800" y="513893"/>
            <a:ext cx="1093622"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05</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PART TWO</a:t>
            </a:r>
            <a:endParaRPr lang="en-US" sz="970" dirty="0"/>
          </a:p>
        </p:txBody>
      </p:sp>
      <p:sp>
        <p:nvSpPr>
          <p:cNvPr id="5" name="Text 2"/>
          <p:cNvSpPr/>
          <p:nvPr/>
        </p:nvSpPr>
        <p:spPr>
          <a:xfrm>
            <a:off x="9375343" y="513893"/>
            <a:ext cx="218358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BERLIN COFFEE ROASTERS</a:t>
            </a:r>
            <a:endParaRPr lang="en-US" sz="970" dirty="0"/>
          </a:p>
        </p:txBody>
      </p:sp>
      <p:sp>
        <p:nvSpPr>
          <p:cNvPr id="6" name="Text 3"/>
          <p:cNvSpPr/>
          <p:nvPr/>
        </p:nvSpPr>
        <p:spPr>
          <a:xfrm>
            <a:off x="685800" y="2104949"/>
            <a:ext cx="1797710" cy="170993"/>
          </a:xfrm>
          <a:prstGeom prst="rect">
            <a:avLst/>
          </a:prstGeom>
          <a:noFill/>
          <a:ln/>
        </p:spPr>
        <p:txBody>
          <a:bodyPr wrap="none" lIns="0" tIns="0" rIns="0" bIns="0" rtlCol="0" anchor="t"/>
          <a:lstStyle/>
          <a:p>
            <a:pPr algn="l" indent="0" marL="0">
              <a:lnSpc>
                <a:spcPts val="1310"/>
              </a:lnSpc>
              <a:buNone/>
            </a:pPr>
            <a:r>
              <a:rPr lang="en-US" sz="1050" b="1" spc="231" kern="0" dirty="0">
                <a:solidFill>
                  <a:srgbClr val="2563A8"/>
                </a:solidFill>
                <a:latin typeface="Consolas" pitchFamily="34" charset="0"/>
                <a:ea typeface="Consolas" pitchFamily="34" charset="-122"/>
                <a:cs typeface="Consolas" pitchFamily="34" charset="-120"/>
              </a:rPr>
              <a:t>THE PATH FORWARD</a:t>
            </a:r>
            <a:endParaRPr lang="en-US" sz="1050" dirty="0"/>
          </a:p>
        </p:txBody>
      </p:sp>
      <p:sp>
        <p:nvSpPr>
          <p:cNvPr id="7" name="Text 4"/>
          <p:cNvSpPr/>
          <p:nvPr/>
        </p:nvSpPr>
        <p:spPr>
          <a:xfrm>
            <a:off x="685800" y="2305202"/>
            <a:ext cx="9284818" cy="1788566"/>
          </a:xfrm>
          <a:prstGeom prst="rect">
            <a:avLst/>
          </a:prstGeom>
          <a:noFill/>
          <a:ln/>
        </p:spPr>
        <p:txBody>
          <a:bodyPr wrap="none" lIns="0" tIns="0" rIns="0" bIns="0" rtlCol="0" anchor="t"/>
          <a:lstStyle/>
          <a:p>
            <a:pPr algn="l" indent="0" marL="0">
              <a:lnSpc>
                <a:spcPts val="5620"/>
              </a:lnSpc>
              <a:buNone/>
            </a:pPr>
            <a:r>
              <a:rPr lang="en-US" sz="5400" spc="-108" kern="0" dirty="0">
                <a:solidFill>
                  <a:srgbClr val="191917"/>
                </a:solidFill>
                <a:latin typeface="Palatino Linotype" pitchFamily="34" charset="0"/>
                <a:ea typeface="Palatino Linotype" pitchFamily="34" charset="-122"/>
                <a:cs typeface="Palatino Linotype" pitchFamily="34" charset="-120"/>
              </a:rPr>
              <a:t>The H2 plan centers on</a:t>
            </a:r>
            <a:endParaRPr lang="en-US" sz="5400" dirty="0"/>
          </a:p>
          <a:p>
            <a:pPr algn="l" indent="0" marL="0">
              <a:lnSpc>
                <a:spcPts val="5620"/>
              </a:lnSpc>
              <a:buNone/>
            </a:pPr>
            <a:r>
              <a:rPr lang="en-US" sz="5400" spc="-108" kern="0" dirty="0">
                <a:solidFill>
                  <a:srgbClr val="191917"/>
                </a:solidFill>
                <a:latin typeface="Palatino Linotype" pitchFamily="34" charset="0"/>
                <a:ea typeface="Palatino Linotype" pitchFamily="34" charset="-122"/>
                <a:cs typeface="Palatino Linotype" pitchFamily="34" charset="-120"/>
              </a:rPr>
              <a:t>sustainable, healthy operations</a:t>
            </a:r>
            <a:endParaRPr lang="en-US" sz="5400" dirty="0"/>
          </a:p>
        </p:txBody>
      </p:sp>
      <p:sp>
        <p:nvSpPr>
          <p:cNvPr id="8" name="Text 5"/>
          <p:cNvSpPr/>
          <p:nvPr/>
        </p:nvSpPr>
        <p:spPr>
          <a:xfrm>
            <a:off x="685800" y="4065422"/>
            <a:ext cx="7039966" cy="684886"/>
          </a:xfrm>
          <a:prstGeom prst="rect">
            <a:avLst/>
          </a:prstGeom>
          <a:noFill/>
          <a:ln/>
        </p:spPr>
        <p:txBody>
          <a:bodyPr wrap="none" lIns="0" tIns="0" rIns="0" bIns="0" rtlCol="0" anchor="t"/>
          <a:lstStyle/>
          <a:p>
            <a:pPr algn="l" indent="0" marL="0">
              <a:lnSpc>
                <a:spcPts val="2520"/>
              </a:lnSpc>
              <a:buNone/>
            </a:pPr>
            <a:r>
              <a:rPr lang="en-US" sz="1800" dirty="0">
                <a:solidFill>
                  <a:srgbClr val="45433D"/>
                </a:solidFill>
                <a:latin typeface="Palatino Linotype" pitchFamily="34" charset="0"/>
                <a:ea typeface="Palatino Linotype" pitchFamily="34" charset="-122"/>
                <a:cs typeface="Palatino Linotype" pitchFamily="34" charset="-120"/>
              </a:rPr>
              <a:t>We will stabilize our workspace, reclaim our margins, and align our</a:t>
            </a:r>
            <a:endParaRPr lang="en-US" sz="1800" dirty="0"/>
          </a:p>
          <a:p>
            <a:pPr algn="l" indent="0" marL="0">
              <a:lnSpc>
                <a:spcPts val="2520"/>
              </a:lnSpc>
              <a:buNone/>
            </a:pPr>
            <a:r>
              <a:rPr lang="en-US" sz="1800" dirty="0">
                <a:solidFill>
                  <a:srgbClr val="45433D"/>
                </a:solidFill>
                <a:latin typeface="Palatino Linotype" pitchFamily="34" charset="0"/>
                <a:ea typeface="Palatino Linotype" pitchFamily="34" charset="-122"/>
                <a:cs typeface="Palatino Linotype" pitchFamily="34" charset="-120"/>
              </a:rPr>
              <a:t>commercial sales with our current production constraints.</a:t>
            </a:r>
            <a:endParaRPr lang="en-US" sz="1800" dirty="0"/>
          </a:p>
        </p:txBody>
      </p:sp>
      <p:sp>
        <p:nvSpPr>
          <p:cNvPr id="9" name="Text 6"/>
          <p:cNvSpPr/>
          <p:nvPr/>
        </p:nvSpPr>
        <p:spPr>
          <a:xfrm>
            <a:off x="685800" y="6295644"/>
            <a:ext cx="1786738"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MID-YEAR ALL-HANDS</a:t>
            </a:r>
            <a:endParaRPr lang="en-US" sz="970" dirty="0"/>
          </a:p>
        </p:txBody>
      </p:sp>
      <p:sp>
        <p:nvSpPr>
          <p:cNvPr id="10" name="Text 7"/>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05 / 11</a:t>
            </a:r>
            <a:endParaRPr lang="en-US" sz="97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726741"/>
            <a:ext cx="3467405" cy="1976018"/>
          </a:xfrm>
          <a:prstGeom prst="roundRect">
            <a:avLst>
              <a:gd name="adj" fmla="val 8653"/>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4" name="Shape 1"/>
          <p:cNvSpPr/>
          <p:nvPr/>
        </p:nvSpPr>
        <p:spPr>
          <a:xfrm>
            <a:off x="4362602" y="2726741"/>
            <a:ext cx="3467405" cy="1976018"/>
          </a:xfrm>
          <a:prstGeom prst="roundRect">
            <a:avLst>
              <a:gd name="adj" fmla="val 8653"/>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5" name="Shape 2"/>
          <p:cNvSpPr/>
          <p:nvPr/>
        </p:nvSpPr>
        <p:spPr>
          <a:xfrm>
            <a:off x="8038490" y="2726741"/>
            <a:ext cx="3467405" cy="1976018"/>
          </a:xfrm>
          <a:prstGeom prst="roundRect">
            <a:avLst>
              <a:gd name="adj" fmla="val 8653"/>
            </a:avLst>
          </a:prstGeom>
          <a:solidFill>
            <a:srgbClr val="FFFFFF"/>
          </a:solidFill>
          <a:ln w="9525">
            <a:solidFill>
              <a:srgbClr val="2563A8"/>
            </a:solidFill>
            <a:prstDash val="solid"/>
          </a:ln>
          <a:effectLst>
            <a:outerShdw sx="100000" sy="100000" kx="0" ky="0" algn="bl" rotWithShape="0" blurRad="209550" dist="57150" dir="5400000">
              <a:srgbClr val="3C2814">
                <a:alpha val="7000"/>
              </a:srgbClr>
            </a:outerShdw>
          </a:effectLst>
        </p:spPr>
      </p:sp>
      <p:sp>
        <p:nvSpPr>
          <p:cNvPr id="6" name="Shape 3"/>
          <p:cNvSpPr/>
          <p:nvPr/>
        </p:nvSpPr>
        <p:spPr>
          <a:xfrm>
            <a:off x="685800" y="6152998"/>
            <a:ext cx="10820095" cy="9510"/>
          </a:xfrm>
          <a:prstGeom prst="rect">
            <a:avLst/>
          </a:prstGeom>
          <a:solidFill>
            <a:srgbClr val="1E1C16">
              <a:alpha val="14000"/>
            </a:srgbClr>
          </a:solidFill>
          <a:ln/>
        </p:spPr>
      </p:sp>
      <p:sp>
        <p:nvSpPr>
          <p:cNvPr id="7" name="Text 4"/>
          <p:cNvSpPr/>
          <p:nvPr/>
        </p:nvSpPr>
        <p:spPr>
          <a:xfrm>
            <a:off x="685800" y="513893"/>
            <a:ext cx="129021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06</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PRIORITY 1</a:t>
            </a:r>
            <a:endParaRPr lang="en-US" sz="970" dirty="0"/>
          </a:p>
        </p:txBody>
      </p:sp>
      <p:sp>
        <p:nvSpPr>
          <p:cNvPr id="8" name="Text 5"/>
          <p:cNvSpPr/>
          <p:nvPr/>
        </p:nvSpPr>
        <p:spPr>
          <a:xfrm>
            <a:off x="9375343" y="513893"/>
            <a:ext cx="218358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BERLIN COFFEE ROASTERS</a:t>
            </a:r>
            <a:endParaRPr lang="en-US" sz="970" dirty="0"/>
          </a:p>
        </p:txBody>
      </p:sp>
      <p:sp>
        <p:nvSpPr>
          <p:cNvPr id="9" name="Text 6"/>
          <p:cNvSpPr/>
          <p:nvPr/>
        </p:nvSpPr>
        <p:spPr>
          <a:xfrm>
            <a:off x="685800" y="2088490"/>
            <a:ext cx="6909206" cy="462686"/>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We must secure our roasting capacity first</a:t>
            </a:r>
            <a:endParaRPr lang="en-US" sz="2850" dirty="0"/>
          </a:p>
        </p:txBody>
      </p:sp>
      <p:sp>
        <p:nvSpPr>
          <p:cNvPr id="10" name="Text 7"/>
          <p:cNvSpPr/>
          <p:nvPr/>
        </p:nvSpPr>
        <p:spPr>
          <a:xfrm>
            <a:off x="942746" y="3002890"/>
            <a:ext cx="1066190"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MAINTENANCE</a:t>
            </a:r>
            <a:endParaRPr lang="en-US" sz="970" dirty="0"/>
          </a:p>
        </p:txBody>
      </p:sp>
      <p:sp>
        <p:nvSpPr>
          <p:cNvPr id="11" name="Text 8"/>
          <p:cNvSpPr/>
          <p:nvPr/>
        </p:nvSpPr>
        <p:spPr>
          <a:xfrm>
            <a:off x="942746" y="3250692"/>
            <a:ext cx="2115922"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Preventative Blocks</a:t>
            </a:r>
            <a:endParaRPr lang="en-US" sz="1870" dirty="0"/>
          </a:p>
        </p:txBody>
      </p:sp>
      <p:sp>
        <p:nvSpPr>
          <p:cNvPr id="12" name="Text 9"/>
          <p:cNvSpPr/>
          <p:nvPr/>
        </p:nvSpPr>
        <p:spPr>
          <a:xfrm>
            <a:off x="942746" y="3684118"/>
            <a:ext cx="2824582" cy="771754"/>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Non-negotiable weekly downtime to</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service the roasters and prevent</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emergency mechanical failures.</a:t>
            </a:r>
            <a:endParaRPr lang="en-US" sz="1350" dirty="0"/>
          </a:p>
        </p:txBody>
      </p:sp>
      <p:sp>
        <p:nvSpPr>
          <p:cNvPr id="13" name="Text 10"/>
          <p:cNvSpPr/>
          <p:nvPr/>
        </p:nvSpPr>
        <p:spPr>
          <a:xfrm>
            <a:off x="4619549" y="3002890"/>
            <a:ext cx="972007"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EFFICIENCY</a:t>
            </a:r>
            <a:endParaRPr lang="en-US" sz="970" dirty="0"/>
          </a:p>
        </p:txBody>
      </p:sp>
      <p:sp>
        <p:nvSpPr>
          <p:cNvPr id="14" name="Text 11"/>
          <p:cNvSpPr/>
          <p:nvPr/>
        </p:nvSpPr>
        <p:spPr>
          <a:xfrm>
            <a:off x="4619549" y="3250692"/>
            <a:ext cx="2030882"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Shift Optimization</a:t>
            </a:r>
            <a:endParaRPr lang="en-US" sz="1870" dirty="0"/>
          </a:p>
        </p:txBody>
      </p:sp>
      <p:sp>
        <p:nvSpPr>
          <p:cNvPr id="15" name="Text 12"/>
          <p:cNvSpPr/>
          <p:nvPr/>
        </p:nvSpPr>
        <p:spPr>
          <a:xfrm>
            <a:off x="4619549" y="3684118"/>
            <a:ext cx="2849270" cy="771754"/>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Roasting in concentrated, back-to-</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back blocks to reduce the heavy</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energy costs of reheating the ovens.</a:t>
            </a:r>
            <a:endParaRPr lang="en-US" sz="1350" dirty="0"/>
          </a:p>
        </p:txBody>
      </p:sp>
      <p:sp>
        <p:nvSpPr>
          <p:cNvPr id="16" name="Text 13"/>
          <p:cNvSpPr/>
          <p:nvPr/>
        </p:nvSpPr>
        <p:spPr>
          <a:xfrm>
            <a:off x="8296351" y="3002890"/>
            <a:ext cx="877824" cy="161849"/>
          </a:xfrm>
          <a:prstGeom prst="rect">
            <a:avLst/>
          </a:prstGeom>
          <a:noFill/>
          <a:ln/>
        </p:spPr>
        <p:txBody>
          <a:bodyPr wrap="none" lIns="0" tIns="0" rIns="0" bIns="0" rtlCol="0" anchor="t"/>
          <a:lstStyle/>
          <a:p>
            <a:pPr algn="l" indent="0" marL="0">
              <a:lnSpc>
                <a:spcPts val="1220"/>
              </a:lnSpc>
              <a:buNone/>
            </a:pPr>
            <a:r>
              <a:rPr lang="en-US" sz="970" b="1" spc="156" kern="0" dirty="0">
                <a:solidFill>
                  <a:srgbClr val="2563A8"/>
                </a:solidFill>
                <a:latin typeface="Consolas" pitchFamily="34" charset="0"/>
                <a:ea typeface="Consolas" pitchFamily="34" charset="-122"/>
                <a:cs typeface="Consolas" pitchFamily="34" charset="-120"/>
              </a:rPr>
              <a:t>EXPANSION</a:t>
            </a:r>
            <a:endParaRPr lang="en-US" sz="970" dirty="0"/>
          </a:p>
        </p:txBody>
      </p:sp>
      <p:sp>
        <p:nvSpPr>
          <p:cNvPr id="17" name="Text 14"/>
          <p:cNvSpPr/>
          <p:nvPr/>
        </p:nvSpPr>
        <p:spPr>
          <a:xfrm>
            <a:off x="8296351" y="3250692"/>
            <a:ext cx="1801368" cy="349301"/>
          </a:xfrm>
          <a:prstGeom prst="rect">
            <a:avLst/>
          </a:prstGeom>
          <a:noFill/>
          <a:ln/>
        </p:spPr>
        <p:txBody>
          <a:bodyPr wrap="none" lIns="0" tIns="0" rIns="0" bIns="0" rtlCol="0" anchor="t"/>
          <a:lstStyle/>
          <a:p>
            <a:pPr algn="l" indent="0" marL="0">
              <a:lnSpc>
                <a:spcPts val="2210"/>
              </a:lnSpc>
              <a:buNone/>
            </a:pPr>
            <a:r>
              <a:rPr lang="en-US" sz="1870" dirty="0">
                <a:solidFill>
                  <a:srgbClr val="191917"/>
                </a:solidFill>
                <a:latin typeface="Palatino Linotype" pitchFamily="34" charset="0"/>
                <a:ea typeface="Palatino Linotype" pitchFamily="34" charset="-122"/>
                <a:cs typeface="Palatino Linotype" pitchFamily="34" charset="-120"/>
              </a:rPr>
              <a:t>CapEx Roadmap</a:t>
            </a:r>
            <a:endParaRPr lang="en-US" sz="1870" dirty="0"/>
          </a:p>
        </p:txBody>
      </p:sp>
      <p:sp>
        <p:nvSpPr>
          <p:cNvPr id="18" name="Text 15"/>
          <p:cNvSpPr/>
          <p:nvPr/>
        </p:nvSpPr>
        <p:spPr>
          <a:xfrm>
            <a:off x="8296351" y="3684118"/>
            <a:ext cx="2836469" cy="771754"/>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Begin evaluating technical</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requirements and financial modeling</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for our next, larger roaster unit.</a:t>
            </a:r>
            <a:endParaRPr lang="en-US" sz="1350" dirty="0"/>
          </a:p>
        </p:txBody>
      </p:sp>
      <p:sp>
        <p:nvSpPr>
          <p:cNvPr id="19" name="Text 16"/>
          <p:cNvSpPr/>
          <p:nvPr/>
        </p:nvSpPr>
        <p:spPr>
          <a:xfrm>
            <a:off x="685800" y="6295644"/>
            <a:ext cx="1786738"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MID-YEAR ALL-HANDS</a:t>
            </a:r>
            <a:endParaRPr lang="en-US" sz="970" dirty="0"/>
          </a:p>
        </p:txBody>
      </p:sp>
      <p:sp>
        <p:nvSpPr>
          <p:cNvPr id="20" name="Text 17"/>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06 / 11</a:t>
            </a:r>
            <a:endParaRPr lang="en-US" sz="97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685800" y="2648102"/>
            <a:ext cx="5210251" cy="819302"/>
          </a:xfrm>
          <a:prstGeom prst="roundRect">
            <a:avLst>
              <a:gd name="adj" fmla="val 20871"/>
            </a:avLst>
          </a:prstGeom>
          <a:solidFill>
            <a:srgbClr val="FFFFFF"/>
          </a:solidFill>
          <a:ln w="9525">
            <a:solidFill>
              <a:srgbClr val="2563A8"/>
            </a:solidFill>
            <a:prstDash val="solid"/>
          </a:ln>
          <a:effectLst>
            <a:outerShdw sx="100000" sy="100000" kx="0" ky="0" algn="bl" rotWithShape="0" blurRad="209550" dist="57150" dir="5400000">
              <a:srgbClr val="3C2814">
                <a:alpha val="7000"/>
              </a:srgbClr>
            </a:outerShdw>
          </a:effectLst>
        </p:spPr>
      </p:sp>
      <p:sp>
        <p:nvSpPr>
          <p:cNvPr id="4" name="Shape 1"/>
          <p:cNvSpPr/>
          <p:nvPr/>
        </p:nvSpPr>
        <p:spPr>
          <a:xfrm>
            <a:off x="685800" y="3657600"/>
            <a:ext cx="5210251" cy="819302"/>
          </a:xfrm>
          <a:prstGeom prst="roundRect">
            <a:avLst>
              <a:gd name="adj" fmla="val 20871"/>
            </a:avLst>
          </a:prstGeom>
          <a:solidFill>
            <a:srgbClr val="FFFFFF"/>
          </a:solidFill>
          <a:ln w="9525">
            <a:solidFill>
              <a:srgbClr val="8B897F"/>
            </a:solidFill>
            <a:prstDash val="solid"/>
          </a:ln>
          <a:effectLst>
            <a:outerShdw sx="100000" sy="100000" kx="0" ky="0" algn="bl" rotWithShape="0" blurRad="209550" dist="57150" dir="5400000">
              <a:srgbClr val="3C2814">
                <a:alpha val="7000"/>
              </a:srgbClr>
            </a:outerShdw>
          </a:effectLst>
        </p:spPr>
      </p:sp>
      <p:sp>
        <p:nvSpPr>
          <p:cNvPr id="5" name="Shape 2"/>
          <p:cNvSpPr/>
          <p:nvPr/>
        </p:nvSpPr>
        <p:spPr>
          <a:xfrm>
            <a:off x="6295644" y="4067251"/>
            <a:ext cx="5210251" cy="1104595"/>
          </a:xfrm>
          <a:prstGeom prst="roundRect">
            <a:avLst>
              <a:gd name="adj" fmla="val 15480"/>
            </a:avLst>
          </a:prstGeom>
          <a:solidFill>
            <a:srgbClr val="FFFFFF"/>
          </a:solidFill>
          <a:ln/>
          <a:effectLst>
            <a:outerShdw sx="100000" sy="100000" kx="0" ky="0" algn="bl" rotWithShape="0" blurRad="209550" dist="57150" dir="5400000">
              <a:srgbClr val="3C2814">
                <a:alpha val="7000"/>
              </a:srgbClr>
            </a:outerShdw>
          </a:effectLst>
        </p:spPr>
      </p:sp>
      <p:sp>
        <p:nvSpPr>
          <p:cNvPr id="6" name="Shape 3"/>
          <p:cNvSpPr/>
          <p:nvPr/>
        </p:nvSpPr>
        <p:spPr>
          <a:xfrm>
            <a:off x="685800" y="6152998"/>
            <a:ext cx="10820095" cy="9510"/>
          </a:xfrm>
          <a:prstGeom prst="rect">
            <a:avLst/>
          </a:prstGeom>
          <a:solidFill>
            <a:srgbClr val="1E1C16">
              <a:alpha val="14000"/>
            </a:srgbClr>
          </a:solidFill>
          <a:ln/>
        </p:spPr>
      </p:sp>
      <p:sp>
        <p:nvSpPr>
          <p:cNvPr id="7" name="Text 4"/>
          <p:cNvSpPr/>
          <p:nvPr/>
        </p:nvSpPr>
        <p:spPr>
          <a:xfrm>
            <a:off x="685800" y="513893"/>
            <a:ext cx="129021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07</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PRIORITY 2</a:t>
            </a:r>
            <a:endParaRPr lang="en-US" sz="970" dirty="0"/>
          </a:p>
        </p:txBody>
      </p:sp>
      <p:sp>
        <p:nvSpPr>
          <p:cNvPr id="8" name="Text 5"/>
          <p:cNvSpPr/>
          <p:nvPr/>
        </p:nvSpPr>
        <p:spPr>
          <a:xfrm>
            <a:off x="9375343" y="513893"/>
            <a:ext cx="218358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BERLIN COFFEE ROASTERS</a:t>
            </a:r>
            <a:endParaRPr lang="en-US" sz="970" dirty="0"/>
          </a:p>
        </p:txBody>
      </p:sp>
      <p:sp>
        <p:nvSpPr>
          <p:cNvPr id="9" name="Text 6"/>
          <p:cNvSpPr/>
          <p:nvPr/>
        </p:nvSpPr>
        <p:spPr>
          <a:xfrm>
            <a:off x="685800" y="1618488"/>
            <a:ext cx="7089343" cy="885139"/>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Reclaiming our margin requires strict waste</a:t>
            </a:r>
            <a:endParaRPr lang="en-US" sz="2850" dirty="0"/>
          </a:p>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control</a:t>
            </a:r>
            <a:endParaRPr lang="en-US" sz="2850" dirty="0"/>
          </a:p>
        </p:txBody>
      </p:sp>
      <p:sp>
        <p:nvSpPr>
          <p:cNvPr id="10" name="Text 7"/>
          <p:cNvSpPr/>
          <p:nvPr/>
        </p:nvSpPr>
        <p:spPr>
          <a:xfrm>
            <a:off x="942746" y="2885846"/>
            <a:ext cx="394106" cy="190195"/>
          </a:xfrm>
          <a:prstGeom prst="rect">
            <a:avLst/>
          </a:prstGeom>
          <a:noFill/>
          <a:ln/>
        </p:spPr>
        <p:txBody>
          <a:bodyPr wrap="none" lIns="0" tIns="0" rIns="0" bIns="0" rtlCol="0" anchor="t"/>
          <a:lstStyle/>
          <a:p>
            <a:pPr algn="l" indent="0" marL="0">
              <a:lnSpc>
                <a:spcPts val="1500"/>
              </a:lnSpc>
              <a:buNone/>
            </a:pPr>
            <a:r>
              <a:rPr lang="en-US" sz="1200" b="1" dirty="0">
                <a:solidFill>
                  <a:srgbClr val="2563A8"/>
                </a:solidFill>
                <a:latin typeface="Arial" pitchFamily="34" charset="0"/>
                <a:ea typeface="Arial" pitchFamily="34" charset="-122"/>
                <a:cs typeface="Arial" pitchFamily="34" charset="-120"/>
              </a:rPr>
              <a:t>34%</a:t>
            </a:r>
            <a:endParaRPr lang="en-US" sz="1200" dirty="0"/>
          </a:p>
        </p:txBody>
      </p:sp>
      <p:sp>
        <p:nvSpPr>
          <p:cNvPr id="11" name="Text 8"/>
          <p:cNvSpPr/>
          <p:nvPr/>
        </p:nvSpPr>
        <p:spPr>
          <a:xfrm>
            <a:off x="942746" y="3057754"/>
            <a:ext cx="4079138" cy="190195"/>
          </a:xfrm>
          <a:prstGeom prst="rect">
            <a:avLst/>
          </a:prstGeom>
          <a:noFill/>
          <a:ln/>
        </p:spPr>
        <p:txBody>
          <a:bodyPr wrap="none" lIns="0" tIns="0" rIns="0" bIns="0" rtlCol="0" anchor="t"/>
          <a:lstStyle/>
          <a:p>
            <a:pPr algn="l" indent="0" marL="0">
              <a:lnSpc>
                <a:spcPts val="1500"/>
              </a:lnSpc>
              <a:buNone/>
            </a:pPr>
            <a:r>
              <a:rPr lang="en-US" sz="1200" dirty="0">
                <a:solidFill>
                  <a:srgbClr val="191917"/>
                </a:solidFill>
                <a:latin typeface="Arial" pitchFamily="34" charset="0"/>
                <a:ea typeface="Arial" pitchFamily="34" charset="-122"/>
                <a:cs typeface="Arial" pitchFamily="34" charset="-120"/>
              </a:rPr>
              <a:t>Our H2 gross margin target to restore our financial health.</a:t>
            </a:r>
            <a:endParaRPr lang="en-US" sz="1200" dirty="0"/>
          </a:p>
        </p:txBody>
      </p:sp>
      <p:sp>
        <p:nvSpPr>
          <p:cNvPr id="12" name="Text 9"/>
          <p:cNvSpPr/>
          <p:nvPr/>
        </p:nvSpPr>
        <p:spPr>
          <a:xfrm>
            <a:off x="942746" y="3896258"/>
            <a:ext cx="357530" cy="190195"/>
          </a:xfrm>
          <a:prstGeom prst="rect">
            <a:avLst/>
          </a:prstGeom>
          <a:noFill/>
          <a:ln/>
        </p:spPr>
        <p:txBody>
          <a:bodyPr wrap="none" lIns="0" tIns="0" rIns="0" bIns="0" rtlCol="0" anchor="t"/>
          <a:lstStyle/>
          <a:p>
            <a:pPr algn="l" indent="0" marL="0">
              <a:lnSpc>
                <a:spcPts val="1500"/>
              </a:lnSpc>
              <a:buNone/>
            </a:pPr>
            <a:r>
              <a:rPr lang="en-US" sz="1200" b="1" dirty="0">
                <a:solidFill>
                  <a:srgbClr val="45433D"/>
                </a:solidFill>
                <a:latin typeface="Arial" pitchFamily="34" charset="0"/>
                <a:ea typeface="Arial" pitchFamily="34" charset="-122"/>
                <a:cs typeface="Arial" pitchFamily="34" charset="-120"/>
              </a:rPr>
              <a:t>-2%</a:t>
            </a:r>
            <a:endParaRPr lang="en-US" sz="1200" dirty="0"/>
          </a:p>
        </p:txBody>
      </p:sp>
      <p:sp>
        <p:nvSpPr>
          <p:cNvPr id="13" name="Text 10"/>
          <p:cNvSpPr/>
          <p:nvPr/>
        </p:nvSpPr>
        <p:spPr>
          <a:xfrm>
            <a:off x="942746" y="4067251"/>
            <a:ext cx="4130345" cy="190195"/>
          </a:xfrm>
          <a:prstGeom prst="rect">
            <a:avLst/>
          </a:prstGeom>
          <a:noFill/>
          <a:ln/>
        </p:spPr>
        <p:txBody>
          <a:bodyPr wrap="none" lIns="0" tIns="0" rIns="0" bIns="0" rtlCol="0" anchor="t"/>
          <a:lstStyle/>
          <a:p>
            <a:pPr algn="l" indent="0" marL="0">
              <a:lnSpc>
                <a:spcPts val="1500"/>
              </a:lnSpc>
              <a:buNone/>
            </a:pPr>
            <a:r>
              <a:rPr lang="en-US" sz="1200" dirty="0">
                <a:solidFill>
                  <a:srgbClr val="191917"/>
                </a:solidFill>
                <a:latin typeface="Arial" pitchFamily="34" charset="0"/>
                <a:ea typeface="Arial" pitchFamily="34" charset="-122"/>
                <a:cs typeface="Arial" pitchFamily="34" charset="-120"/>
              </a:rPr>
              <a:t>Green coffee waste reduction target across sorting cycles.</a:t>
            </a:r>
            <a:endParaRPr lang="en-US" sz="1200" dirty="0"/>
          </a:p>
        </p:txBody>
      </p:sp>
      <p:sp>
        <p:nvSpPr>
          <p:cNvPr id="14" name="Text 11"/>
          <p:cNvSpPr/>
          <p:nvPr/>
        </p:nvSpPr>
        <p:spPr>
          <a:xfrm>
            <a:off x="6295644" y="2648102"/>
            <a:ext cx="2232965" cy="370332"/>
          </a:xfrm>
          <a:prstGeom prst="rect">
            <a:avLst/>
          </a:prstGeom>
          <a:noFill/>
          <a:ln/>
        </p:spPr>
        <p:txBody>
          <a:bodyPr wrap="none" lIns="0" tIns="0" rIns="0" bIns="0" rtlCol="0" anchor="t"/>
          <a:lstStyle/>
          <a:p>
            <a:pPr algn="l" indent="0" marL="0">
              <a:lnSpc>
                <a:spcPts val="2440"/>
              </a:lnSpc>
              <a:buNone/>
            </a:pPr>
            <a:r>
              <a:rPr lang="en-US" sz="1950" b="1" dirty="0">
                <a:solidFill>
                  <a:srgbClr val="191917"/>
                </a:solidFill>
                <a:latin typeface="Palatino Linotype" pitchFamily="34" charset="0"/>
                <a:ea typeface="Palatino Linotype" pitchFamily="34" charset="-122"/>
                <a:cs typeface="Palatino Linotype" pitchFamily="34" charset="-120"/>
              </a:rPr>
              <a:t>Plugging the leaks</a:t>
            </a:r>
            <a:endParaRPr lang="en-US" sz="1950" dirty="0"/>
          </a:p>
        </p:txBody>
      </p:sp>
      <p:sp>
        <p:nvSpPr>
          <p:cNvPr id="15" name="Text 12"/>
          <p:cNvSpPr/>
          <p:nvPr/>
        </p:nvSpPr>
        <p:spPr>
          <a:xfrm>
            <a:off x="6295644" y="3133649"/>
            <a:ext cx="4947818" cy="771754"/>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We cannot control global green coffee bean pricing, but we can</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control how much coffee is wasted in our roasting and sorting</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cycles.</a:t>
            </a:r>
            <a:endParaRPr lang="en-US" sz="1350" dirty="0"/>
          </a:p>
        </p:txBody>
      </p:sp>
      <p:sp>
        <p:nvSpPr>
          <p:cNvPr id="16" name="Text 13"/>
          <p:cNvSpPr/>
          <p:nvPr/>
        </p:nvSpPr>
        <p:spPr>
          <a:xfrm>
            <a:off x="6524244" y="4257446"/>
            <a:ext cx="551383" cy="152705"/>
          </a:xfrm>
          <a:prstGeom prst="rect">
            <a:avLst/>
          </a:prstGeom>
          <a:noFill/>
          <a:ln/>
        </p:spPr>
        <p:txBody>
          <a:bodyPr wrap="none" lIns="0" tIns="0" rIns="0" bIns="0" rtlCol="0" anchor="t"/>
          <a:lstStyle/>
          <a:p>
            <a:pPr algn="l" indent="0" marL="0">
              <a:lnSpc>
                <a:spcPts val="1120"/>
              </a:lnSpc>
              <a:buNone/>
            </a:pPr>
            <a:r>
              <a:rPr lang="en-US" sz="900" b="1" spc="144" kern="0" dirty="0">
                <a:solidFill>
                  <a:srgbClr val="2563A8"/>
                </a:solidFill>
                <a:latin typeface="Consolas" pitchFamily="34" charset="0"/>
                <a:ea typeface="Consolas" pitchFamily="34" charset="-122"/>
                <a:cs typeface="Consolas" pitchFamily="34" charset="-120"/>
              </a:rPr>
              <a:t>ACTION</a:t>
            </a:r>
            <a:endParaRPr lang="en-US" sz="900" dirty="0"/>
          </a:p>
        </p:txBody>
      </p:sp>
      <p:sp>
        <p:nvSpPr>
          <p:cNvPr id="17" name="Text 14"/>
          <p:cNvSpPr/>
          <p:nvPr/>
        </p:nvSpPr>
        <p:spPr>
          <a:xfrm>
            <a:off x="6524244" y="4496105"/>
            <a:ext cx="4181551" cy="493776"/>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Conduct a full audit of green sorting waste and adjust</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packaging weights for precision.</a:t>
            </a:r>
            <a:endParaRPr lang="en-US" sz="1350" dirty="0"/>
          </a:p>
        </p:txBody>
      </p:sp>
      <p:sp>
        <p:nvSpPr>
          <p:cNvPr id="18" name="Text 15"/>
          <p:cNvSpPr/>
          <p:nvPr/>
        </p:nvSpPr>
        <p:spPr>
          <a:xfrm>
            <a:off x="685800" y="6295644"/>
            <a:ext cx="1786738"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MID-YEAR ALL-HANDS</a:t>
            </a:r>
            <a:endParaRPr lang="en-US" sz="970" dirty="0"/>
          </a:p>
        </p:txBody>
      </p:sp>
      <p:sp>
        <p:nvSpPr>
          <p:cNvPr id="19" name="Text 16"/>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07 / 11</a:t>
            </a:r>
            <a:endParaRPr lang="en-US" sz="97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7164324" y="2906878"/>
            <a:ext cx="4341571" cy="2006194"/>
          </a:xfrm>
          <a:prstGeom prst="roundRect">
            <a:avLst>
              <a:gd name="adj" fmla="val 8523"/>
            </a:avLst>
          </a:prstGeom>
          <a:solidFill>
            <a:srgbClr val="FFFFFF"/>
          </a:solidFill>
          <a:ln/>
          <a:effectLst>
            <a:outerShdw sx="100000" sy="100000" kx="0" ky="0" algn="bl" rotWithShape="0" blurRad="209550" dist="57150" dir="5400000">
              <a:srgbClr val="3C2814">
                <a:alpha val="7000"/>
              </a:srgbClr>
            </a:outerShdw>
          </a:effectLst>
        </p:spPr>
      </p:sp>
      <p:sp>
        <p:nvSpPr>
          <p:cNvPr id="4" name="Shape 1"/>
          <p:cNvSpPr/>
          <p:nvPr/>
        </p:nvSpPr>
        <p:spPr>
          <a:xfrm>
            <a:off x="7164324" y="2906878"/>
            <a:ext cx="38130" cy="2006559"/>
          </a:xfrm>
          <a:prstGeom prst="rect">
            <a:avLst/>
          </a:prstGeom>
          <a:solidFill>
            <a:srgbClr val="2563A8"/>
          </a:solidFill>
          <a:ln/>
        </p:spPr>
      </p:sp>
      <p:sp>
        <p:nvSpPr>
          <p:cNvPr id="5" name="Shape 2"/>
          <p:cNvSpPr/>
          <p:nvPr/>
        </p:nvSpPr>
        <p:spPr>
          <a:xfrm>
            <a:off x="685800" y="6152998"/>
            <a:ext cx="10820095" cy="9510"/>
          </a:xfrm>
          <a:prstGeom prst="rect">
            <a:avLst/>
          </a:prstGeom>
          <a:solidFill>
            <a:srgbClr val="1E1C16">
              <a:alpha val="14000"/>
            </a:srgbClr>
          </a:solidFill>
          <a:ln/>
        </p:spPr>
      </p:sp>
      <p:sp>
        <p:nvSpPr>
          <p:cNvPr id="6" name="Text 3"/>
          <p:cNvSpPr/>
          <p:nvPr/>
        </p:nvSpPr>
        <p:spPr>
          <a:xfrm>
            <a:off x="685800" y="513893"/>
            <a:ext cx="129021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08</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PRIORITY 3</a:t>
            </a:r>
            <a:endParaRPr lang="en-US" sz="970" dirty="0"/>
          </a:p>
        </p:txBody>
      </p:sp>
      <p:sp>
        <p:nvSpPr>
          <p:cNvPr id="7" name="Text 4"/>
          <p:cNvSpPr/>
          <p:nvPr/>
        </p:nvSpPr>
        <p:spPr>
          <a:xfrm>
            <a:off x="9375343" y="513893"/>
            <a:ext cx="218358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BERLIN COFFEE ROASTERS</a:t>
            </a:r>
            <a:endParaRPr lang="en-US" sz="970" dirty="0"/>
          </a:p>
        </p:txBody>
      </p:sp>
      <p:sp>
        <p:nvSpPr>
          <p:cNvPr id="8" name="Text 5"/>
          <p:cNvSpPr/>
          <p:nvPr/>
        </p:nvSpPr>
        <p:spPr>
          <a:xfrm>
            <a:off x="685800" y="1877263"/>
            <a:ext cx="7059168" cy="885139"/>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We will prioritize high-value sales over pure</a:t>
            </a:r>
            <a:endParaRPr lang="en-US" sz="2850" dirty="0"/>
          </a:p>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volume</a:t>
            </a:r>
            <a:endParaRPr lang="en-US" sz="2850" dirty="0"/>
          </a:p>
        </p:txBody>
      </p:sp>
      <p:sp>
        <p:nvSpPr>
          <p:cNvPr id="9" name="Text 6"/>
          <p:cNvSpPr/>
          <p:nvPr/>
        </p:nvSpPr>
        <p:spPr>
          <a:xfrm>
            <a:off x="685800" y="2926080"/>
            <a:ext cx="6163970" cy="923544"/>
          </a:xfrm>
          <a:prstGeom prst="rect">
            <a:avLst/>
          </a:prstGeom>
          <a:noFill/>
          <a:ln/>
        </p:spPr>
        <p:txBody>
          <a:bodyPr wrap="none" lIns="0" tIns="0" rIns="0" bIns="0" rtlCol="0" anchor="t"/>
          <a:lstStyle/>
          <a:p>
            <a:pPr algn="l" indent="0" marL="0">
              <a:lnSpc>
                <a:spcPts val="2390"/>
              </a:lnSpc>
              <a:buNone/>
            </a:pPr>
            <a:r>
              <a:rPr lang="en-US" sz="1650" dirty="0">
                <a:solidFill>
                  <a:srgbClr val="45433D"/>
                </a:solidFill>
                <a:latin typeface="Arial" pitchFamily="34" charset="0"/>
                <a:ea typeface="Arial" pitchFamily="34" charset="-122"/>
                <a:cs typeface="Arial" pitchFamily="34" charset="-120"/>
              </a:rPr>
              <a:t>Because our capacity is capped, every roast batch must deliver the</a:t>
            </a:r>
            <a:endParaRPr lang="en-US" sz="1650" dirty="0"/>
          </a:p>
          <a:p>
            <a:pPr algn="l" indent="0" marL="0">
              <a:lnSpc>
                <a:spcPts val="2390"/>
              </a:lnSpc>
              <a:buNone/>
            </a:pPr>
            <a:r>
              <a:rPr lang="en-US" sz="1650" dirty="0">
                <a:solidFill>
                  <a:srgbClr val="45433D"/>
                </a:solidFill>
                <a:latin typeface="Arial" pitchFamily="34" charset="0"/>
                <a:ea typeface="Arial" pitchFamily="34" charset="-122"/>
                <a:cs typeface="Arial" pitchFamily="34" charset="-120"/>
              </a:rPr>
              <a:t>maximum possible profit. We will no longer seek low-margin</a:t>
            </a:r>
            <a:endParaRPr lang="en-US" sz="1650" dirty="0"/>
          </a:p>
          <a:p>
            <a:pPr algn="l" indent="0" marL="0">
              <a:lnSpc>
                <a:spcPts val="2390"/>
              </a:lnSpc>
              <a:buNone/>
            </a:pPr>
            <a:r>
              <a:rPr lang="en-US" sz="1650" dirty="0">
                <a:solidFill>
                  <a:srgbClr val="45433D"/>
                </a:solidFill>
                <a:latin typeface="Arial" pitchFamily="34" charset="0"/>
                <a:ea typeface="Arial" pitchFamily="34" charset="-122"/>
                <a:cs typeface="Arial" pitchFamily="34" charset="-120"/>
              </a:rPr>
              <a:t>wholesale volume.</a:t>
            </a:r>
            <a:endParaRPr lang="en-US" sz="1650" dirty="0"/>
          </a:p>
        </p:txBody>
      </p:sp>
      <p:sp>
        <p:nvSpPr>
          <p:cNvPr id="10" name="Text 7"/>
          <p:cNvSpPr/>
          <p:nvPr/>
        </p:nvSpPr>
        <p:spPr>
          <a:xfrm>
            <a:off x="685800" y="4047134"/>
            <a:ext cx="106985" cy="219456"/>
          </a:xfrm>
          <a:prstGeom prst="rect">
            <a:avLst/>
          </a:prstGeom>
          <a:noFill/>
          <a:ln/>
        </p:spPr>
        <p:txBody>
          <a:bodyPr wrap="none" lIns="0" tIns="0" rIns="0" bIns="0" rtlCol="0" anchor="t"/>
          <a:lstStyle/>
          <a:p>
            <a:pPr algn="l" indent="0" marL="0">
              <a:lnSpc>
                <a:spcPts val="1690"/>
              </a:lnSpc>
              <a:buNone/>
            </a:pPr>
            <a:r>
              <a:rPr lang="en-US" sz="1350" b="1" dirty="0">
                <a:solidFill>
                  <a:srgbClr val="2563A8"/>
                </a:solidFill>
                <a:latin typeface="Arial" pitchFamily="34" charset="0"/>
                <a:ea typeface="Arial" pitchFamily="34" charset="-122"/>
                <a:cs typeface="Arial" pitchFamily="34" charset="-120"/>
              </a:rPr>
              <a:t>•</a:t>
            </a:r>
            <a:endParaRPr lang="en-US" sz="1350" dirty="0"/>
          </a:p>
        </p:txBody>
      </p:sp>
      <p:sp>
        <p:nvSpPr>
          <p:cNvPr id="11" name="Text 8"/>
          <p:cNvSpPr/>
          <p:nvPr/>
        </p:nvSpPr>
        <p:spPr>
          <a:xfrm>
            <a:off x="914400" y="4047134"/>
            <a:ext cx="3320186" cy="219456"/>
          </a:xfrm>
          <a:prstGeom prst="rect">
            <a:avLst/>
          </a:prstGeom>
          <a:noFill/>
          <a:ln/>
        </p:spPr>
        <p:txBody>
          <a:bodyPr wrap="none" lIns="0" tIns="0" rIns="0" bIns="0" rtlCol="0" anchor="t"/>
          <a:lstStyle/>
          <a:p>
            <a:pPr algn="l" indent="0" marL="0">
              <a:lnSpc>
                <a:spcPts val="1690"/>
              </a:lnSpc>
              <a:buNone/>
            </a:pPr>
            <a:r>
              <a:rPr lang="en-US" sz="1350" dirty="0">
                <a:solidFill>
                  <a:srgbClr val="45433D"/>
                </a:solidFill>
                <a:latin typeface="Arial" pitchFamily="34" charset="0"/>
                <a:ea typeface="Arial" pitchFamily="34" charset="-122"/>
                <a:cs typeface="Arial" pitchFamily="34" charset="-120"/>
              </a:rPr>
              <a:t>Focus on high-margin office coffee setups</a:t>
            </a:r>
            <a:endParaRPr lang="en-US" sz="1350" dirty="0"/>
          </a:p>
        </p:txBody>
      </p:sp>
      <p:sp>
        <p:nvSpPr>
          <p:cNvPr id="12" name="Text 9"/>
          <p:cNvSpPr/>
          <p:nvPr/>
        </p:nvSpPr>
        <p:spPr>
          <a:xfrm>
            <a:off x="685800" y="4379976"/>
            <a:ext cx="106985" cy="219456"/>
          </a:xfrm>
          <a:prstGeom prst="rect">
            <a:avLst/>
          </a:prstGeom>
          <a:noFill/>
          <a:ln/>
        </p:spPr>
        <p:txBody>
          <a:bodyPr wrap="none" lIns="0" tIns="0" rIns="0" bIns="0" rtlCol="0" anchor="t"/>
          <a:lstStyle/>
          <a:p>
            <a:pPr algn="l" indent="0" marL="0">
              <a:lnSpc>
                <a:spcPts val="1690"/>
              </a:lnSpc>
              <a:buNone/>
            </a:pPr>
            <a:r>
              <a:rPr lang="en-US" sz="1350" b="1" dirty="0">
                <a:solidFill>
                  <a:srgbClr val="2563A8"/>
                </a:solidFill>
                <a:latin typeface="Arial" pitchFamily="34" charset="0"/>
                <a:ea typeface="Arial" pitchFamily="34" charset="-122"/>
                <a:cs typeface="Arial" pitchFamily="34" charset="-120"/>
              </a:rPr>
              <a:t>•</a:t>
            </a:r>
            <a:endParaRPr lang="en-US" sz="1350" dirty="0"/>
          </a:p>
        </p:txBody>
      </p:sp>
      <p:sp>
        <p:nvSpPr>
          <p:cNvPr id="13" name="Text 10"/>
          <p:cNvSpPr/>
          <p:nvPr/>
        </p:nvSpPr>
        <p:spPr>
          <a:xfrm>
            <a:off x="914400" y="4379976"/>
            <a:ext cx="2826410" cy="219456"/>
          </a:xfrm>
          <a:prstGeom prst="rect">
            <a:avLst/>
          </a:prstGeom>
          <a:noFill/>
          <a:ln/>
        </p:spPr>
        <p:txBody>
          <a:bodyPr wrap="none" lIns="0" tIns="0" rIns="0" bIns="0" rtlCol="0" anchor="t"/>
          <a:lstStyle/>
          <a:p>
            <a:pPr algn="l" indent="0" marL="0">
              <a:lnSpc>
                <a:spcPts val="1690"/>
              </a:lnSpc>
              <a:buNone/>
            </a:pPr>
            <a:r>
              <a:rPr lang="en-US" sz="1350" dirty="0">
                <a:solidFill>
                  <a:srgbClr val="45433D"/>
                </a:solidFill>
                <a:latin typeface="Arial" pitchFamily="34" charset="0"/>
                <a:ea typeface="Arial" pitchFamily="34" charset="-122"/>
                <a:cs typeface="Arial" pitchFamily="34" charset="-120"/>
              </a:rPr>
              <a:t>Promote our webshop subscriptions</a:t>
            </a:r>
            <a:endParaRPr lang="en-US" sz="1350" dirty="0"/>
          </a:p>
        </p:txBody>
      </p:sp>
      <p:sp>
        <p:nvSpPr>
          <p:cNvPr id="14" name="Text 11"/>
          <p:cNvSpPr/>
          <p:nvPr/>
        </p:nvSpPr>
        <p:spPr>
          <a:xfrm>
            <a:off x="685800" y="4713732"/>
            <a:ext cx="106985" cy="219456"/>
          </a:xfrm>
          <a:prstGeom prst="rect">
            <a:avLst/>
          </a:prstGeom>
          <a:noFill/>
          <a:ln/>
        </p:spPr>
        <p:txBody>
          <a:bodyPr wrap="none" lIns="0" tIns="0" rIns="0" bIns="0" rtlCol="0" anchor="t"/>
          <a:lstStyle/>
          <a:p>
            <a:pPr algn="l" indent="0" marL="0">
              <a:lnSpc>
                <a:spcPts val="1690"/>
              </a:lnSpc>
              <a:buNone/>
            </a:pPr>
            <a:r>
              <a:rPr lang="en-US" sz="1350" b="1" dirty="0">
                <a:solidFill>
                  <a:srgbClr val="2563A8"/>
                </a:solidFill>
                <a:latin typeface="Arial" pitchFamily="34" charset="0"/>
                <a:ea typeface="Arial" pitchFamily="34" charset="-122"/>
                <a:cs typeface="Arial" pitchFamily="34" charset="-120"/>
              </a:rPr>
              <a:t>•</a:t>
            </a:r>
            <a:endParaRPr lang="en-US" sz="1350" dirty="0"/>
          </a:p>
        </p:txBody>
      </p:sp>
      <p:sp>
        <p:nvSpPr>
          <p:cNvPr id="15" name="Text 12"/>
          <p:cNvSpPr/>
          <p:nvPr/>
        </p:nvSpPr>
        <p:spPr>
          <a:xfrm>
            <a:off x="914400" y="4713732"/>
            <a:ext cx="3508553" cy="219456"/>
          </a:xfrm>
          <a:prstGeom prst="rect">
            <a:avLst/>
          </a:prstGeom>
          <a:noFill/>
          <a:ln/>
        </p:spPr>
        <p:txBody>
          <a:bodyPr wrap="none" lIns="0" tIns="0" rIns="0" bIns="0" rtlCol="0" anchor="t"/>
          <a:lstStyle/>
          <a:p>
            <a:pPr algn="l" indent="0" marL="0">
              <a:lnSpc>
                <a:spcPts val="1690"/>
              </a:lnSpc>
              <a:buNone/>
            </a:pPr>
            <a:r>
              <a:rPr lang="en-US" sz="1350" dirty="0">
                <a:solidFill>
                  <a:srgbClr val="45433D"/>
                </a:solidFill>
                <a:latin typeface="Arial" pitchFamily="34" charset="0"/>
                <a:ea typeface="Arial" pitchFamily="34" charset="-122"/>
                <a:cs typeface="Arial" pitchFamily="34" charset="-120"/>
              </a:rPr>
              <a:t>Introduce premium, limited-run single origins</a:t>
            </a:r>
            <a:endParaRPr lang="en-US" sz="1350" dirty="0"/>
          </a:p>
        </p:txBody>
      </p:sp>
      <p:sp>
        <p:nvSpPr>
          <p:cNvPr id="16" name="Text 13"/>
          <p:cNvSpPr/>
          <p:nvPr/>
        </p:nvSpPr>
        <p:spPr>
          <a:xfrm>
            <a:off x="7430414" y="3215030"/>
            <a:ext cx="1785823" cy="152705"/>
          </a:xfrm>
          <a:prstGeom prst="rect">
            <a:avLst/>
          </a:prstGeom>
          <a:noFill/>
          <a:ln/>
        </p:spPr>
        <p:txBody>
          <a:bodyPr wrap="none" lIns="0" tIns="0" rIns="0" bIns="0" rtlCol="0" anchor="t"/>
          <a:lstStyle/>
          <a:p>
            <a:pPr algn="l" indent="0" marL="0">
              <a:lnSpc>
                <a:spcPts val="1120"/>
              </a:lnSpc>
              <a:buNone/>
            </a:pPr>
            <a:r>
              <a:rPr lang="en-US" sz="900" b="1" spc="144" kern="0" dirty="0">
                <a:solidFill>
                  <a:srgbClr val="2563A8"/>
                </a:solidFill>
                <a:latin typeface="Consolas" pitchFamily="34" charset="0"/>
                <a:ea typeface="Consolas" pitchFamily="34" charset="-122"/>
                <a:cs typeface="Consolas" pitchFamily="34" charset="-120"/>
              </a:rPr>
              <a:t>COMMERCIAL DIRECTIVE</a:t>
            </a:r>
            <a:endParaRPr lang="en-US" sz="900" dirty="0"/>
          </a:p>
        </p:txBody>
      </p:sp>
      <p:sp>
        <p:nvSpPr>
          <p:cNvPr id="17" name="Text 14"/>
          <p:cNvSpPr/>
          <p:nvPr/>
        </p:nvSpPr>
        <p:spPr>
          <a:xfrm>
            <a:off x="7430414" y="3519526"/>
            <a:ext cx="2185416" cy="256946"/>
          </a:xfrm>
          <a:prstGeom prst="rect">
            <a:avLst/>
          </a:prstGeom>
          <a:noFill/>
          <a:ln/>
        </p:spPr>
        <p:txBody>
          <a:bodyPr wrap="none" lIns="0" tIns="0" rIns="0" bIns="0" rtlCol="0" anchor="t"/>
          <a:lstStyle/>
          <a:p>
            <a:pPr algn="l" indent="0" marL="0">
              <a:lnSpc>
                <a:spcPts val="1750"/>
              </a:lnSpc>
              <a:buNone/>
            </a:pPr>
            <a:r>
              <a:rPr lang="en-US" sz="1400" b="1" dirty="0">
                <a:solidFill>
                  <a:srgbClr val="191917"/>
                </a:solidFill>
                <a:latin typeface="Palatino Linotype" pitchFamily="34" charset="0"/>
                <a:ea typeface="Palatino Linotype" pitchFamily="34" charset="-122"/>
                <a:cs typeface="Palatino Linotype" pitchFamily="34" charset="-120"/>
              </a:rPr>
              <a:t>Pause Low-Margin Retail</a:t>
            </a:r>
            <a:endParaRPr lang="en-US" sz="1400" dirty="0"/>
          </a:p>
        </p:txBody>
      </p:sp>
      <p:sp>
        <p:nvSpPr>
          <p:cNvPr id="18" name="Text 15"/>
          <p:cNvSpPr/>
          <p:nvPr/>
        </p:nvSpPr>
        <p:spPr>
          <a:xfrm>
            <a:off x="7430414" y="3862426"/>
            <a:ext cx="3633826" cy="771754"/>
          </a:xfrm>
          <a:prstGeom prst="rect">
            <a:avLst/>
          </a:prstGeom>
          <a:noFill/>
          <a:ln/>
        </p:spPr>
        <p:txBody>
          <a:bodyPr wrap="none" lIns="0" tIns="0" rIns="0" bIns="0" rtlCol="0" anchor="t"/>
          <a:lstStyle/>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We are temporarily pausing negotiations with</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regional supermarket chains that demand high</a:t>
            </a:r>
            <a:endParaRPr lang="en-US" sz="1350" dirty="0"/>
          </a:p>
          <a:p>
            <a:pPr algn="l" indent="0" marL="0">
              <a:lnSpc>
                <a:spcPts val="2020"/>
              </a:lnSpc>
              <a:buNone/>
            </a:pPr>
            <a:r>
              <a:rPr lang="en-US" sz="1350" dirty="0">
                <a:solidFill>
                  <a:srgbClr val="45433D"/>
                </a:solidFill>
                <a:latin typeface="Arial" pitchFamily="34" charset="0"/>
                <a:ea typeface="Arial" pitchFamily="34" charset="-122"/>
                <a:cs typeface="Arial" pitchFamily="34" charset="-120"/>
              </a:rPr>
              <a:t>discounts and squeeze our resources.</a:t>
            </a:r>
            <a:endParaRPr lang="en-US" sz="1350" dirty="0"/>
          </a:p>
        </p:txBody>
      </p:sp>
      <p:sp>
        <p:nvSpPr>
          <p:cNvPr id="19" name="Text 16"/>
          <p:cNvSpPr/>
          <p:nvPr/>
        </p:nvSpPr>
        <p:spPr>
          <a:xfrm>
            <a:off x="685800" y="6295644"/>
            <a:ext cx="1786738"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MID-YEAR ALL-HANDS</a:t>
            </a:r>
            <a:endParaRPr lang="en-US" sz="970" dirty="0"/>
          </a:p>
        </p:txBody>
      </p:sp>
      <p:sp>
        <p:nvSpPr>
          <p:cNvPr id="20" name="Text 17"/>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08 / 11</a:t>
            </a:r>
            <a:endParaRPr lang="en-US" sz="97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3" name="Shape 0"/>
          <p:cNvSpPr/>
          <p:nvPr/>
        </p:nvSpPr>
        <p:spPr>
          <a:xfrm>
            <a:off x="875995" y="2597810"/>
            <a:ext cx="3238805" cy="1602943"/>
          </a:xfrm>
          <a:prstGeom prst="roundRect">
            <a:avLst>
              <a:gd name="adj" fmla="val 10667"/>
            </a:avLst>
          </a:prstGeom>
          <a:solidFill>
            <a:srgbClr val="FFFFFF"/>
          </a:solidFill>
          <a:ln w="9525">
            <a:solidFill>
              <a:srgbClr val="2563A8"/>
            </a:solidFill>
            <a:prstDash val="solid"/>
          </a:ln>
          <a:effectLst>
            <a:outerShdw sx="100000" sy="100000" kx="0" ky="0" algn="bl" rotWithShape="0" blurRad="209550" dist="57150" dir="5400000">
              <a:srgbClr val="3C2814">
                <a:alpha val="7000"/>
              </a:srgbClr>
            </a:outerShdw>
          </a:effectLst>
        </p:spPr>
      </p:sp>
      <p:pic>
        <p:nvPicPr>
          <p:cNvPr id="4" name="Image 0" descr="preencoded.png">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257446" y="3265322"/>
            <a:ext cx="856793" cy="381305"/>
          </a:xfrm>
          <a:prstGeom prst="rect">
            <a:avLst/>
          </a:prstGeom>
        </p:spPr>
      </p:pic>
      <p:sp>
        <p:nvSpPr>
          <p:cNvPr id="5" name="Shape 1"/>
          <p:cNvSpPr/>
          <p:nvPr/>
        </p:nvSpPr>
        <p:spPr>
          <a:xfrm>
            <a:off x="5162702" y="2597810"/>
            <a:ext cx="3238805" cy="1395374"/>
          </a:xfrm>
          <a:prstGeom prst="roundRect">
            <a:avLst>
              <a:gd name="adj" fmla="val 12254"/>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pic>
        <p:nvPicPr>
          <p:cNvPr id="6" name="Image 1" descr="preencoded.png">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544154" y="3265322"/>
            <a:ext cx="856793" cy="381305"/>
          </a:xfrm>
          <a:prstGeom prst="rect">
            <a:avLst/>
          </a:prstGeom>
        </p:spPr>
      </p:pic>
      <p:sp>
        <p:nvSpPr>
          <p:cNvPr id="7" name="Shape 2"/>
          <p:cNvSpPr/>
          <p:nvPr/>
        </p:nvSpPr>
        <p:spPr>
          <a:xfrm>
            <a:off x="9448495" y="2597810"/>
            <a:ext cx="3238805" cy="1602943"/>
          </a:xfrm>
          <a:prstGeom prst="roundRect">
            <a:avLst>
              <a:gd name="adj" fmla="val 10667"/>
            </a:avLst>
          </a:prstGeom>
          <a:solidFill>
            <a:srgbClr val="FFFFFF"/>
          </a:solidFill>
          <a:ln w="9525">
            <a:solidFill>
              <a:srgbClr val="1E1C16">
                <a:alpha val="7000"/>
              </a:srgbClr>
            </a:solidFill>
            <a:prstDash val="solid"/>
          </a:ln>
          <a:effectLst>
            <a:outerShdw sx="100000" sy="100000" kx="0" ky="0" algn="bl" rotWithShape="0" blurRad="209550" dist="57150" dir="5400000">
              <a:srgbClr val="3C2814">
                <a:alpha val="7000"/>
              </a:srgbClr>
            </a:outerShdw>
          </a:effectLst>
        </p:spPr>
      </p:sp>
      <p:sp>
        <p:nvSpPr>
          <p:cNvPr id="8" name="Shape 3"/>
          <p:cNvSpPr/>
          <p:nvPr/>
        </p:nvSpPr>
        <p:spPr>
          <a:xfrm>
            <a:off x="685800" y="6152998"/>
            <a:ext cx="10820095" cy="9510"/>
          </a:xfrm>
          <a:prstGeom prst="rect">
            <a:avLst/>
          </a:prstGeom>
          <a:solidFill>
            <a:srgbClr val="1E1C16">
              <a:alpha val="14000"/>
            </a:srgbClr>
          </a:solidFill>
          <a:ln/>
        </p:spPr>
      </p:sp>
      <p:sp>
        <p:nvSpPr>
          <p:cNvPr id="9" name="Text 4"/>
          <p:cNvSpPr/>
          <p:nvPr/>
        </p:nvSpPr>
        <p:spPr>
          <a:xfrm>
            <a:off x="685800" y="513893"/>
            <a:ext cx="1687068"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2563A8"/>
                </a:solidFill>
                <a:latin typeface="Consolas" pitchFamily="34" charset="0"/>
                <a:ea typeface="Consolas" pitchFamily="34" charset="-122"/>
                <a:cs typeface="Consolas" pitchFamily="34" charset="-120"/>
              </a:rPr>
              <a:t>09</a:t>
            </a:r>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 TEAM ALIGNMENT</a:t>
            </a:r>
            <a:endParaRPr lang="en-US" sz="970" dirty="0"/>
          </a:p>
        </p:txBody>
      </p:sp>
      <p:sp>
        <p:nvSpPr>
          <p:cNvPr id="10" name="Text 5"/>
          <p:cNvSpPr/>
          <p:nvPr/>
        </p:nvSpPr>
        <p:spPr>
          <a:xfrm>
            <a:off x="9375343" y="513893"/>
            <a:ext cx="2183587" cy="161849"/>
          </a:xfrm>
          <a:prstGeom prst="rect">
            <a:avLst/>
          </a:prstGeom>
          <a:noFill/>
          <a:ln/>
        </p:spPr>
        <p:txBody>
          <a:bodyPr wrap="none" lIns="0" tIns="0" rIns="0" bIns="0" rtlCol="0" anchor="t"/>
          <a:lstStyle/>
          <a:p>
            <a:pPr algn="l" indent="0" marL="0">
              <a:lnSpc>
                <a:spcPts val="1220"/>
              </a:lnSpc>
              <a:buNone/>
            </a:pPr>
            <a:r>
              <a:rPr lang="en-US" sz="970" b="1" spc="175" kern="0" dirty="0">
                <a:solidFill>
                  <a:srgbClr val="45433D"/>
                </a:solidFill>
                <a:latin typeface="Consolas" pitchFamily="34" charset="0"/>
                <a:ea typeface="Consolas" pitchFamily="34" charset="-122"/>
                <a:cs typeface="Consolas" pitchFamily="34" charset="-120"/>
              </a:rPr>
              <a:t>BERLIN COFFEE ROASTERS</a:t>
            </a:r>
            <a:endParaRPr lang="en-US" sz="970" dirty="0"/>
          </a:p>
        </p:txBody>
      </p:sp>
      <p:sp>
        <p:nvSpPr>
          <p:cNvPr id="11" name="Text 6"/>
          <p:cNvSpPr/>
          <p:nvPr/>
        </p:nvSpPr>
        <p:spPr>
          <a:xfrm>
            <a:off x="685800" y="954634"/>
            <a:ext cx="6944868" cy="885139"/>
          </a:xfrm>
          <a:prstGeom prst="rect">
            <a:avLst/>
          </a:prstGeom>
          <a:noFill/>
          <a:ln/>
        </p:spPr>
        <p:txBody>
          <a:bodyPr wrap="none" lIns="0" tIns="0" rIns="0" bIns="0" rtlCol="0" anchor="t"/>
          <a:lstStyle/>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Every department plays a direct role in this</a:t>
            </a:r>
            <a:endParaRPr lang="en-US" sz="2850" dirty="0"/>
          </a:p>
          <a:p>
            <a:pPr algn="l" indent="0" marL="0">
              <a:lnSpc>
                <a:spcPts val="3080"/>
              </a:lnSpc>
              <a:buNone/>
            </a:pPr>
            <a:r>
              <a:rPr lang="en-US" sz="2850" b="1" spc="-57" kern="0" dirty="0">
                <a:solidFill>
                  <a:srgbClr val="191917"/>
                </a:solidFill>
                <a:latin typeface="Arial" pitchFamily="34" charset="0"/>
                <a:ea typeface="Arial" pitchFamily="34" charset="-122"/>
                <a:cs typeface="Arial" pitchFamily="34" charset="-120"/>
              </a:rPr>
              <a:t>transition</a:t>
            </a:r>
            <a:endParaRPr lang="en-US" sz="2850" dirty="0"/>
          </a:p>
        </p:txBody>
      </p:sp>
      <p:sp>
        <p:nvSpPr>
          <p:cNvPr id="12" name="Text 7"/>
          <p:cNvSpPr/>
          <p:nvPr/>
        </p:nvSpPr>
        <p:spPr>
          <a:xfrm>
            <a:off x="685800" y="1879092"/>
            <a:ext cx="5918911" cy="228600"/>
          </a:xfrm>
          <a:prstGeom prst="rect">
            <a:avLst/>
          </a:prstGeom>
          <a:noFill/>
          <a:ln/>
        </p:spPr>
        <p:txBody>
          <a:bodyPr wrap="none" lIns="0" tIns="0" rIns="0" bIns="0" rtlCol="0" anchor="t"/>
          <a:lstStyle/>
          <a:p>
            <a:pPr algn="l" indent="0" marL="0">
              <a:lnSpc>
                <a:spcPts val="2140"/>
              </a:lnSpc>
              <a:buNone/>
            </a:pPr>
            <a:r>
              <a:rPr lang="en-US" sz="1420" dirty="0">
                <a:solidFill>
                  <a:srgbClr val="45433D"/>
                </a:solidFill>
                <a:latin typeface="Arial" pitchFamily="34" charset="0"/>
                <a:ea typeface="Arial" pitchFamily="34" charset="-122"/>
                <a:cs typeface="Arial" pitchFamily="34" charset="-120"/>
              </a:rPr>
              <a:t>How our daily operations link together to create a healthy business loop.</a:t>
            </a:r>
            <a:endParaRPr lang="en-US" sz="1420" dirty="0"/>
          </a:p>
        </p:txBody>
      </p:sp>
      <p:sp>
        <p:nvSpPr>
          <p:cNvPr id="13" name="Text 8"/>
          <p:cNvSpPr/>
          <p:nvPr/>
        </p:nvSpPr>
        <p:spPr>
          <a:xfrm>
            <a:off x="1095451" y="2817266"/>
            <a:ext cx="2142439" cy="152705"/>
          </a:xfrm>
          <a:prstGeom prst="rect">
            <a:avLst/>
          </a:prstGeom>
          <a:noFill/>
          <a:ln/>
        </p:spPr>
        <p:txBody>
          <a:bodyPr wrap="none" lIns="0" tIns="0" rIns="0" bIns="0" rtlCol="0" anchor="t"/>
          <a:lstStyle/>
          <a:p>
            <a:pPr algn="l" indent="0" marL="0">
              <a:lnSpc>
                <a:spcPts val="1120"/>
              </a:lnSpc>
              <a:buNone/>
            </a:pPr>
            <a:r>
              <a:rPr lang="en-US" sz="900" b="1" spc="144" kern="0" dirty="0">
                <a:solidFill>
                  <a:srgbClr val="2563A8"/>
                </a:solidFill>
                <a:latin typeface="Consolas" pitchFamily="34" charset="0"/>
                <a:ea typeface="Consolas" pitchFamily="34" charset="-122"/>
                <a:cs typeface="Consolas" pitchFamily="34" charset="-120"/>
              </a:rPr>
              <a:t>1. PRODUCTION &amp; SOURCING</a:t>
            </a:r>
            <a:endParaRPr lang="en-US" sz="900" dirty="0"/>
          </a:p>
        </p:txBody>
      </p:sp>
      <p:sp>
        <p:nvSpPr>
          <p:cNvPr id="14" name="Text 9"/>
          <p:cNvSpPr/>
          <p:nvPr/>
        </p:nvSpPr>
        <p:spPr>
          <a:xfrm>
            <a:off x="1095451" y="3026664"/>
            <a:ext cx="1605686" cy="298094"/>
          </a:xfrm>
          <a:prstGeom prst="rect">
            <a:avLst/>
          </a:prstGeom>
          <a:noFill/>
          <a:ln/>
        </p:spPr>
        <p:txBody>
          <a:bodyPr wrap="none" lIns="0" tIns="0" rIns="0" bIns="0" rtlCol="0" anchor="t"/>
          <a:lstStyle/>
          <a:p>
            <a:pPr algn="l" indent="0" marL="0">
              <a:lnSpc>
                <a:spcPts val="1970"/>
              </a:lnSpc>
              <a:buNone/>
            </a:pPr>
            <a:r>
              <a:rPr lang="en-US" sz="1570" b="1" dirty="0">
                <a:solidFill>
                  <a:srgbClr val="191917"/>
                </a:solidFill>
                <a:latin typeface="Palatino Linotype" pitchFamily="34" charset="0"/>
                <a:ea typeface="Palatino Linotype" pitchFamily="34" charset="-122"/>
                <a:cs typeface="Palatino Linotype" pitchFamily="34" charset="-120"/>
              </a:rPr>
              <a:t>Smarter Batches</a:t>
            </a:r>
            <a:endParaRPr lang="en-US" sz="1570" dirty="0"/>
          </a:p>
        </p:txBody>
      </p:sp>
      <p:sp>
        <p:nvSpPr>
          <p:cNvPr id="15" name="Text 10"/>
          <p:cNvSpPr/>
          <p:nvPr/>
        </p:nvSpPr>
        <p:spPr>
          <a:xfrm>
            <a:off x="1095451" y="3369564"/>
            <a:ext cx="2718511" cy="632765"/>
          </a:xfrm>
          <a:prstGeom prst="rect">
            <a:avLst/>
          </a:prstGeom>
          <a:noFill/>
          <a:ln/>
        </p:spPr>
        <p:txBody>
          <a:bodyPr wrap="none" lIns="0" tIns="0" rIns="0" bIns="0" rtlCol="0" anchor="t"/>
          <a:lstStyle/>
          <a:p>
            <a:pPr algn="l" indent="0" marL="0">
              <a:lnSpc>
                <a:spcPts val="1630"/>
              </a:lnSpc>
              <a:buNone/>
            </a:pPr>
            <a:r>
              <a:rPr lang="en-US" sz="1120" dirty="0">
                <a:solidFill>
                  <a:srgbClr val="45433D"/>
                </a:solidFill>
                <a:latin typeface="Arial" pitchFamily="34" charset="0"/>
                <a:ea typeface="Arial" pitchFamily="34" charset="-122"/>
                <a:cs typeface="Arial" pitchFamily="34" charset="-120"/>
              </a:rPr>
              <a:t>Consolidate roast sessions, prioritize</a:t>
            </a:r>
            <a:endParaRPr lang="en-US" sz="1120" dirty="0"/>
          </a:p>
          <a:p>
            <a:pPr algn="l" indent="0" marL="0">
              <a:lnSpc>
                <a:spcPts val="1630"/>
              </a:lnSpc>
              <a:buNone/>
            </a:pPr>
            <a:r>
              <a:rPr lang="en-US" sz="1120" dirty="0">
                <a:solidFill>
                  <a:srgbClr val="45433D"/>
                </a:solidFill>
                <a:latin typeface="Arial" pitchFamily="34" charset="0"/>
                <a:ea typeface="Arial" pitchFamily="34" charset="-122"/>
                <a:cs typeface="Arial" pitchFamily="34" charset="-120"/>
              </a:rPr>
              <a:t>machine maintenance, and reduce green</a:t>
            </a:r>
            <a:endParaRPr lang="en-US" sz="1120" dirty="0"/>
          </a:p>
          <a:p>
            <a:pPr algn="l" indent="0" marL="0">
              <a:lnSpc>
                <a:spcPts val="1630"/>
              </a:lnSpc>
              <a:buNone/>
            </a:pPr>
            <a:r>
              <a:rPr lang="en-US" sz="1120" dirty="0">
                <a:solidFill>
                  <a:srgbClr val="45433D"/>
                </a:solidFill>
                <a:latin typeface="Arial" pitchFamily="34" charset="0"/>
                <a:ea typeface="Arial" pitchFamily="34" charset="-122"/>
                <a:cs typeface="Arial" pitchFamily="34" charset="-120"/>
              </a:rPr>
              <a:t>yield waste.</a:t>
            </a:r>
            <a:endParaRPr lang="en-US" sz="1120" dirty="0"/>
          </a:p>
        </p:txBody>
      </p:sp>
      <p:sp>
        <p:nvSpPr>
          <p:cNvPr id="16" name="Text 11"/>
          <p:cNvSpPr/>
          <p:nvPr/>
        </p:nvSpPr>
        <p:spPr>
          <a:xfrm>
            <a:off x="5381244" y="2817266"/>
            <a:ext cx="1073506" cy="152705"/>
          </a:xfrm>
          <a:prstGeom prst="rect">
            <a:avLst/>
          </a:prstGeom>
          <a:noFill/>
          <a:ln/>
        </p:spPr>
        <p:txBody>
          <a:bodyPr wrap="none" lIns="0" tIns="0" rIns="0" bIns="0" rtlCol="0" anchor="t"/>
          <a:lstStyle/>
          <a:p>
            <a:pPr algn="l" indent="0" marL="0">
              <a:lnSpc>
                <a:spcPts val="1120"/>
              </a:lnSpc>
              <a:buNone/>
            </a:pPr>
            <a:r>
              <a:rPr lang="en-US" sz="900" b="1" spc="144" kern="0" dirty="0">
                <a:solidFill>
                  <a:srgbClr val="8B897F"/>
                </a:solidFill>
                <a:latin typeface="Consolas" pitchFamily="34" charset="0"/>
                <a:ea typeface="Consolas" pitchFamily="34" charset="-122"/>
                <a:cs typeface="Consolas" pitchFamily="34" charset="-120"/>
              </a:rPr>
              <a:t>2. B2B SALES</a:t>
            </a:r>
            <a:endParaRPr lang="en-US" sz="900" dirty="0"/>
          </a:p>
        </p:txBody>
      </p:sp>
      <p:sp>
        <p:nvSpPr>
          <p:cNvPr id="17" name="Text 12"/>
          <p:cNvSpPr/>
          <p:nvPr/>
        </p:nvSpPr>
        <p:spPr>
          <a:xfrm>
            <a:off x="5381244" y="3026664"/>
            <a:ext cx="2049170" cy="298094"/>
          </a:xfrm>
          <a:prstGeom prst="rect">
            <a:avLst/>
          </a:prstGeom>
          <a:noFill/>
          <a:ln/>
        </p:spPr>
        <p:txBody>
          <a:bodyPr wrap="none" lIns="0" tIns="0" rIns="0" bIns="0" rtlCol="0" anchor="t"/>
          <a:lstStyle/>
          <a:p>
            <a:pPr algn="l" indent="0" marL="0">
              <a:lnSpc>
                <a:spcPts val="1970"/>
              </a:lnSpc>
              <a:buNone/>
            </a:pPr>
            <a:r>
              <a:rPr lang="en-US" sz="1570" b="1" dirty="0">
                <a:solidFill>
                  <a:srgbClr val="191917"/>
                </a:solidFill>
                <a:latin typeface="Palatino Linotype" pitchFamily="34" charset="0"/>
                <a:ea typeface="Palatino Linotype" pitchFamily="34" charset="-122"/>
                <a:cs typeface="Palatino Linotype" pitchFamily="34" charset="-120"/>
              </a:rPr>
              <a:t>High-Value Accounts</a:t>
            </a:r>
            <a:endParaRPr lang="en-US" sz="1570" dirty="0"/>
          </a:p>
        </p:txBody>
      </p:sp>
      <p:sp>
        <p:nvSpPr>
          <p:cNvPr id="18" name="Text 13"/>
          <p:cNvSpPr/>
          <p:nvPr/>
        </p:nvSpPr>
        <p:spPr>
          <a:xfrm>
            <a:off x="5381244" y="3369564"/>
            <a:ext cx="2735885" cy="408737"/>
          </a:xfrm>
          <a:prstGeom prst="rect">
            <a:avLst/>
          </a:prstGeom>
          <a:noFill/>
          <a:ln/>
        </p:spPr>
        <p:txBody>
          <a:bodyPr wrap="none" lIns="0" tIns="0" rIns="0" bIns="0" rtlCol="0" anchor="t"/>
          <a:lstStyle/>
          <a:p>
            <a:pPr algn="l" indent="0" marL="0">
              <a:lnSpc>
                <a:spcPts val="1630"/>
              </a:lnSpc>
              <a:buNone/>
            </a:pPr>
            <a:r>
              <a:rPr lang="en-US" sz="1120" dirty="0">
                <a:solidFill>
                  <a:srgbClr val="45433D"/>
                </a:solidFill>
                <a:latin typeface="Arial" pitchFamily="34" charset="0"/>
                <a:ea typeface="Arial" pitchFamily="34" charset="-122"/>
                <a:cs typeface="Arial" pitchFamily="34" charset="-120"/>
              </a:rPr>
              <a:t>Shift focus away from low-margin retail</a:t>
            </a:r>
            <a:endParaRPr lang="en-US" sz="1120" dirty="0"/>
          </a:p>
          <a:p>
            <a:pPr algn="l" indent="0" marL="0">
              <a:lnSpc>
                <a:spcPts val="1630"/>
              </a:lnSpc>
              <a:buNone/>
            </a:pPr>
            <a:r>
              <a:rPr lang="en-US" sz="1120" dirty="0">
                <a:solidFill>
                  <a:srgbClr val="45433D"/>
                </a:solidFill>
                <a:latin typeface="Arial" pitchFamily="34" charset="0"/>
                <a:ea typeface="Arial" pitchFamily="34" charset="-122"/>
                <a:cs typeface="Arial" pitchFamily="34" charset="-120"/>
              </a:rPr>
              <a:t>toward high-margin B2B office accounts.</a:t>
            </a:r>
            <a:endParaRPr lang="en-US" sz="1120" dirty="0"/>
          </a:p>
        </p:txBody>
      </p:sp>
      <p:sp>
        <p:nvSpPr>
          <p:cNvPr id="19" name="Text 14"/>
          <p:cNvSpPr/>
          <p:nvPr/>
        </p:nvSpPr>
        <p:spPr>
          <a:xfrm>
            <a:off x="9667951" y="2817266"/>
            <a:ext cx="1874520" cy="152705"/>
          </a:xfrm>
          <a:prstGeom prst="rect">
            <a:avLst/>
          </a:prstGeom>
          <a:noFill/>
          <a:ln/>
        </p:spPr>
        <p:txBody>
          <a:bodyPr wrap="none" lIns="0" tIns="0" rIns="0" bIns="0" rtlCol="0" anchor="t"/>
          <a:lstStyle/>
          <a:p>
            <a:pPr algn="l" indent="0" marL="0">
              <a:lnSpc>
                <a:spcPts val="1120"/>
              </a:lnSpc>
              <a:buNone/>
            </a:pPr>
            <a:r>
              <a:rPr lang="en-US" sz="900" b="1" spc="144" kern="0" dirty="0">
                <a:solidFill>
                  <a:srgbClr val="8B897F"/>
                </a:solidFill>
                <a:latin typeface="Consolas" pitchFamily="34" charset="0"/>
                <a:ea typeface="Consolas" pitchFamily="34" charset="-122"/>
                <a:cs typeface="Consolas" pitchFamily="34" charset="-120"/>
              </a:rPr>
              <a:t>3. MARKETING &amp; E-COMM</a:t>
            </a:r>
            <a:endParaRPr lang="en-US" sz="900" dirty="0"/>
          </a:p>
        </p:txBody>
      </p:sp>
      <p:sp>
        <p:nvSpPr>
          <p:cNvPr id="20" name="Text 15"/>
          <p:cNvSpPr/>
          <p:nvPr/>
        </p:nvSpPr>
        <p:spPr>
          <a:xfrm>
            <a:off x="9667951" y="3026664"/>
            <a:ext cx="1842516" cy="298094"/>
          </a:xfrm>
          <a:prstGeom prst="rect">
            <a:avLst/>
          </a:prstGeom>
          <a:noFill/>
          <a:ln/>
        </p:spPr>
        <p:txBody>
          <a:bodyPr wrap="none" lIns="0" tIns="0" rIns="0" bIns="0" rtlCol="0" anchor="t"/>
          <a:lstStyle/>
          <a:p>
            <a:pPr algn="l" indent="0" marL="0">
              <a:lnSpc>
                <a:spcPts val="1970"/>
              </a:lnSpc>
              <a:buNone/>
            </a:pPr>
            <a:r>
              <a:rPr lang="en-US" sz="1570" b="1" dirty="0">
                <a:solidFill>
                  <a:srgbClr val="191917"/>
                </a:solidFill>
                <a:latin typeface="Palatino Linotype" pitchFamily="34" charset="0"/>
                <a:ea typeface="Palatino Linotype" pitchFamily="34" charset="-122"/>
                <a:cs typeface="Palatino Linotype" pitchFamily="34" charset="-120"/>
              </a:rPr>
              <a:t>D2C Subscriptions</a:t>
            </a:r>
            <a:endParaRPr lang="en-US" sz="1570" dirty="0"/>
          </a:p>
        </p:txBody>
      </p:sp>
      <p:sp>
        <p:nvSpPr>
          <p:cNvPr id="21" name="Text 16"/>
          <p:cNvSpPr/>
          <p:nvPr/>
        </p:nvSpPr>
        <p:spPr>
          <a:xfrm>
            <a:off x="9667951" y="3369564"/>
            <a:ext cx="2738628" cy="632765"/>
          </a:xfrm>
          <a:prstGeom prst="rect">
            <a:avLst/>
          </a:prstGeom>
          <a:noFill/>
          <a:ln/>
        </p:spPr>
        <p:txBody>
          <a:bodyPr wrap="none" lIns="0" tIns="0" rIns="0" bIns="0" rtlCol="0" anchor="t"/>
          <a:lstStyle/>
          <a:p>
            <a:pPr algn="l" indent="0" marL="0">
              <a:lnSpc>
                <a:spcPts val="1630"/>
              </a:lnSpc>
              <a:buNone/>
            </a:pPr>
            <a:r>
              <a:rPr lang="en-US" sz="1120" dirty="0">
                <a:solidFill>
                  <a:srgbClr val="45433D"/>
                </a:solidFill>
                <a:latin typeface="Arial" pitchFamily="34" charset="0"/>
                <a:ea typeface="Arial" pitchFamily="34" charset="-122"/>
                <a:cs typeface="Arial" pitchFamily="34" charset="-120"/>
              </a:rPr>
              <a:t>Promote the online subscription club and</a:t>
            </a:r>
            <a:endParaRPr lang="en-US" sz="1120" dirty="0"/>
          </a:p>
          <a:p>
            <a:pPr algn="l" indent="0" marL="0">
              <a:lnSpc>
                <a:spcPts val="1630"/>
              </a:lnSpc>
              <a:buNone/>
            </a:pPr>
            <a:r>
              <a:rPr lang="en-US" sz="1120" dirty="0">
                <a:solidFill>
                  <a:srgbClr val="45433D"/>
                </a:solidFill>
                <a:latin typeface="Arial" pitchFamily="34" charset="0"/>
                <a:ea typeface="Arial" pitchFamily="34" charset="-122"/>
                <a:cs typeface="Arial" pitchFamily="34" charset="-120"/>
              </a:rPr>
              <a:t>premium single origins to maximize unit</a:t>
            </a:r>
            <a:endParaRPr lang="en-US" sz="1120" dirty="0"/>
          </a:p>
          <a:p>
            <a:pPr algn="l" indent="0" marL="0">
              <a:lnSpc>
                <a:spcPts val="1630"/>
              </a:lnSpc>
              <a:buNone/>
            </a:pPr>
            <a:r>
              <a:rPr lang="en-US" sz="1120" dirty="0">
                <a:solidFill>
                  <a:srgbClr val="45433D"/>
                </a:solidFill>
                <a:latin typeface="Arial" pitchFamily="34" charset="0"/>
                <a:ea typeface="Arial" pitchFamily="34" charset="-122"/>
                <a:cs typeface="Arial" pitchFamily="34" charset="-120"/>
              </a:rPr>
              <a:t>margins.</a:t>
            </a:r>
            <a:endParaRPr lang="en-US" sz="1120" dirty="0"/>
          </a:p>
        </p:txBody>
      </p:sp>
      <p:sp>
        <p:nvSpPr>
          <p:cNvPr id="22" name="Text 17"/>
          <p:cNvSpPr/>
          <p:nvPr/>
        </p:nvSpPr>
        <p:spPr>
          <a:xfrm>
            <a:off x="685800" y="6295644"/>
            <a:ext cx="1786738"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MID-YEAR ALL-HANDS</a:t>
            </a:r>
            <a:endParaRPr lang="en-US" sz="970" dirty="0"/>
          </a:p>
        </p:txBody>
      </p:sp>
      <p:sp>
        <p:nvSpPr>
          <p:cNvPr id="23" name="Text 18"/>
          <p:cNvSpPr/>
          <p:nvPr/>
        </p:nvSpPr>
        <p:spPr>
          <a:xfrm>
            <a:off x="10828325" y="6295644"/>
            <a:ext cx="706831" cy="161849"/>
          </a:xfrm>
          <a:prstGeom prst="rect">
            <a:avLst/>
          </a:prstGeom>
          <a:noFill/>
          <a:ln/>
        </p:spPr>
        <p:txBody>
          <a:bodyPr wrap="none" lIns="0" tIns="0" rIns="0" bIns="0" rtlCol="0" anchor="t"/>
          <a:lstStyle/>
          <a:p>
            <a:pPr algn="l" indent="0" marL="0">
              <a:lnSpc>
                <a:spcPts val="1220"/>
              </a:lnSpc>
              <a:buNone/>
            </a:pPr>
            <a:r>
              <a:rPr lang="en-US" sz="970" spc="175" kern="0" dirty="0">
                <a:solidFill>
                  <a:srgbClr val="8B897F"/>
                </a:solidFill>
                <a:latin typeface="Consolas" pitchFamily="34" charset="0"/>
                <a:ea typeface="Consolas" pitchFamily="34" charset="-122"/>
                <a:cs typeface="Consolas" pitchFamily="34" charset="-120"/>
              </a:rPr>
              <a:t>09 / 11</a:t>
            </a:r>
            <a:endParaRPr lang="en-US" sz="970" dirty="0"/>
          </a:p>
        </p:txBody>
      </p:sp>
    </p:spTree>
  </p:cSld>
  <p:clrMapOvr>
    <a:masterClrMapping/>
  </p:clrMapOvr>
</p:sld>
</file>

<file path=ppt/theme/theme1.xml><?xml version="1.0" encoding="utf-8"?>
<a:theme xmlns:a="http://schemas.openxmlformats.org/drawingml/2006/main" name="Office Theme">
  <a:themeElements>
    <a:clrScheme name="Office">
      <a:dk1>
        <a:srgbClr val="45433D"/>
      </a:dk1>
      <a:lt1>
        <a:srgbClr val="FCFBF7"/>
      </a:lt1>
      <a:dk2>
        <a:srgbClr val="44546A"/>
      </a:dk2>
      <a:lt2>
        <a:srgbClr val="E7E6E6"/>
      </a:lt2>
      <a:accent1>
        <a:srgbClr val="2563A8"/>
      </a:accent1>
      <a:accent2>
        <a:srgbClr val="ED7D31"/>
      </a:accent2>
      <a:accent3>
        <a:srgbClr val="A5A5A5"/>
      </a:accent3>
      <a:accent4>
        <a:srgbClr val="FFC000"/>
      </a:accent4>
      <a:accent5>
        <a:srgbClr val="5B9BD5"/>
      </a:accent5>
      <a:accent6>
        <a:srgbClr val="70AD47"/>
      </a:accent6>
      <a:hlink>
        <a:srgbClr val="2563A8"/>
      </a:hlink>
      <a:folHlink>
        <a:srgbClr val="954F72"/>
      </a:folHlink>
    </a:clrScheme>
    <a:fontScheme name="Office">
      <a:majorFont>
        <a:latin typeface="Arial"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onsolas"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unPaper · www.unpaper.ai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Smarter, Not Just Bigger – H2 All-Hands</dc:title>
  <dc:subject>Smarter, Not Just Bigger – H2 All-Hands</dc:subject>
  <dc:creator>unPaper</dc:creator>
  <cp:lastModifiedBy>unPaper</cp:lastModifiedBy>
  <cp:revision>1</cp:revision>
  <dcterms:created xsi:type="dcterms:W3CDTF">2026-07-04T06:26:38Z</dcterms:created>
  <dcterms:modified xsi:type="dcterms:W3CDTF">2026-07-04T06:26:38Z</dcterms:modified>
</cp:coreProperties>
</file>