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(€M)</c:v>
                </c:pt>
              </c:strCache>
            </c:strRef>
          </c:tx>
          <c:spPr>
            <a:solidFill>
              <a:srgbClr val="56CDB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4F7FB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Berlin</c:v>
                  </c:pt>
                  <c:pt idx="1">
                    <c:v>Amsterdam</c:v>
                  </c:pt>
                  <c:pt idx="2">
                    <c:v>Paris</c:v>
                  </c:pt>
                  <c:pt idx="3">
                    <c:v>Copenhagen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3.1</c:v>
                </c:pt>
                <c:pt idx="1">
                  <c:v>2.2</c:v>
                </c:pt>
                <c:pt idx="2">
                  <c:v>1.9</c:v>
                </c:pt>
                <c:pt idx="3">
                  <c:v>1.2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4F7FB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4F7F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3.5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4F7F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with the conclusion: Q2 was a strong operating quarter. The board should see this as momentum that is worth funding, while still managing the execution constraints in H2.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headline is balanced: more revenue, more subscribers, lower churn and higher utilization. Q2 was not only growth; it was healthier growth.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Berlin remains the anchor, but the growth story is increasingly multi-market. Copenhagen is the small base with the strongest acceleration, while Paris requires closer regulatory management.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bar chart makes the revenue concentration visible without overcomplicating the message. Berlin and Amsterdam together are the core engine, while Copenhagen is the growth option to watch.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initiatives are deliberately connected to growth quality. Cargo bikes expand the product, corporate fleets diversify channels, and predictive maintenance protects margin.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clearest product-led growth move in H2. The key is to use the beta to validate operations and avoid scaling complexity faster than demand.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H2 is not just about adding subscribers. The corporate and maintenance streams should improve the durability of growth by lowering acquisition friction and operational cost pressure.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None of the risks changes the strategic direction, but each can affect timing or margin. The message is not to slow down; it is to sequence H2 with clear controls.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with the operating plan and the board ask implied by the roadmap. H2 should be managed as a sequenced expansion: beta, launch, enterprise rollout and cost-system go-live.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Slide-4-image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1085393" y="513893"/>
            <a:ext cx="389534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QBR</a:t>
            </a:r>
            <a:endParaRPr lang="en-US" sz="1120" dirty="0"/>
          </a:p>
        </p:txBody>
      </p:sp>
      <p:sp>
        <p:nvSpPr>
          <p:cNvPr id="5" name="Text 2"/>
          <p:cNvSpPr/>
          <p:nvPr/>
        </p:nvSpPr>
        <p:spPr>
          <a:xfrm>
            <a:off x="9763049" y="52852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685800" y="1814170"/>
            <a:ext cx="7947965" cy="231526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7060"/>
              </a:lnSpc>
              <a:buNone/>
            </a:pPr>
            <a:r>
              <a:rPr lang="en-US" sz="7200" spc="-144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Q2 confirms </a:t>
            </a:r>
            <a:pPr algn="l" indent="0" marL="0">
              <a:lnSpc>
                <a:spcPts val="7060"/>
              </a:lnSpc>
              <a:buNone/>
            </a:pPr>
            <a:r>
              <a:rPr lang="en-US" sz="7200" i="1" spc="-144" kern="0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scalable</a:t>
            </a:r>
            <a:endParaRPr lang="en-US" sz="7200" dirty="0"/>
          </a:p>
          <a:p>
            <a:pPr algn="l" indent="0" marL="0">
              <a:lnSpc>
                <a:spcPts val="7060"/>
              </a:lnSpc>
              <a:buNone/>
            </a:pPr>
            <a:r>
              <a:rPr lang="en-US" sz="7200" spc="-144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 momentum</a:t>
            </a:r>
            <a:endParaRPr lang="en-US" sz="7200" dirty="0"/>
          </a:p>
        </p:txBody>
      </p:sp>
      <p:sp>
        <p:nvSpPr>
          <p:cNvPr id="7" name="Text 4"/>
          <p:cNvSpPr/>
          <p:nvPr/>
        </p:nvSpPr>
        <p:spPr>
          <a:xfrm>
            <a:off x="685800" y="4081882"/>
            <a:ext cx="9803282" cy="7973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Northwind Mobility closed Q2 2026 with faster revenue growth, a larger subscriber</a:t>
            </a:r>
            <a:endParaRPr lang="en-US" sz="2020" dirty="0"/>
          </a:p>
          <a:p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base, lower churn and improving fleet utilization.</a:t>
            </a:r>
            <a:endParaRPr lang="en-US" sz="2020" dirty="0"/>
          </a:p>
        </p:txBody>
      </p:sp>
      <p:sp>
        <p:nvSpPr>
          <p:cNvPr id="8" name="Text 5"/>
          <p:cNvSpPr/>
          <p:nvPr/>
        </p:nvSpPr>
        <p:spPr>
          <a:xfrm>
            <a:off x="685800" y="6295644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EXECUTIVE BOARD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Q2 2026</a:t>
            </a:r>
            <a:endParaRPr lang="en-US" sz="9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3599993"/>
            <a:ext cx="28529" cy="1201887"/>
          </a:xfrm>
          <a:prstGeom prst="rect">
            <a:avLst/>
          </a:prstGeom>
          <a:solidFill>
            <a:srgbClr val="56CDBB"/>
          </a:solidFill>
          <a:ln/>
        </p:spPr>
      </p:sp>
      <p:sp>
        <p:nvSpPr>
          <p:cNvPr id="4" name="Shape 1"/>
          <p:cNvSpPr/>
          <p:nvPr/>
        </p:nvSpPr>
        <p:spPr>
          <a:xfrm>
            <a:off x="3443630" y="3599993"/>
            <a:ext cx="28529" cy="1201887"/>
          </a:xfrm>
          <a:prstGeom prst="rect">
            <a:avLst/>
          </a:prstGeom>
          <a:solidFill>
            <a:srgbClr val="56CDBB"/>
          </a:solidFill>
          <a:ln/>
        </p:spPr>
      </p:sp>
      <p:sp>
        <p:nvSpPr>
          <p:cNvPr id="5" name="Shape 2"/>
          <p:cNvSpPr/>
          <p:nvPr/>
        </p:nvSpPr>
        <p:spPr>
          <a:xfrm>
            <a:off x="6200546" y="3599993"/>
            <a:ext cx="28529" cy="1201887"/>
          </a:xfrm>
          <a:prstGeom prst="rect">
            <a:avLst/>
          </a:prstGeom>
          <a:solidFill>
            <a:srgbClr val="56CDBB"/>
          </a:solidFill>
          <a:ln/>
        </p:spPr>
      </p:sp>
      <p:sp>
        <p:nvSpPr>
          <p:cNvPr id="6" name="Shape 3"/>
          <p:cNvSpPr/>
          <p:nvPr/>
        </p:nvSpPr>
        <p:spPr>
          <a:xfrm>
            <a:off x="8958377" y="3599993"/>
            <a:ext cx="28529" cy="1201887"/>
          </a:xfrm>
          <a:prstGeom prst="rect">
            <a:avLst/>
          </a:prstGeom>
          <a:solidFill>
            <a:srgbClr val="56CDBB"/>
          </a:solidFill>
          <a:ln/>
        </p:spPr>
      </p:sp>
      <p:sp>
        <p:nvSpPr>
          <p:cNvPr id="7" name="Shape 4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8" name="Text 5"/>
          <p:cNvSpPr/>
          <p:nvPr/>
        </p:nvSpPr>
        <p:spPr>
          <a:xfrm>
            <a:off x="685800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KPI OVERVIEW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685800" y="1903781"/>
            <a:ext cx="7875727" cy="157916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Core KPIs moved in the right</a:t>
            </a:r>
            <a:endParaRPr lang="en-US" sz="4800" dirty="0"/>
          </a:p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direction</a:t>
            </a:r>
            <a:endParaRPr lang="en-US" sz="4800" dirty="0"/>
          </a:p>
        </p:txBody>
      </p:sp>
      <p:sp>
        <p:nvSpPr>
          <p:cNvPr id="11" name="Text 8"/>
          <p:cNvSpPr/>
          <p:nvPr/>
        </p:nvSpPr>
        <p:spPr>
          <a:xfrm>
            <a:off x="923544" y="3494837"/>
            <a:ext cx="1668780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€8.4M</a:t>
            </a:r>
            <a:endParaRPr lang="en-US" sz="4650" dirty="0"/>
          </a:p>
        </p:txBody>
      </p:sp>
      <p:sp>
        <p:nvSpPr>
          <p:cNvPr id="12" name="Text 9"/>
          <p:cNvSpPr/>
          <p:nvPr/>
        </p:nvSpPr>
        <p:spPr>
          <a:xfrm>
            <a:off x="923544" y="4324198"/>
            <a:ext cx="2202790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Revenue, up 21% versus Q1.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3681374" y="3494837"/>
            <a:ext cx="1448410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38.2k</a:t>
            </a:r>
            <a:endParaRPr lang="en-US" sz="4650" dirty="0"/>
          </a:p>
        </p:txBody>
      </p:sp>
      <p:sp>
        <p:nvSpPr>
          <p:cNvPr id="14" name="Text 11"/>
          <p:cNvSpPr/>
          <p:nvPr/>
        </p:nvSpPr>
        <p:spPr>
          <a:xfrm>
            <a:off x="3681374" y="4324198"/>
            <a:ext cx="2171700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subscribers, up 14%.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6438290" y="3494837"/>
            <a:ext cx="1325880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3.1%</a:t>
            </a:r>
            <a:endParaRPr lang="en-US" sz="4650" dirty="0"/>
          </a:p>
        </p:txBody>
      </p:sp>
      <p:sp>
        <p:nvSpPr>
          <p:cNvPr id="16" name="Text 13"/>
          <p:cNvSpPr/>
          <p:nvPr/>
        </p:nvSpPr>
        <p:spPr>
          <a:xfrm>
            <a:off x="6438290" y="4324198"/>
            <a:ext cx="1906524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Churn, down from 3.8%.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9196121" y="3494837"/>
            <a:ext cx="1169518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76%</a:t>
            </a:r>
            <a:endParaRPr lang="en-US" sz="4650" dirty="0"/>
          </a:p>
        </p:txBody>
      </p:sp>
      <p:sp>
        <p:nvSpPr>
          <p:cNvPr id="18" name="Text 15"/>
          <p:cNvSpPr/>
          <p:nvPr/>
        </p:nvSpPr>
        <p:spPr>
          <a:xfrm>
            <a:off x="9196121" y="4324198"/>
            <a:ext cx="1742846" cy="4846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Fleet utilization across</a:t>
            </a:r>
            <a:endParaRPr lang="en-US" sz="1350" dirty="0"/>
          </a:p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markets.</a:t>
            </a:r>
            <a:endParaRPr lang="en-US" sz="1350" dirty="0"/>
          </a:p>
        </p:txBody>
      </p:sp>
      <p:sp>
        <p:nvSpPr>
          <p:cNvPr id="19" name="Text 16"/>
          <p:cNvSpPr/>
          <p:nvPr/>
        </p:nvSpPr>
        <p:spPr>
          <a:xfrm>
            <a:off x="685800" y="6295644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EXECUTIVE BOARD</a:t>
            </a:r>
            <a:endParaRPr lang="en-US" sz="970" dirty="0"/>
          </a:p>
        </p:txBody>
      </p:sp>
      <p:sp>
        <p:nvSpPr>
          <p:cNvPr id="20" name="Text 17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09</a:t>
            </a:r>
            <a:endParaRPr lang="en-US" sz="97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685800" y="513893"/>
            <a:ext cx="2283257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REGIONAL PERFORMANCE</a:t>
            </a:r>
            <a:endParaRPr lang="en-US" sz="970" dirty="0"/>
          </a:p>
        </p:txBody>
      </p:sp>
      <p:sp>
        <p:nvSpPr>
          <p:cNvPr id="5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685800" y="6295644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EXECUTIVE BOARD</a:t>
            </a:r>
            <a:endParaRPr lang="en-US" sz="970" dirty="0"/>
          </a:p>
        </p:txBody>
      </p:sp>
      <p:sp>
        <p:nvSpPr>
          <p:cNvPr id="7" name="Text 4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09</a:t>
            </a:r>
            <a:endParaRPr lang="en-US" sz="9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graphicFrame>
        <p:nvGraphicFramePr>
          <p:cNvPr id="4" name="Chart 0" descr=""/>
          <p:cNvGraphicFramePr/>
          <p:nvPr/>
        </p:nvGraphicFramePr>
        <p:xfrm>
          <a:off x="685800" y="2563063"/>
          <a:ext cx="10820095" cy="238109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" name="Text 1"/>
          <p:cNvSpPr/>
          <p:nvPr/>
        </p:nvSpPr>
        <p:spPr>
          <a:xfrm>
            <a:off x="685800" y="513893"/>
            <a:ext cx="138988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REVENUE MIX</a:t>
            </a:r>
            <a:endParaRPr lang="en-US" sz="970" dirty="0"/>
          </a:p>
        </p:txBody>
      </p:sp>
      <p:sp>
        <p:nvSpPr>
          <p:cNvPr id="6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7" name="Text 3"/>
          <p:cNvSpPr/>
          <p:nvPr/>
        </p:nvSpPr>
        <p:spPr>
          <a:xfrm>
            <a:off x="685800" y="904342"/>
            <a:ext cx="7561174" cy="157916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Revenue mix is anchored by</a:t>
            </a:r>
            <a:endParaRPr lang="en-US" sz="4800" dirty="0"/>
          </a:p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Berlin</a:t>
            </a:r>
            <a:endParaRPr lang="en-US" sz="4800" dirty="0"/>
          </a:p>
        </p:txBody>
      </p:sp>
      <p:sp>
        <p:nvSpPr>
          <p:cNvPr id="8" name="Text 4"/>
          <p:cNvSpPr/>
          <p:nvPr/>
        </p:nvSpPr>
        <p:spPr>
          <a:xfrm>
            <a:off x="1285646" y="5095951"/>
            <a:ext cx="749808" cy="7351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810"/>
              </a:lnSpc>
              <a:buNone/>
            </a:pPr>
            <a:r>
              <a:rPr lang="en-US" sz="187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Berlin</a:t>
            </a:r>
            <a:endParaRPr lang="en-US" sz="1870" dirty="0"/>
          </a:p>
          <a:p>
            <a:pPr algn="ctr" indent="0" marL="0">
              <a:lnSpc>
                <a:spcPts val="2810"/>
              </a:lnSpc>
              <a:buNone/>
            </a:pPr>
            <a:r>
              <a:rPr lang="en-US" sz="1870" b="1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€3.1M</a:t>
            </a:r>
            <a:endParaRPr lang="en-US" sz="1870" dirty="0"/>
          </a:p>
        </p:txBody>
      </p:sp>
      <p:sp>
        <p:nvSpPr>
          <p:cNvPr id="9" name="Text 5"/>
          <p:cNvSpPr/>
          <p:nvPr/>
        </p:nvSpPr>
        <p:spPr>
          <a:xfrm>
            <a:off x="3675888" y="5095951"/>
            <a:ext cx="1270102" cy="7351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810"/>
              </a:lnSpc>
              <a:buNone/>
            </a:pPr>
            <a:r>
              <a:rPr lang="en-US" sz="187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Amsterdam</a:t>
            </a:r>
            <a:endParaRPr lang="en-US" sz="1870" dirty="0"/>
          </a:p>
          <a:p>
            <a:pPr algn="ctr" indent="0" marL="0">
              <a:lnSpc>
                <a:spcPts val="2810"/>
              </a:lnSpc>
              <a:buNone/>
            </a:pPr>
            <a:r>
              <a:rPr lang="en-US" sz="1870" b="1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€2.2M</a:t>
            </a:r>
            <a:endParaRPr lang="en-US" sz="1870" dirty="0"/>
          </a:p>
        </p:txBody>
      </p:sp>
      <p:sp>
        <p:nvSpPr>
          <p:cNvPr id="10" name="Text 6"/>
          <p:cNvSpPr/>
          <p:nvPr/>
        </p:nvSpPr>
        <p:spPr>
          <a:xfrm>
            <a:off x="6586423" y="5095951"/>
            <a:ext cx="749808" cy="7351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810"/>
              </a:lnSpc>
              <a:buNone/>
            </a:pPr>
            <a:r>
              <a:rPr lang="en-US" sz="187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Paris</a:t>
            </a:r>
            <a:endParaRPr lang="en-US" sz="1870" dirty="0"/>
          </a:p>
          <a:p>
            <a:pPr algn="ctr" indent="0" marL="0">
              <a:lnSpc>
                <a:spcPts val="2810"/>
              </a:lnSpc>
              <a:buNone/>
            </a:pPr>
            <a:r>
              <a:rPr lang="en-US" sz="1870" b="1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€1.9M</a:t>
            </a:r>
            <a:endParaRPr lang="en-US" sz="1870" dirty="0"/>
          </a:p>
        </p:txBody>
      </p:sp>
      <p:sp>
        <p:nvSpPr>
          <p:cNvPr id="11" name="Text 7"/>
          <p:cNvSpPr/>
          <p:nvPr/>
        </p:nvSpPr>
        <p:spPr>
          <a:xfrm>
            <a:off x="9044330" y="5095951"/>
            <a:ext cx="1353312" cy="7351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810"/>
              </a:lnSpc>
              <a:buNone/>
            </a:pPr>
            <a:r>
              <a:rPr lang="en-US" sz="187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Copenhagen</a:t>
            </a:r>
            <a:endParaRPr lang="en-US" sz="1870" dirty="0"/>
          </a:p>
          <a:p>
            <a:pPr algn="ctr" indent="0" marL="0">
              <a:lnSpc>
                <a:spcPts val="2810"/>
              </a:lnSpc>
              <a:buNone/>
            </a:pPr>
            <a:r>
              <a:rPr lang="en-US" sz="1870" b="1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€1.2M</a:t>
            </a:r>
            <a:endParaRPr lang="en-US" sz="1870" dirty="0"/>
          </a:p>
        </p:txBody>
      </p:sp>
      <p:sp>
        <p:nvSpPr>
          <p:cNvPr id="12" name="Text 8"/>
          <p:cNvSpPr/>
          <p:nvPr/>
        </p:nvSpPr>
        <p:spPr>
          <a:xfrm>
            <a:off x="685800" y="6295644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EXECUTIVE BOARD</a:t>
            </a:r>
            <a:endParaRPr lang="en-US" sz="970" dirty="0"/>
          </a:p>
        </p:txBody>
      </p:sp>
      <p:sp>
        <p:nvSpPr>
          <p:cNvPr id="13" name="Text 9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09</a:t>
            </a:r>
            <a:endParaRPr lang="en-US" sz="97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3160166"/>
            <a:ext cx="3467405" cy="2042770"/>
          </a:xfrm>
          <a:prstGeom prst="roundRect">
            <a:avLst>
              <a:gd name="adj" fmla="val 4655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4" name="h2pc-0"/>
          <p:cNvSpPr/>
          <p:nvPr/>
        </p:nvSpPr>
        <p:spPr>
          <a:xfrm>
            <a:off x="942746" y="3436315"/>
            <a:ext cx="323698" cy="323698"/>
          </a:xfrm>
          <a:custGeom>
            <a:avLst/>
            <a:gdLst/>
            <a:ahLst/>
            <a:rect l="0" t="0" r="3400" b="3400"/>
            <a:pathLst>
              <a:path w="3400" h="3400" fill="none">
                <a:moveTo>
                  <a:pt x="3200" y="1700"/>
                </a:moveTo>
                <a:arcTo wR="1500" hR="1500" stAng="0" swAng="21600000"/>
                <a:close/>
              </a:path>
              <a:path w="3400" h="3400" fill="none">
                <a:moveTo>
                  <a:pt x="1000" y="2000"/>
                </a:moveTo>
                <a:lnTo>
                  <a:pt x="2200" y="2000"/>
                </a:lnTo>
                <a:lnTo>
                  <a:pt x="2600" y="2500"/>
                </a:lnTo>
                <a:moveTo>
                  <a:pt x="1200" y="2000"/>
                </a:moveTo>
                <a:lnTo>
                  <a:pt x="1600" y="1200"/>
                </a:lnTo>
                <a:lnTo>
                  <a:pt x="2100" y="1200"/>
                </a:lnTo>
                <a:lnTo>
                  <a:pt x="2400" y="2000"/>
                </a:lnTo>
                <a:moveTo>
                  <a:pt x="900" y="2500"/>
                </a:moveTo>
                <a:lnTo>
                  <a:pt x="2700" y="2500"/>
                </a:lnTo>
              </a:path>
            </a:pathLst>
          </a:custGeom>
          <a:ln w="19050">
            <a:solidFill>
              <a:srgbClr val="56CDBB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362602" y="3160166"/>
            <a:ext cx="3467405" cy="2042770"/>
          </a:xfrm>
          <a:prstGeom prst="roundRect">
            <a:avLst>
              <a:gd name="adj" fmla="val 4655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6" name="h2pc-1"/>
          <p:cNvSpPr/>
          <p:nvPr/>
        </p:nvSpPr>
        <p:spPr>
          <a:xfrm>
            <a:off x="4619549" y="3436315"/>
            <a:ext cx="323698" cy="323698"/>
          </a:xfrm>
          <a:custGeom>
            <a:avLst/>
            <a:gdLst/>
            <a:ahLst/>
            <a:rect l="0" t="0" r="3400" b="3400"/>
            <a:pathLst>
              <a:path w="3400" h="3400" fill="none">
                <a:moveTo>
                  <a:pt x="1000" y="1000"/>
                </a:moveTo>
                <a:lnTo>
                  <a:pt x="2400" y="1000"/>
                </a:lnTo>
                <a:arcTo wR="300" hR="300" stAng="16200000" swAng="5400000"/>
                <a:lnTo>
                  <a:pt x="2700" y="2300"/>
                </a:lnTo>
                <a:arcTo wR="300" hR="300" stAng="0" swAng="5400000"/>
                <a:lnTo>
                  <a:pt x="1000" y="2600"/>
                </a:lnTo>
                <a:arcTo wR="300" hR="300" stAng="5400000" swAng="5400000"/>
                <a:lnTo>
                  <a:pt x="700" y="1300"/>
                </a:lnTo>
                <a:arcTo wR="300" hR="300" stAng="10800000" swAng="5400000"/>
                <a:close/>
              </a:path>
              <a:path w="3400" h="3400" fill="none">
                <a:moveTo>
                  <a:pt x="1200" y="1000"/>
                </a:moveTo>
                <a:lnTo>
                  <a:pt x="1200" y="800"/>
                </a:lnTo>
                <a:lnTo>
                  <a:pt x="2200" y="800"/>
                </a:lnTo>
                <a:lnTo>
                  <a:pt x="2200" y="1000"/>
                </a:lnTo>
                <a:moveTo>
                  <a:pt x="1100" y="1800"/>
                </a:moveTo>
                <a:lnTo>
                  <a:pt x="2300" y="1800"/>
                </a:lnTo>
              </a:path>
            </a:pathLst>
          </a:custGeom>
          <a:ln w="19050">
            <a:solidFill>
              <a:srgbClr val="56CDBB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8038490" y="3160166"/>
            <a:ext cx="3467405" cy="2042770"/>
          </a:xfrm>
          <a:prstGeom prst="roundRect">
            <a:avLst>
              <a:gd name="adj" fmla="val 4655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8" name="h2pc-2"/>
          <p:cNvSpPr/>
          <p:nvPr/>
        </p:nvSpPr>
        <p:spPr>
          <a:xfrm>
            <a:off x="8296351" y="3436315"/>
            <a:ext cx="323698" cy="323698"/>
          </a:xfrm>
          <a:custGeom>
            <a:avLst/>
            <a:gdLst/>
            <a:ahLst/>
            <a:rect l="0" t="0" r="3400" b="3400"/>
            <a:pathLst>
              <a:path w="3400" h="3400" fill="none">
                <a:moveTo>
                  <a:pt x="2900" y="1700"/>
                </a:moveTo>
                <a:arcTo wR="1200" hR="1200" stAng="0" swAng="21600000"/>
                <a:close/>
              </a:path>
              <a:path w="3400" h="3400" fill="none">
                <a:moveTo>
                  <a:pt x="1700" y="900"/>
                </a:moveTo>
                <a:lnTo>
                  <a:pt x="1700" y="1600"/>
                </a:lnTo>
                <a:lnTo>
                  <a:pt x="2200" y="2000"/>
                </a:lnTo>
                <a:moveTo>
                  <a:pt x="900" y="2500"/>
                </a:moveTo>
                <a:lnTo>
                  <a:pt x="1300" y="2100"/>
                </a:lnTo>
                <a:moveTo>
                  <a:pt x="2500" y="2500"/>
                </a:moveTo>
                <a:lnTo>
                  <a:pt x="2100" y="2100"/>
                </a:lnTo>
              </a:path>
            </a:pathLst>
          </a:custGeom>
          <a:ln w="19050">
            <a:solidFill>
              <a:srgbClr val="56CDBB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685800" y="513893"/>
            <a:ext cx="158831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H2 PRIORITIES</a:t>
            </a:r>
            <a:endParaRPr lang="en-US" sz="970" dirty="0"/>
          </a:p>
        </p:txBody>
      </p:sp>
      <p:sp>
        <p:nvSpPr>
          <p:cNvPr id="11" name="Text 8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12" name="Text 9"/>
          <p:cNvSpPr/>
          <p:nvPr/>
        </p:nvSpPr>
        <p:spPr>
          <a:xfrm>
            <a:off x="685800" y="1502359"/>
            <a:ext cx="7906817" cy="157916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H2 depends on three scalable</a:t>
            </a:r>
            <a:endParaRPr lang="en-US" sz="4800" dirty="0"/>
          </a:p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bets</a:t>
            </a:r>
            <a:endParaRPr lang="en-US" sz="4800" dirty="0"/>
          </a:p>
        </p:txBody>
      </p:sp>
      <p:sp>
        <p:nvSpPr>
          <p:cNvPr id="13" name="Text 10"/>
          <p:cNvSpPr/>
          <p:nvPr/>
        </p:nvSpPr>
        <p:spPr>
          <a:xfrm>
            <a:off x="942746" y="3760013"/>
            <a:ext cx="972007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CARGO TIER</a:t>
            </a:r>
            <a:endParaRPr lang="en-US" sz="970" dirty="0"/>
          </a:p>
        </p:txBody>
      </p:sp>
      <p:sp>
        <p:nvSpPr>
          <p:cNvPr id="14" name="Text 11"/>
          <p:cNvSpPr/>
          <p:nvPr/>
        </p:nvSpPr>
        <p:spPr>
          <a:xfrm>
            <a:off x="942746" y="4007815"/>
            <a:ext cx="2309774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Launch in September</a:t>
            </a:r>
            <a:endParaRPr lang="en-US" sz="1870" dirty="0"/>
          </a:p>
        </p:txBody>
      </p:sp>
      <p:sp>
        <p:nvSpPr>
          <p:cNvPr id="15" name="Text 12"/>
          <p:cNvSpPr/>
          <p:nvPr/>
        </p:nvSpPr>
        <p:spPr>
          <a:xfrm>
            <a:off x="942746" y="4441241"/>
            <a:ext cx="2835554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Beta in July tests pricing, operations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demand before full release.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4619549" y="3760013"/>
            <a:ext cx="1547165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CORPORATE FLEETS</a:t>
            </a:r>
            <a:endParaRPr lang="en-US" sz="970" dirty="0"/>
          </a:p>
        </p:txBody>
      </p:sp>
      <p:sp>
        <p:nvSpPr>
          <p:cNvPr id="17" name="Text 14"/>
          <p:cNvSpPr/>
          <p:nvPr/>
        </p:nvSpPr>
        <p:spPr>
          <a:xfrm>
            <a:off x="4619549" y="4007815"/>
            <a:ext cx="1790395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Pilots are signed</a:t>
            </a:r>
            <a:endParaRPr lang="en-US" sz="1870" dirty="0"/>
          </a:p>
        </p:txBody>
      </p:sp>
      <p:sp>
        <p:nvSpPr>
          <p:cNvPr id="18" name="Text 15"/>
          <p:cNvSpPr/>
          <p:nvPr/>
        </p:nvSpPr>
        <p:spPr>
          <a:xfrm>
            <a:off x="4619549" y="4441241"/>
            <a:ext cx="2960827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DAX companies create a credible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route into enterprise demand.</a:t>
            </a:r>
            <a:endParaRPr lang="en-US" sz="1350" dirty="0"/>
          </a:p>
        </p:txBody>
      </p:sp>
      <p:sp>
        <p:nvSpPr>
          <p:cNvPr id="19" name="Text 16"/>
          <p:cNvSpPr/>
          <p:nvPr/>
        </p:nvSpPr>
        <p:spPr>
          <a:xfrm>
            <a:off x="8296351" y="3760013"/>
            <a:ext cx="1066190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MAINTENANCE</a:t>
            </a:r>
            <a:endParaRPr lang="en-US" sz="970" dirty="0"/>
          </a:p>
        </p:txBody>
      </p:sp>
      <p:sp>
        <p:nvSpPr>
          <p:cNvPr id="20" name="Text 17"/>
          <p:cNvSpPr/>
          <p:nvPr/>
        </p:nvSpPr>
        <p:spPr>
          <a:xfrm>
            <a:off x="8296351" y="4007815"/>
            <a:ext cx="1453896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Costs can fall</a:t>
            </a:r>
            <a:endParaRPr lang="en-US" sz="1870" dirty="0"/>
          </a:p>
        </p:txBody>
      </p:sp>
      <p:sp>
        <p:nvSpPr>
          <p:cNvPr id="21" name="Text 18"/>
          <p:cNvSpPr/>
          <p:nvPr/>
        </p:nvSpPr>
        <p:spPr>
          <a:xfrm>
            <a:off x="8296351" y="4441241"/>
            <a:ext cx="2970886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Predictive rollout targets an estimated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12% workshop cost reduction.</a:t>
            </a:r>
            <a:endParaRPr lang="en-US" sz="1350" dirty="0"/>
          </a:p>
        </p:txBody>
      </p:sp>
      <p:sp>
        <p:nvSpPr>
          <p:cNvPr id="22" name="Text 19"/>
          <p:cNvSpPr/>
          <p:nvPr/>
        </p:nvSpPr>
        <p:spPr>
          <a:xfrm>
            <a:off x="685800" y="6295644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EXECUTIVE BOARD</a:t>
            </a:r>
            <a:endParaRPr lang="en-US" sz="970" dirty="0"/>
          </a:p>
        </p:txBody>
      </p:sp>
      <p:sp>
        <p:nvSpPr>
          <p:cNvPr id="23" name="Text 20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09</a:t>
            </a:r>
            <a:endParaRPr lang="en-US" sz="9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685800" y="513893"/>
            <a:ext cx="129021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CARGO TIER</a:t>
            </a:r>
            <a:endParaRPr lang="en-US" sz="970" dirty="0"/>
          </a:p>
        </p:txBody>
      </p:sp>
      <p:sp>
        <p:nvSpPr>
          <p:cNvPr id="5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1085393" y="2409444"/>
            <a:ext cx="2096719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 EXPANSION</a:t>
            </a:r>
            <a:endParaRPr lang="en-US" sz="1120" dirty="0"/>
          </a:p>
        </p:txBody>
      </p:sp>
      <p:sp>
        <p:nvSpPr>
          <p:cNvPr id="7" name="Text 4"/>
          <p:cNvSpPr/>
          <p:nvPr/>
        </p:nvSpPr>
        <p:spPr>
          <a:xfrm>
            <a:off x="685800" y="2771546"/>
            <a:ext cx="5519318" cy="18159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The cargo-bike tier turns household</a:t>
            </a:r>
            <a:endParaRPr lang="en-US" sz="2550" dirty="0"/>
          </a:p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logistics into a premium subscription</a:t>
            </a:r>
            <a:endParaRPr lang="en-US" sz="2550" dirty="0"/>
          </a:p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use case, with the July beta de-</a:t>
            </a:r>
            <a:endParaRPr lang="en-US" sz="2550" dirty="0"/>
          </a:p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risking a September launch.</a:t>
            </a:r>
            <a:endParaRPr lang="en-US" sz="2550" dirty="0"/>
          </a:p>
        </p:txBody>
      </p:sp>
      <p:sp>
        <p:nvSpPr>
          <p:cNvPr id="8" name="Text 5"/>
          <p:cNvSpPr/>
          <p:nvPr/>
        </p:nvSpPr>
        <p:spPr>
          <a:xfrm>
            <a:off x="685800" y="6295644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EXECUTIVE BOARD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09</a:t>
            </a:r>
            <a:endParaRPr lang="en-US" sz="9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3158338"/>
            <a:ext cx="5305349" cy="2066544"/>
          </a:xfrm>
          <a:prstGeom prst="roundRect">
            <a:avLst>
              <a:gd name="adj" fmla="val 4602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4" name="h2pc-3"/>
          <p:cNvSpPr/>
          <p:nvPr/>
        </p:nvSpPr>
        <p:spPr>
          <a:xfrm>
            <a:off x="942746" y="3434486"/>
            <a:ext cx="323698" cy="323698"/>
          </a:xfrm>
          <a:custGeom>
            <a:avLst/>
            <a:gdLst/>
            <a:ahLst/>
            <a:rect l="0" t="0" r="3400" b="3400"/>
            <a:pathLst>
              <a:path w="3400" h="3400" fill="none">
                <a:moveTo>
                  <a:pt x="800" y="1700"/>
                </a:moveTo>
                <a:lnTo>
                  <a:pt x="1600" y="1700"/>
                </a:lnTo>
                <a:moveTo>
                  <a:pt x="1800" y="1700"/>
                </a:moveTo>
                <a:lnTo>
                  <a:pt x="2600" y="1700"/>
                </a:lnTo>
                <a:moveTo>
                  <a:pt x="1400" y="1300"/>
                </a:moveTo>
                <a:lnTo>
                  <a:pt x="1800" y="1700"/>
                </a:lnTo>
                <a:lnTo>
                  <a:pt x="1400" y="2100"/>
                </a:lnTo>
                <a:moveTo>
                  <a:pt x="2200" y="1300"/>
                </a:moveTo>
                <a:lnTo>
                  <a:pt x="2600" y="1700"/>
                </a:lnTo>
                <a:lnTo>
                  <a:pt x="2200" y="2100"/>
                </a:lnTo>
              </a:path>
            </a:pathLst>
          </a:custGeom>
          <a:ln w="19050">
            <a:solidFill>
              <a:srgbClr val="56CDBB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200546" y="3158338"/>
            <a:ext cx="5305349" cy="2066544"/>
          </a:xfrm>
          <a:prstGeom prst="roundRect">
            <a:avLst>
              <a:gd name="adj" fmla="val 4602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6" name="h2pc-4"/>
          <p:cNvSpPr/>
          <p:nvPr/>
        </p:nvSpPr>
        <p:spPr>
          <a:xfrm>
            <a:off x="6457493" y="3434486"/>
            <a:ext cx="323698" cy="323698"/>
          </a:xfrm>
          <a:custGeom>
            <a:avLst/>
            <a:gdLst/>
            <a:ahLst/>
            <a:rect l="0" t="0" r="3400" b="3400"/>
            <a:pathLst>
              <a:path w="3400" h="3400" fill="none">
                <a:moveTo>
                  <a:pt x="800" y="2400"/>
                </a:moveTo>
                <a:cubicBezTo>
                  <a:pt x="1100" y="1600"/>
                  <a:pt x="1600" y="1200"/>
                  <a:pt x="2600" y="1000"/>
                </a:cubicBezTo>
                <a:moveTo>
                  <a:pt x="1000" y="1400"/>
                </a:moveTo>
                <a:lnTo>
                  <a:pt x="1000" y="2400"/>
                </a:lnTo>
                <a:lnTo>
                  <a:pt x="2000" y="2400"/>
                </a:lnTo>
              </a:path>
              <a:path w="3400" h="3400" fill="none">
                <a:moveTo>
                  <a:pt x="2800" y="1000"/>
                </a:moveTo>
                <a:arcTo wR="300" hR="300" stAng="0" swAng="21600000"/>
                <a:close/>
              </a:path>
            </a:pathLst>
          </a:custGeom>
          <a:ln w="19050">
            <a:solidFill>
              <a:srgbClr val="56CDBB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8" name="Text 5"/>
          <p:cNvSpPr/>
          <p:nvPr/>
        </p:nvSpPr>
        <p:spPr>
          <a:xfrm>
            <a:off x="685800" y="513893"/>
            <a:ext cx="238201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ENTERPRISE AND MARGIN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685800" y="1480414"/>
            <a:ext cx="8129016" cy="157916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Partnerships and maintenance</a:t>
            </a:r>
            <a:endParaRPr lang="en-US" sz="4800" dirty="0"/>
          </a:p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improve resilience</a:t>
            </a:r>
            <a:endParaRPr lang="en-US" sz="4800" dirty="0"/>
          </a:p>
        </p:txBody>
      </p:sp>
      <p:sp>
        <p:nvSpPr>
          <p:cNvPr id="11" name="Text 8"/>
          <p:cNvSpPr/>
          <p:nvPr/>
        </p:nvSpPr>
        <p:spPr>
          <a:xfrm>
            <a:off x="942746" y="3758184"/>
            <a:ext cx="135422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DEMAND CHANNEL</a:t>
            </a:r>
            <a:endParaRPr lang="en-US" sz="970" dirty="0"/>
          </a:p>
        </p:txBody>
      </p:sp>
      <p:sp>
        <p:nvSpPr>
          <p:cNvPr id="12" name="Text 9"/>
          <p:cNvSpPr/>
          <p:nvPr/>
        </p:nvSpPr>
        <p:spPr>
          <a:xfrm>
            <a:off x="942746" y="4005986"/>
            <a:ext cx="4657954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Corporate fleets reduce acquisition friction</a:t>
            </a:r>
            <a:endParaRPr lang="en-US" sz="1870" dirty="0"/>
          </a:p>
        </p:txBody>
      </p:sp>
      <p:sp>
        <p:nvSpPr>
          <p:cNvPr id="13" name="Text 10"/>
          <p:cNvSpPr/>
          <p:nvPr/>
        </p:nvSpPr>
        <p:spPr>
          <a:xfrm>
            <a:off x="942746" y="4439412"/>
            <a:ext cx="4448556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October rollout converts two DAX pilots into a repeatable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motion.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6457493" y="3758184"/>
            <a:ext cx="87782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COST BASE</a:t>
            </a:r>
            <a:endParaRPr lang="en-US" sz="970" dirty="0"/>
          </a:p>
        </p:txBody>
      </p:sp>
      <p:sp>
        <p:nvSpPr>
          <p:cNvPr id="15" name="Text 12"/>
          <p:cNvSpPr/>
          <p:nvPr/>
        </p:nvSpPr>
        <p:spPr>
          <a:xfrm>
            <a:off x="6457493" y="4005986"/>
            <a:ext cx="3984041" cy="6528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Predictive maintenance protects unit</a:t>
            </a:r>
            <a:endParaRPr lang="en-US" sz="1870" dirty="0"/>
          </a:p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economics</a:t>
            </a:r>
            <a:endParaRPr lang="en-US" sz="1870" dirty="0"/>
          </a:p>
        </p:txBody>
      </p:sp>
      <p:sp>
        <p:nvSpPr>
          <p:cNvPr id="16" name="Text 13"/>
          <p:cNvSpPr/>
          <p:nvPr/>
        </p:nvSpPr>
        <p:spPr>
          <a:xfrm>
            <a:off x="6457493" y="4720133"/>
            <a:ext cx="4817974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December go-live targets 12% lower workshop costs at scale.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685800" y="6295644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EXECUTIVE BOARD</a:t>
            </a:r>
            <a:endParaRPr lang="en-US" sz="970" dirty="0"/>
          </a:p>
        </p:txBody>
      </p:sp>
      <p:sp>
        <p:nvSpPr>
          <p:cNvPr id="18" name="Text 15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09</a:t>
            </a:r>
            <a:endParaRPr lang="en-US" sz="9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2841041"/>
            <a:ext cx="3467405" cy="2681021"/>
          </a:xfrm>
          <a:prstGeom prst="roundRect">
            <a:avLst>
              <a:gd name="adj" fmla="val 3547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4362602" y="2841041"/>
            <a:ext cx="3467405" cy="2681021"/>
          </a:xfrm>
          <a:prstGeom prst="roundRect">
            <a:avLst>
              <a:gd name="adj" fmla="val 3547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8038490" y="2841041"/>
            <a:ext cx="3467405" cy="2681021"/>
          </a:xfrm>
          <a:prstGeom prst="roundRect">
            <a:avLst>
              <a:gd name="adj" fmla="val 3547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7" name="Text 4"/>
          <p:cNvSpPr/>
          <p:nvPr/>
        </p:nvSpPr>
        <p:spPr>
          <a:xfrm>
            <a:off x="685800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RISK CONTROL</a:t>
            </a:r>
            <a:endParaRPr lang="en-US" sz="970" dirty="0"/>
          </a:p>
        </p:txBody>
      </p:sp>
      <p:sp>
        <p:nvSpPr>
          <p:cNvPr id="8" name="Text 5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685800" y="1183234"/>
            <a:ext cx="8180222" cy="157916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Execution risks are visible and</a:t>
            </a:r>
            <a:endParaRPr lang="en-US" sz="4800" dirty="0"/>
          </a:p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manageable</a:t>
            </a:r>
            <a:endParaRPr lang="en-US" sz="4800" dirty="0"/>
          </a:p>
        </p:txBody>
      </p:sp>
      <p:sp>
        <p:nvSpPr>
          <p:cNvPr id="10" name="Text 7"/>
          <p:cNvSpPr/>
          <p:nvPr/>
        </p:nvSpPr>
        <p:spPr>
          <a:xfrm>
            <a:off x="942746" y="3117190"/>
            <a:ext cx="59527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− RISK</a:t>
            </a:r>
            <a:endParaRPr lang="en-US" sz="970" dirty="0"/>
          </a:p>
        </p:txBody>
      </p:sp>
      <p:sp>
        <p:nvSpPr>
          <p:cNvPr id="11" name="Text 8"/>
          <p:cNvSpPr/>
          <p:nvPr/>
        </p:nvSpPr>
        <p:spPr>
          <a:xfrm>
            <a:off x="942746" y="3364992"/>
            <a:ext cx="2911450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Battery lead times doubled</a:t>
            </a:r>
            <a:endParaRPr lang="en-US" sz="1870" dirty="0"/>
          </a:p>
        </p:txBody>
      </p:sp>
      <p:sp>
        <p:nvSpPr>
          <p:cNvPr id="12" name="Text 9"/>
          <p:cNvSpPr/>
          <p:nvPr/>
        </p:nvSpPr>
        <p:spPr>
          <a:xfrm>
            <a:off x="942746" y="3798418"/>
            <a:ext cx="2521915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to 11 weeks requires allocation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discipline before cargo launch.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942746" y="4455871"/>
            <a:ext cx="78364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 ACTION</a:t>
            </a:r>
            <a:endParaRPr lang="en-US" sz="970" dirty="0"/>
          </a:p>
        </p:txBody>
      </p:sp>
      <p:sp>
        <p:nvSpPr>
          <p:cNvPr id="14" name="Text 11"/>
          <p:cNvSpPr/>
          <p:nvPr/>
        </p:nvSpPr>
        <p:spPr>
          <a:xfrm>
            <a:off x="942746" y="4760366"/>
            <a:ext cx="2761488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 suppliers and prioritize launch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markets.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4619549" y="3117190"/>
            <a:ext cx="59527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− RISK</a:t>
            </a:r>
            <a:endParaRPr lang="en-US" sz="970" dirty="0"/>
          </a:p>
        </p:txBody>
      </p:sp>
      <p:sp>
        <p:nvSpPr>
          <p:cNvPr id="16" name="Text 13"/>
          <p:cNvSpPr/>
          <p:nvPr/>
        </p:nvSpPr>
        <p:spPr>
          <a:xfrm>
            <a:off x="4619549" y="3364992"/>
            <a:ext cx="2898648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Paris regulation is pending</a:t>
            </a:r>
            <a:endParaRPr lang="en-US" sz="1870" dirty="0"/>
          </a:p>
        </p:txBody>
      </p:sp>
      <p:sp>
        <p:nvSpPr>
          <p:cNvPr id="17" name="Text 14"/>
          <p:cNvSpPr/>
          <p:nvPr/>
        </p:nvSpPr>
        <p:spPr>
          <a:xfrm>
            <a:off x="4619549" y="3798418"/>
            <a:ext cx="2993746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Slow growth could worsen if new rules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restrict operations.</a:t>
            </a:r>
            <a:endParaRPr lang="en-US" sz="1350" dirty="0"/>
          </a:p>
        </p:txBody>
      </p:sp>
      <p:sp>
        <p:nvSpPr>
          <p:cNvPr id="18" name="Text 15"/>
          <p:cNvSpPr/>
          <p:nvPr/>
        </p:nvSpPr>
        <p:spPr>
          <a:xfrm>
            <a:off x="4619549" y="4455871"/>
            <a:ext cx="78364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 ACTION</a:t>
            </a:r>
            <a:endParaRPr lang="en-US" sz="970" dirty="0"/>
          </a:p>
        </p:txBody>
      </p:sp>
      <p:sp>
        <p:nvSpPr>
          <p:cNvPr id="19" name="Text 16"/>
          <p:cNvSpPr/>
          <p:nvPr/>
        </p:nvSpPr>
        <p:spPr>
          <a:xfrm>
            <a:off x="4619549" y="4760366"/>
            <a:ext cx="2606040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 compliance and scenario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triggers.</a:t>
            </a:r>
            <a:endParaRPr lang="en-US" sz="1350" dirty="0"/>
          </a:p>
        </p:txBody>
      </p:sp>
      <p:sp>
        <p:nvSpPr>
          <p:cNvPr id="20" name="Text 17"/>
          <p:cNvSpPr/>
          <p:nvPr/>
        </p:nvSpPr>
        <p:spPr>
          <a:xfrm>
            <a:off x="8296351" y="3117190"/>
            <a:ext cx="59527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− RISK</a:t>
            </a:r>
            <a:endParaRPr lang="en-US" sz="970" dirty="0"/>
          </a:p>
        </p:txBody>
      </p:sp>
      <p:sp>
        <p:nvSpPr>
          <p:cNvPr id="21" name="Text 18"/>
          <p:cNvSpPr/>
          <p:nvPr/>
        </p:nvSpPr>
        <p:spPr>
          <a:xfrm>
            <a:off x="8296351" y="3364992"/>
            <a:ext cx="2618842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Insurance costs rose 9%</a:t>
            </a:r>
            <a:endParaRPr lang="en-US" sz="1870" dirty="0"/>
          </a:p>
        </p:txBody>
      </p:sp>
      <p:sp>
        <p:nvSpPr>
          <p:cNvPr id="22" name="Text 19"/>
          <p:cNvSpPr/>
          <p:nvPr/>
        </p:nvSpPr>
        <p:spPr>
          <a:xfrm>
            <a:off x="8296351" y="3798418"/>
            <a:ext cx="2901391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Claims economics need sharper fleet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rider controls.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8296351" y="4455871"/>
            <a:ext cx="78364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 ACTION</a:t>
            </a:r>
            <a:endParaRPr lang="en-US" sz="970" dirty="0"/>
          </a:p>
        </p:txBody>
      </p:sp>
      <p:sp>
        <p:nvSpPr>
          <p:cNvPr id="24" name="Text 21"/>
          <p:cNvSpPr/>
          <p:nvPr/>
        </p:nvSpPr>
        <p:spPr>
          <a:xfrm>
            <a:off x="8296351" y="4760366"/>
            <a:ext cx="2585923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maintenance data in renewal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talks.</a:t>
            </a:r>
            <a:endParaRPr lang="en-US" sz="1350" dirty="0"/>
          </a:p>
        </p:txBody>
      </p:sp>
      <p:sp>
        <p:nvSpPr>
          <p:cNvPr id="25" name="Text 22"/>
          <p:cNvSpPr/>
          <p:nvPr/>
        </p:nvSpPr>
        <p:spPr>
          <a:xfrm>
            <a:off x="685800" y="6295644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EXECUTIVE BOARD</a:t>
            </a:r>
            <a:endParaRPr lang="en-US" sz="970" dirty="0"/>
          </a:p>
        </p:txBody>
      </p:sp>
      <p:sp>
        <p:nvSpPr>
          <p:cNvPr id="26" name="Text 23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09</a:t>
            </a:r>
            <a:endParaRPr lang="en-US" sz="97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2698394"/>
          <a:ext cx="9143771" cy="914400"/>
        </p:xfrm>
        <a:graphic>
          <a:graphicData uri="http://schemas.openxmlformats.org/drawingml/2006/table">
            <a:tbl>
              <a:tblPr/>
              <a:tblGrid>
                <a:gridCol w="2036369"/>
                <a:gridCol w="3349447"/>
                <a:gridCol w="5435194"/>
              </a:tblGrid>
              <a:tr h="59070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b="1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Month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b="1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Milestone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b="1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Board focus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27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July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Cargo-bike beta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Validate demand and operations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27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September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Cargo tier launch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Approve launch readiness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27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October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Partnership rollout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Convert DAX pilots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70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December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Maintenance live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870" dirty="0">
                          <a:solidFill>
                            <a:srgbClr val="C4CFDD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Capture cost reduction</a:t>
                      </a:r>
                      <a:endParaRPr lang="en-US" sz="1200" dirty="0"/>
                    </a:p>
                  </a:txBody>
                  <a:tcPr marL="114300" marR="11430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 1"/>
          <p:cNvSpPr/>
          <p:nvPr/>
        </p:nvSpPr>
        <p:spPr>
          <a:xfrm>
            <a:off x="685800" y="513893"/>
            <a:ext cx="129021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H2 ROADMAP</a:t>
            </a:r>
            <a:endParaRPr lang="en-US" sz="970" dirty="0"/>
          </a:p>
        </p:txBody>
      </p:sp>
      <p:sp>
        <p:nvSpPr>
          <p:cNvPr id="6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7" name="Text 3"/>
          <p:cNvSpPr/>
          <p:nvPr/>
        </p:nvSpPr>
        <p:spPr>
          <a:xfrm>
            <a:off x="685800" y="1040587"/>
            <a:ext cx="7010705" cy="157916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H2 turns momentum into</a:t>
            </a:r>
            <a:endParaRPr lang="en-US" sz="4800" dirty="0"/>
          </a:p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controlled expansion</a:t>
            </a:r>
            <a:endParaRPr lang="en-US" sz="4800" dirty="0"/>
          </a:p>
        </p:txBody>
      </p:sp>
      <p:sp>
        <p:nvSpPr>
          <p:cNvPr id="8" name="Text 4"/>
          <p:cNvSpPr/>
          <p:nvPr/>
        </p:nvSpPr>
        <p:spPr>
          <a:xfrm>
            <a:off x="685800" y="6295644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EXECUTIVE BOARD</a:t>
            </a:r>
            <a:endParaRPr lang="en-US" sz="970" dirty="0"/>
          </a:p>
        </p:txBody>
      </p:sp>
      <p:sp>
        <p:nvSpPr>
          <p:cNvPr id="9" name="Text 5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09</a:t>
            </a:r>
            <a:endParaRPr lang="en-US" sz="9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D2030"/>
      </a:dk1>
      <a:lt1>
        <a:srgbClr val="C4CFDD"/>
      </a:lt1>
      <a:dk2>
        <a:srgbClr val="44546A"/>
      </a:dk2>
      <a:lt2>
        <a:srgbClr val="E7E6E6"/>
      </a:lt2>
      <a:accent1>
        <a:srgbClr val="56CDBB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56CDBB"/>
      </a:hlink>
      <a:folHlink>
        <a:srgbClr val="954F72"/>
      </a:folHlink>
    </a:clrScheme>
    <a:fontScheme name="Office">
      <a:majorFont>
        <a:latin typeface="Palatino Linotype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onsolas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unPaper · www.unpaper.ai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Northwind Mobility Q2 2026 QBR – unPaper</dc:title>
  <dc:subject>Northwind Mobility Q2 2026 QBR – unPaper</dc:subject>
  <dc:creator>unPaper</dc:creator>
  <cp:lastModifiedBy>unPaper</cp:lastModifiedBy>
  <cp:revision>1</cp:revision>
  <dcterms:created xsi:type="dcterms:W3CDTF">2026-07-04T06:26:48Z</dcterms:created>
  <dcterms:modified xsi:type="dcterms:W3CDTF">2026-07-04T06:26:48Z</dcterms:modified>
</cp:coreProperties>
</file>