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QoQ Revenue Growth</c:v>
                </c:pt>
              </c:strCache>
            </c:strRef>
          </c:tx>
          <c:spPr>
            <a:solidFill>
              <a:srgbClr val="FFD24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4F7FB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Copenhagen</c:v>
                  </c:pt>
                  <c:pt idx="1">
                    <c:v>Amsterdam</c:v>
                  </c:pt>
                  <c:pt idx="2">
                    <c:v>Berlin</c:v>
                  </c:pt>
                  <c:pt idx="3">
                    <c:v>Paris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44</c:v>
                </c:pt>
                <c:pt idx="1">
                  <c:v>31</c:v>
                </c:pt>
                <c:pt idx="2">
                  <c:v>18</c:v>
                </c:pt>
                <c:pt idx="3">
                  <c:v>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4F7FB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4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4F7F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>
            <a:alpha val="0"/>
          </a:srgbClr>
        </a:solidFill>
        <a:ln>
          <a:noFill/>
        </a:ln>
        <a:effectLst/>
      </c:spPr>
    </c:plotArea>
    <c:plotVisOnly val="1"/>
    <c:dispBlanksAs val="span"/>
  </c:chart>
  <c:spPr>
    <a:solidFill>
      <a:srgbClr val="FFFFFF">
        <a:alpha val="0"/>
      </a:srgbClr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morning, board members. Today I am pleased to present the Q2 2026 performance briefing for Northwind Mobility, highlighting strong momentum across our core metropolitan areas as we look toward a high-impact second half.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established strong operational leverage this quarter. Our growth proves that e-bike subscriptions are shifting from a luxury amenity to a core, recurring utility for urban commuters.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highlight numbers speak for themselves. Revenue reached eight point four million euros, driven by a record subscriber base and improved churn down to three point one percent.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Examining our regions, Berlin and Amsterdam remain our primary volume drivers. However, we see high-margin potential in our smaller markets as maturity improves.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Copenhagen's stellar forty-four percent growth demonstrates the power of mature cycling infrastructure. Amsterdam also surged due to peak seasonal demand.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sustain this momentum, our H2 strategy centers on three expansion pillars: cargo bikes, high-value corporate accounts, and automated maintenance.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execution timeline is highly structured. July kicks off the cargo beta, leading to a fully commercial roll-out by the end of September.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scaling is robust, we are managing supply risks carefully. Extending battery lead times are fully covered by our pre-ordering and vendor diversification programs.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summary, the fundamentals are exceptionally strong. We ask for the board's formal endorsement of the H2 roadmap to secure our trajectory into next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Slide-5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3.sv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1085393" y="513893"/>
            <a:ext cx="1973275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Q2 2026 BRIEFING</a:t>
            </a:r>
            <a:endParaRPr lang="en-US" sz="1120" dirty="0"/>
          </a:p>
        </p:txBody>
      </p:sp>
      <p:sp>
        <p:nvSpPr>
          <p:cNvPr id="5" name="Text 2"/>
          <p:cNvSpPr/>
          <p:nvPr/>
        </p:nvSpPr>
        <p:spPr>
          <a:xfrm>
            <a:off x="9763049" y="52852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685800" y="1814170"/>
            <a:ext cx="9480499" cy="231526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Mobility </a:t>
            </a:r>
            <a:pPr algn="l" indent="0" marL="0">
              <a:lnSpc>
                <a:spcPts val="7060"/>
              </a:lnSpc>
              <a:buNone/>
            </a:pPr>
            <a:r>
              <a:rPr lang="en-US" sz="7200" i="1" spc="-144" kern="0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Q2</a:t>
            </a:r>
            <a:endParaRPr lang="en-US" sz="7200" dirty="0"/>
          </a:p>
          <a:p>
            <a:pPr algn="l" indent="0" marL="0">
              <a:lnSpc>
                <a:spcPts val="7060"/>
              </a:lnSpc>
              <a:buNone/>
            </a:pPr>
            <a:r>
              <a:rPr lang="en-US" sz="7200" i="1" spc="-144" kern="0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2026</a:t>
            </a:r>
            <a:pPr algn="l" indent="0" marL="0">
              <a:lnSpc>
                <a:spcPts val="7060"/>
              </a:lnSpc>
              <a:buNone/>
            </a:pPr>
            <a:r>
              <a:rPr lang="en-US" sz="7200" spc="-144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Executive Briefing</a:t>
            </a:r>
            <a:endParaRPr lang="en-US" sz="7200" dirty="0"/>
          </a:p>
        </p:txBody>
      </p:sp>
      <p:sp>
        <p:nvSpPr>
          <p:cNvPr id="7" name="Text 4"/>
          <p:cNvSpPr/>
          <p:nvPr/>
        </p:nvSpPr>
        <p:spPr>
          <a:xfrm>
            <a:off x="685800" y="4081882"/>
            <a:ext cx="9902038" cy="7973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Strong subscriber growth and structural cost improvements drive a </a:t>
            </a:r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breakout quarter</a:t>
            </a:r>
            <a:endParaRPr lang="en-US" sz="2020" dirty="0"/>
          </a:p>
          <a:p>
            <a:pPr algn="l" indent="0" marL="0">
              <a:lnSpc>
                <a:spcPts val="3040"/>
              </a:lnSpc>
              <a:buNone/>
            </a:pPr>
            <a:r>
              <a:rPr lang="en-US" sz="202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for the e-bike subscription network.</a:t>
            </a:r>
            <a:endParaRPr lang="en-US" sz="202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1118190" y="6295644"/>
            <a:ext cx="41605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2026</a:t>
            </a:r>
            <a:endParaRPr lang="en-US" sz="9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208483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STRATEGIC POSITION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85393" y="2201875"/>
            <a:ext cx="2219249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STRATEGIC POSITION</a:t>
            </a:r>
            <a:endParaRPr lang="en-US" sz="1120" dirty="0"/>
          </a:p>
        </p:txBody>
      </p:sp>
      <p:sp>
        <p:nvSpPr>
          <p:cNvPr id="7" name="Text 4"/>
          <p:cNvSpPr/>
          <p:nvPr/>
        </p:nvSpPr>
        <p:spPr>
          <a:xfrm>
            <a:off x="685800" y="2563978"/>
            <a:ext cx="5148072" cy="22640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strong Q2 performance validates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our regional expansion model,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showing that </a:t>
            </a:r>
            <a:pPr algn="l" indent="0" marL="0">
              <a:lnSpc>
                <a:spcPts val="3260"/>
              </a:lnSpc>
              <a:buNone/>
            </a:pPr>
            <a:r>
              <a:rPr lang="en-US" sz="2550" i="1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e-bike subscriptions</a:t>
            </a:r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 are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transitioning to a core utility for</a:t>
            </a:r>
            <a:endParaRPr lang="en-US" sz="2550" dirty="0"/>
          </a:p>
          <a:p>
            <a:pPr algn="l" indent="0" marL="0">
              <a:lnSpc>
                <a:spcPts val="3260"/>
              </a:lnSpc>
              <a:buNone/>
            </a:pPr>
            <a:r>
              <a:rPr lang="en-US" sz="255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urban commuters.</a:t>
            </a:r>
            <a:endParaRPr lang="en-US" sz="2550" dirty="0"/>
          </a:p>
        </p:txBody>
      </p:sp>
      <p:sp>
        <p:nvSpPr>
          <p:cNvPr id="8" name="Text 5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09</a:t>
            </a:r>
            <a:endParaRPr lang="en-US" sz="97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3685032"/>
            <a:ext cx="28529" cy="953353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4" name="Shape 1"/>
          <p:cNvSpPr/>
          <p:nvPr/>
        </p:nvSpPr>
        <p:spPr>
          <a:xfrm>
            <a:off x="3452774" y="3685032"/>
            <a:ext cx="28529" cy="953353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5" name="Shape 2"/>
          <p:cNvSpPr/>
          <p:nvPr/>
        </p:nvSpPr>
        <p:spPr>
          <a:xfrm>
            <a:off x="6219749" y="3685032"/>
            <a:ext cx="28529" cy="953353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6" name="Shape 3"/>
          <p:cNvSpPr/>
          <p:nvPr/>
        </p:nvSpPr>
        <p:spPr>
          <a:xfrm>
            <a:off x="8986723" y="3685032"/>
            <a:ext cx="28529" cy="953353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513893"/>
            <a:ext cx="188640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PERFORMANCE KPIS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685800" y="2105863"/>
            <a:ext cx="4604918" cy="14109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Core metrics show double-</a:t>
            </a:r>
            <a:endParaRPr lang="en-US" sz="3000" dirty="0"/>
          </a:p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digit growth and increasing</a:t>
            </a:r>
            <a:endParaRPr lang="en-US" sz="3000" dirty="0"/>
          </a:p>
          <a:p>
            <a:pPr algn="l" indent="0" marL="0">
              <a:lnSpc>
                <a:spcPts val="3120"/>
              </a:lnSpc>
              <a:buNone/>
            </a:pPr>
            <a:r>
              <a:rPr lang="en-US" sz="3000" spc="-45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subscriber retention</a:t>
            </a:r>
            <a:endParaRPr lang="en-US" sz="3000" dirty="0"/>
          </a:p>
        </p:txBody>
      </p:sp>
      <p:sp>
        <p:nvSpPr>
          <p:cNvPr id="11" name="Text 8"/>
          <p:cNvSpPr/>
          <p:nvPr/>
        </p:nvSpPr>
        <p:spPr>
          <a:xfrm>
            <a:off x="923544" y="3579876"/>
            <a:ext cx="16687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€8.4M</a:t>
            </a:r>
            <a:endParaRPr lang="en-US" sz="4650" dirty="0"/>
          </a:p>
        </p:txBody>
      </p:sp>
      <p:sp>
        <p:nvSpPr>
          <p:cNvPr id="12" name="Text 9"/>
          <p:cNvSpPr/>
          <p:nvPr/>
        </p:nvSpPr>
        <p:spPr>
          <a:xfrm>
            <a:off x="923544" y="4408322"/>
            <a:ext cx="2174443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Revenue (up 21% vs Q1)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3690518" y="3579876"/>
            <a:ext cx="144841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38.2k</a:t>
            </a:r>
            <a:endParaRPr lang="en-US" sz="4650" dirty="0"/>
          </a:p>
        </p:txBody>
      </p:sp>
      <p:sp>
        <p:nvSpPr>
          <p:cNvPr id="14" name="Text 11"/>
          <p:cNvSpPr/>
          <p:nvPr/>
        </p:nvSpPr>
        <p:spPr>
          <a:xfrm>
            <a:off x="3690518" y="4408322"/>
            <a:ext cx="2221992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Subscribers (up 14%)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6457493" y="3579876"/>
            <a:ext cx="1325880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3.1%</a:t>
            </a:r>
            <a:endParaRPr lang="en-US" sz="4650" dirty="0"/>
          </a:p>
        </p:txBody>
      </p:sp>
      <p:sp>
        <p:nvSpPr>
          <p:cNvPr id="16" name="Text 13"/>
          <p:cNvSpPr/>
          <p:nvPr/>
        </p:nvSpPr>
        <p:spPr>
          <a:xfrm>
            <a:off x="6457493" y="4408322"/>
            <a:ext cx="2335378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Churn Rate (down from 3.8%)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9224467" y="3579876"/>
            <a:ext cx="1169518" cy="8641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650"/>
              </a:lnSpc>
              <a:buNone/>
            </a:pPr>
            <a:r>
              <a:rPr lang="en-US" sz="4650" spc="-93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76%</a:t>
            </a:r>
            <a:endParaRPr lang="en-US" sz="4650" dirty="0"/>
          </a:p>
        </p:txBody>
      </p:sp>
      <p:sp>
        <p:nvSpPr>
          <p:cNvPr id="18" name="Text 15"/>
          <p:cNvSpPr/>
          <p:nvPr/>
        </p:nvSpPr>
        <p:spPr>
          <a:xfrm>
            <a:off x="9224467" y="4408322"/>
            <a:ext cx="1560881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6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Utilization rate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20" name="Text 1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09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2942539"/>
          <a:ext cx="9143771" cy="914400"/>
        </p:xfrm>
        <a:graphic>
          <a:graphicData uri="http://schemas.openxmlformats.org/drawingml/2006/table">
            <a:tbl>
              <a:tblPr/>
              <a:tblGrid>
                <a:gridCol w="2164385"/>
                <a:gridCol w="1850746"/>
                <a:gridCol w="1850746"/>
                <a:gridCol w="4953305"/>
              </a:tblGrid>
              <a:tr h="3429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70" b="1" dirty="0">
                          <a:solidFill>
                            <a:srgbClr val="F4F7F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REGION</a:t>
                      </a:r>
                      <a:endParaRPr lang="en-US" sz="1200" dirty="0"/>
                    </a:p>
                  </a:txBody>
                  <a:tcPr marL="133350" marR="13335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70" b="1" dirty="0">
                          <a:solidFill>
                            <a:srgbClr val="F4F7F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Q2 REVENUE</a:t>
                      </a:r>
                      <a:endParaRPr lang="en-US" sz="1200" dirty="0"/>
                    </a:p>
                  </a:txBody>
                  <a:tcPr marL="133350" marR="13335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70" b="1" dirty="0">
                          <a:solidFill>
                            <a:srgbClr val="F4F7F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QOQ GROWTH</a:t>
                      </a:r>
                      <a:endParaRPr lang="en-US" sz="1200" dirty="0"/>
                    </a:p>
                  </a:txBody>
                  <a:tcPr marL="133350" marR="13335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70" b="1" dirty="0">
                          <a:solidFill>
                            <a:srgbClr val="F4F7FB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STRATEGIC FOCUS</a:t>
                      </a:r>
                      <a:endParaRPr lang="en-US" sz="1200" dirty="0"/>
                    </a:p>
                  </a:txBody>
                  <a:tcPr marL="133350" marR="133350" marT="95250" marB="9525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2428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Berlin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€3.1M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b="1" dirty="0">
                          <a:solidFill>
                            <a:srgbClr val="FFD2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+18%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Expansion of commuter segments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8795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Amsterdam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€2.2M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b="1" dirty="0">
                          <a:solidFill>
                            <a:srgbClr val="FFD2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+31%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Peak tourism &amp; residential density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8795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Paris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€1.9M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b="1" dirty="0">
                          <a:solidFill>
                            <a:srgbClr val="FFD2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+9%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Regulatory alignment &amp; compliance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18795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4F7F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Copenhagen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€1.2M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b="1" dirty="0">
                          <a:solidFill>
                            <a:srgbClr val="FFD24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+44%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C4CFD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infrastructure adoption rate</a:t>
                      </a:r>
                      <a:endParaRPr lang="en-US" sz="1200" dirty="0"/>
                    </a:p>
                  </a:txBody>
                  <a:tcPr marL="133350" marR="133350" marT="114300" marB="1143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2283257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REGIONAL PERFORMANCE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1782166"/>
            <a:ext cx="4078224" cy="11365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2400" spc="-36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Berlin and Amsterdam remain</a:t>
            </a:r>
            <a:endParaRPr lang="en-US" sz="2400" dirty="0"/>
          </a:p>
          <a:p>
            <a:pPr algn="l" indent="0" marL="0">
              <a:lnSpc>
                <a:spcPts val="2500"/>
              </a:lnSpc>
              <a:buNone/>
            </a:pPr>
            <a:r>
              <a:rPr lang="en-US" sz="2400" spc="-36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our primary regional revenue</a:t>
            </a:r>
            <a:endParaRPr lang="en-US" sz="2400" dirty="0"/>
          </a:p>
          <a:p>
            <a:pPr algn="l" indent="0" marL="0">
              <a:lnSpc>
                <a:spcPts val="2500"/>
              </a:lnSpc>
              <a:buNone/>
            </a:pPr>
            <a:r>
              <a:rPr lang="en-US" sz="2400" spc="-36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engines</a:t>
            </a:r>
            <a:endParaRPr lang="en-US" sz="2400" dirty="0"/>
          </a:p>
        </p:txBody>
      </p:sp>
      <p:sp>
        <p:nvSpPr>
          <p:cNvPr id="8" name="Text 4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9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09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graphicFrame>
        <p:nvGraphicFramePr>
          <p:cNvPr id="4" name="Chart 0" descr=""/>
          <p:cNvGraphicFramePr/>
          <p:nvPr/>
        </p:nvGraphicFramePr>
        <p:xfrm>
          <a:off x="685800" y="2850185"/>
          <a:ext cx="10820095" cy="190469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" name="Text 1"/>
          <p:cNvSpPr/>
          <p:nvPr/>
        </p:nvSpPr>
        <p:spPr>
          <a:xfrm>
            <a:off x="685800" y="513893"/>
            <a:ext cx="168706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REVENUE GROWTH</a:t>
            </a:r>
            <a:endParaRPr lang="en-US" sz="970" dirty="0"/>
          </a:p>
        </p:txBody>
      </p:sp>
      <p:sp>
        <p:nvSpPr>
          <p:cNvPr id="6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7" name="Text 3"/>
          <p:cNvSpPr/>
          <p:nvPr/>
        </p:nvSpPr>
        <p:spPr>
          <a:xfrm>
            <a:off x="685800" y="1968703"/>
            <a:ext cx="3805733" cy="7946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00"/>
              </a:lnSpc>
              <a:buNone/>
            </a:pPr>
            <a:r>
              <a:rPr lang="en-US" sz="2400" spc="-36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Copenhagen leads our rapid</a:t>
            </a:r>
            <a:endParaRPr lang="en-US" sz="2400" dirty="0"/>
          </a:p>
          <a:p>
            <a:pPr algn="l" indent="0" marL="0">
              <a:lnSpc>
                <a:spcPts val="2500"/>
              </a:lnSpc>
              <a:buNone/>
            </a:pPr>
            <a:r>
              <a:rPr lang="en-US" sz="2400" spc="-36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regional growth momentum</a:t>
            </a:r>
            <a:endParaRPr lang="en-US" sz="2400" dirty="0"/>
          </a:p>
        </p:txBody>
      </p:sp>
      <p:sp>
        <p:nvSpPr>
          <p:cNvPr id="8" name="Text 4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9" name="Text 5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09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697480"/>
            <a:ext cx="3467405" cy="2357323"/>
          </a:xfrm>
          <a:prstGeom prst="roundRect">
            <a:avLst>
              <a:gd name="adj" fmla="val 4034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4" name="h2pc-0"/>
          <p:cNvSpPr/>
          <p:nvPr/>
        </p:nvSpPr>
        <p:spPr>
          <a:xfrm>
            <a:off x="942746" y="2973629"/>
            <a:ext cx="267005" cy="267005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800" y="1800"/>
                </a:moveTo>
                <a:arcTo wR="300" hR="300" stAng="0" swAng="21600000"/>
                <a:close/>
              </a:path>
              <a:path w="2400" h="2400" fill="none">
                <a:moveTo>
                  <a:pt x="2200" y="1800"/>
                </a:moveTo>
                <a:arcTo wR="300" hR="300" stAng="0" swAng="21600000"/>
                <a:close/>
              </a:path>
              <a:path w="2400" h="2400" fill="none">
                <a:moveTo>
                  <a:pt x="1000" y="1800"/>
                </a:moveTo>
                <a:lnTo>
                  <a:pt x="1400" y="1800"/>
                </a:lnTo>
                <a:moveTo>
                  <a:pt x="700" y="1000"/>
                </a:moveTo>
                <a:lnTo>
                  <a:pt x="1700" y="1000"/>
                </a:lnTo>
                <a:lnTo>
                  <a:pt x="1700" y="1500"/>
                </a:lnTo>
                <a:lnTo>
                  <a:pt x="700" y="1500"/>
                </a:lnTo>
                <a:close/>
                <a:moveTo>
                  <a:pt x="1400" y="600"/>
                </a:moveTo>
                <a:lnTo>
                  <a:pt x="1700" y="600"/>
                </a:lnTo>
              </a:path>
            </a:pathLst>
          </a:custGeom>
          <a:ln w="22225">
            <a:solidFill>
              <a:srgbClr val="FFD24A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362602" y="2697480"/>
            <a:ext cx="3467405" cy="2357323"/>
          </a:xfrm>
          <a:prstGeom prst="roundRect">
            <a:avLst>
              <a:gd name="adj" fmla="val 4034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sp>
        <p:nvSpPr>
          <p:cNvPr id="6" name="h2pc-1"/>
          <p:cNvSpPr/>
          <p:nvPr/>
        </p:nvSpPr>
        <p:spPr>
          <a:xfrm>
            <a:off x="4619549" y="2973629"/>
            <a:ext cx="267005" cy="267005"/>
          </a:xfrm>
          <a:custGeom>
            <a:avLst/>
            <a:gdLst/>
            <a:ahLst/>
            <a:rect l="0" t="0" r="2400" b="2400"/>
            <a:pathLst>
              <a:path w="2400" h="2400" fill="none">
                <a:moveTo>
                  <a:pt x="600" y="300"/>
                </a:moveTo>
                <a:lnTo>
                  <a:pt x="1800" y="300"/>
                </a:lnTo>
                <a:arcTo wR="200" hR="200" stAng="16200000" swAng="5400000"/>
                <a:lnTo>
                  <a:pt x="2000" y="1900"/>
                </a:lnTo>
                <a:arcTo wR="200" hR="200" stAng="0" swAng="5400000"/>
                <a:lnTo>
                  <a:pt x="600" y="2100"/>
                </a:lnTo>
                <a:arcTo wR="200" hR="200" stAng="5400000" swAng="5400000"/>
                <a:lnTo>
                  <a:pt x="400" y="500"/>
                </a:lnTo>
                <a:arcTo wR="200" hR="200" stAng="10800000" swAng="5400000"/>
                <a:close/>
              </a:path>
              <a:path w="2400" h="2400" fill="none">
                <a:moveTo>
                  <a:pt x="900" y="800"/>
                </a:moveTo>
                <a:lnTo>
                  <a:pt x="1100" y="800"/>
                </a:lnTo>
                <a:moveTo>
                  <a:pt x="900" y="1200"/>
                </a:moveTo>
                <a:lnTo>
                  <a:pt x="1100" y="1200"/>
                </a:lnTo>
                <a:moveTo>
                  <a:pt x="900" y="1600"/>
                </a:moveTo>
                <a:lnTo>
                  <a:pt x="1100" y="1600"/>
                </a:lnTo>
                <a:moveTo>
                  <a:pt x="1400" y="800"/>
                </a:moveTo>
                <a:lnTo>
                  <a:pt x="1600" y="800"/>
                </a:lnTo>
                <a:moveTo>
                  <a:pt x="1400" y="1200"/>
                </a:moveTo>
                <a:lnTo>
                  <a:pt x="1600" y="1200"/>
                </a:lnTo>
                <a:moveTo>
                  <a:pt x="1400" y="1600"/>
                </a:moveTo>
                <a:lnTo>
                  <a:pt x="1600" y="1600"/>
                </a:lnTo>
              </a:path>
            </a:pathLst>
          </a:custGeom>
          <a:ln w="22225">
            <a:solidFill>
              <a:srgbClr val="FFD24A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8038490" y="2697480"/>
            <a:ext cx="3467405" cy="2357323"/>
          </a:xfrm>
          <a:prstGeom prst="roundRect">
            <a:avLst>
              <a:gd name="adj" fmla="val 4034"/>
            </a:avLst>
          </a:prstGeom>
          <a:solidFill>
            <a:srgbClr val="102230"/>
          </a:solidFill>
          <a:ln w="9525">
            <a:solidFill>
              <a:srgbClr val="8CA5C3">
                <a:alpha val="16000"/>
              </a:srgbClr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96351" y="2973629"/>
            <a:ext cx="267005" cy="267005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0" name="Text 6"/>
          <p:cNvSpPr/>
          <p:nvPr/>
        </p:nvSpPr>
        <p:spPr>
          <a:xfrm>
            <a:off x="685800" y="513893"/>
            <a:ext cx="1093622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STRATEGY</a:t>
            </a:r>
            <a:endParaRPr lang="en-US" sz="970" dirty="0"/>
          </a:p>
        </p:txBody>
      </p:sp>
      <p:sp>
        <p:nvSpPr>
          <p:cNvPr id="11" name="Text 7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2" name="Text 8"/>
          <p:cNvSpPr/>
          <p:nvPr/>
        </p:nvSpPr>
        <p:spPr>
          <a:xfrm>
            <a:off x="685800" y="1698041"/>
            <a:ext cx="4564685" cy="8887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Three core strategic initiatives</a:t>
            </a:r>
            <a:endParaRPr lang="en-US" sz="2700" dirty="0"/>
          </a:p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will accelerate H2 growth</a:t>
            </a:r>
            <a:endParaRPr lang="en-US" sz="2700" dirty="0"/>
          </a:p>
        </p:txBody>
      </p:sp>
      <p:sp>
        <p:nvSpPr>
          <p:cNvPr id="13" name="Text 9"/>
          <p:cNvSpPr/>
          <p:nvPr/>
        </p:nvSpPr>
        <p:spPr>
          <a:xfrm>
            <a:off x="942746" y="3354934"/>
            <a:ext cx="87782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SEPTEMBER</a:t>
            </a:r>
            <a:endParaRPr lang="en-US" sz="970" dirty="0"/>
          </a:p>
        </p:txBody>
      </p:sp>
      <p:sp>
        <p:nvSpPr>
          <p:cNvPr id="14" name="Text 10"/>
          <p:cNvSpPr/>
          <p:nvPr/>
        </p:nvSpPr>
        <p:spPr>
          <a:xfrm>
            <a:off x="942746" y="3601822"/>
            <a:ext cx="1709014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Cargo-Bike Tier</a:t>
            </a:r>
            <a:endParaRPr lang="en-US" sz="1870" dirty="0"/>
          </a:p>
        </p:txBody>
      </p:sp>
      <p:sp>
        <p:nvSpPr>
          <p:cNvPr id="15" name="Text 11"/>
          <p:cNvSpPr/>
          <p:nvPr/>
        </p:nvSpPr>
        <p:spPr>
          <a:xfrm>
            <a:off x="942746" y="4035247"/>
            <a:ext cx="3007462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September rollout expands our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addressable customer base to families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heavy urban logistics.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4619549" y="3354934"/>
            <a:ext cx="125730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CORPORATE B2B</a:t>
            </a:r>
            <a:endParaRPr lang="en-US" sz="970" dirty="0"/>
          </a:p>
        </p:txBody>
      </p:sp>
      <p:sp>
        <p:nvSpPr>
          <p:cNvPr id="17" name="Text 13"/>
          <p:cNvSpPr/>
          <p:nvPr/>
        </p:nvSpPr>
        <p:spPr>
          <a:xfrm>
            <a:off x="4619549" y="3601822"/>
            <a:ext cx="1968703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Fleet Partnerships</a:t>
            </a:r>
            <a:endParaRPr lang="en-US" sz="1870" dirty="0"/>
          </a:p>
        </p:txBody>
      </p:sp>
      <p:sp>
        <p:nvSpPr>
          <p:cNvPr id="18" name="Text 14"/>
          <p:cNvSpPr/>
          <p:nvPr/>
        </p:nvSpPr>
        <p:spPr>
          <a:xfrm>
            <a:off x="4619549" y="4035247"/>
            <a:ext cx="2488082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Signed active commercial pilot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programs with two major DAX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companies for commuter fleets.</a:t>
            </a:r>
            <a:endParaRPr lang="en-US" sz="1350" dirty="0"/>
          </a:p>
        </p:txBody>
      </p:sp>
      <p:sp>
        <p:nvSpPr>
          <p:cNvPr id="19" name="Text 15"/>
          <p:cNvSpPr/>
          <p:nvPr/>
        </p:nvSpPr>
        <p:spPr>
          <a:xfrm>
            <a:off x="8296351" y="3354934"/>
            <a:ext cx="1257300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WORKSHOP COST</a:t>
            </a:r>
            <a:endParaRPr lang="en-US" sz="970" dirty="0"/>
          </a:p>
        </p:txBody>
      </p:sp>
      <p:sp>
        <p:nvSpPr>
          <p:cNvPr id="20" name="Text 16"/>
          <p:cNvSpPr/>
          <p:nvPr/>
        </p:nvSpPr>
        <p:spPr>
          <a:xfrm>
            <a:off x="8296351" y="3601822"/>
            <a:ext cx="2531059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Predictive Maintenance</a:t>
            </a:r>
            <a:endParaRPr lang="en-US" sz="1870" dirty="0"/>
          </a:p>
        </p:txBody>
      </p:sp>
      <p:sp>
        <p:nvSpPr>
          <p:cNvPr id="21" name="Text 17"/>
          <p:cNvSpPr/>
          <p:nvPr/>
        </p:nvSpPr>
        <p:spPr>
          <a:xfrm>
            <a:off x="8296351" y="4035247"/>
            <a:ext cx="2926080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Rollout scheduled to decrease overall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workshop maintenance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expenses by 12%.</a:t>
            </a:r>
            <a:endParaRPr lang="en-US" sz="1350" dirty="0"/>
          </a:p>
        </p:txBody>
      </p:sp>
      <p:sp>
        <p:nvSpPr>
          <p:cNvPr id="22" name="Text 18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23" name="Text 19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09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745029"/>
            <a:ext cx="2590495" cy="2262226"/>
          </a:xfrm>
          <a:prstGeom prst="roundRect">
            <a:avLst>
              <a:gd name="adj" fmla="val 4204"/>
            </a:avLst>
          </a:prstGeom>
          <a:solidFill>
            <a:srgbClr val="102230"/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2745029"/>
            <a:ext cx="2590770" cy="38130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5" name="Shape 2"/>
          <p:cNvSpPr/>
          <p:nvPr/>
        </p:nvSpPr>
        <p:spPr>
          <a:xfrm>
            <a:off x="685800" y="4997196"/>
            <a:ext cx="2590770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3"/>
          <p:cNvSpPr/>
          <p:nvPr/>
        </p:nvSpPr>
        <p:spPr>
          <a:xfrm>
            <a:off x="685800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3267151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Shape 5"/>
          <p:cNvSpPr/>
          <p:nvPr/>
        </p:nvSpPr>
        <p:spPr>
          <a:xfrm>
            <a:off x="3429000" y="2745029"/>
            <a:ext cx="2590495" cy="2262226"/>
          </a:xfrm>
          <a:prstGeom prst="roundRect">
            <a:avLst>
              <a:gd name="adj" fmla="val 4204"/>
            </a:avLst>
          </a:prstGeom>
          <a:solidFill>
            <a:srgbClr val="102230"/>
          </a:solidFill>
          <a:ln/>
        </p:spPr>
      </p:sp>
      <p:sp>
        <p:nvSpPr>
          <p:cNvPr id="9" name="Shape 6"/>
          <p:cNvSpPr/>
          <p:nvPr/>
        </p:nvSpPr>
        <p:spPr>
          <a:xfrm>
            <a:off x="3429000" y="2745029"/>
            <a:ext cx="2590770" cy="38130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10" name="Shape 7"/>
          <p:cNvSpPr/>
          <p:nvPr/>
        </p:nvSpPr>
        <p:spPr>
          <a:xfrm>
            <a:off x="3429000" y="4997196"/>
            <a:ext cx="2590770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1" name="Shape 8"/>
          <p:cNvSpPr/>
          <p:nvPr/>
        </p:nvSpPr>
        <p:spPr>
          <a:xfrm>
            <a:off x="3429000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2" name="Shape 9"/>
          <p:cNvSpPr/>
          <p:nvPr/>
        </p:nvSpPr>
        <p:spPr>
          <a:xfrm>
            <a:off x="6010351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3" name="Shape 10"/>
          <p:cNvSpPr/>
          <p:nvPr/>
        </p:nvSpPr>
        <p:spPr>
          <a:xfrm>
            <a:off x="6172200" y="2745029"/>
            <a:ext cx="2590495" cy="2262226"/>
          </a:xfrm>
          <a:prstGeom prst="roundRect">
            <a:avLst>
              <a:gd name="adj" fmla="val 4204"/>
            </a:avLst>
          </a:prstGeom>
          <a:solidFill>
            <a:srgbClr val="102230"/>
          </a:solidFill>
          <a:ln/>
        </p:spPr>
      </p:sp>
      <p:sp>
        <p:nvSpPr>
          <p:cNvPr id="14" name="Shape 11"/>
          <p:cNvSpPr/>
          <p:nvPr/>
        </p:nvSpPr>
        <p:spPr>
          <a:xfrm>
            <a:off x="6172200" y="2745029"/>
            <a:ext cx="2590770" cy="38130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15" name="Shape 12"/>
          <p:cNvSpPr/>
          <p:nvPr/>
        </p:nvSpPr>
        <p:spPr>
          <a:xfrm>
            <a:off x="6172200" y="4997196"/>
            <a:ext cx="2590770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6" name="Shape 13"/>
          <p:cNvSpPr/>
          <p:nvPr/>
        </p:nvSpPr>
        <p:spPr>
          <a:xfrm>
            <a:off x="6172200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7" name="Shape 14"/>
          <p:cNvSpPr/>
          <p:nvPr/>
        </p:nvSpPr>
        <p:spPr>
          <a:xfrm>
            <a:off x="8753551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18" name="Shape 15"/>
          <p:cNvSpPr/>
          <p:nvPr/>
        </p:nvSpPr>
        <p:spPr>
          <a:xfrm>
            <a:off x="8915400" y="2745029"/>
            <a:ext cx="2590495" cy="2262226"/>
          </a:xfrm>
          <a:prstGeom prst="roundRect">
            <a:avLst>
              <a:gd name="adj" fmla="val 4204"/>
            </a:avLst>
          </a:prstGeom>
          <a:solidFill>
            <a:srgbClr val="102230"/>
          </a:solidFill>
          <a:ln/>
        </p:spPr>
      </p:sp>
      <p:sp>
        <p:nvSpPr>
          <p:cNvPr id="19" name="Shape 16"/>
          <p:cNvSpPr/>
          <p:nvPr/>
        </p:nvSpPr>
        <p:spPr>
          <a:xfrm>
            <a:off x="8915400" y="2745029"/>
            <a:ext cx="2590770" cy="38130"/>
          </a:xfrm>
          <a:prstGeom prst="rect">
            <a:avLst/>
          </a:prstGeom>
          <a:solidFill>
            <a:srgbClr val="FFD24A"/>
          </a:solidFill>
          <a:ln/>
        </p:spPr>
      </p:sp>
      <p:sp>
        <p:nvSpPr>
          <p:cNvPr id="20" name="Shape 17"/>
          <p:cNvSpPr/>
          <p:nvPr/>
        </p:nvSpPr>
        <p:spPr>
          <a:xfrm>
            <a:off x="8915400" y="4997196"/>
            <a:ext cx="2590770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21" name="Shape 18"/>
          <p:cNvSpPr/>
          <p:nvPr/>
        </p:nvSpPr>
        <p:spPr>
          <a:xfrm>
            <a:off x="8915400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22" name="Shape 19"/>
          <p:cNvSpPr/>
          <p:nvPr/>
        </p:nvSpPr>
        <p:spPr>
          <a:xfrm>
            <a:off x="11496751" y="2745029"/>
            <a:ext cx="9510" cy="2262134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24" name="Text 21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ROADMAP</a:t>
            </a:r>
            <a:endParaRPr lang="en-US" sz="970" dirty="0"/>
          </a:p>
        </p:txBody>
      </p:sp>
      <p:sp>
        <p:nvSpPr>
          <p:cNvPr id="25" name="Text 2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26" name="Text 23"/>
          <p:cNvSpPr/>
          <p:nvPr/>
        </p:nvSpPr>
        <p:spPr>
          <a:xfrm>
            <a:off x="685800" y="1745590"/>
            <a:ext cx="4677156" cy="8887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structured rollout timeline</a:t>
            </a:r>
            <a:endParaRPr lang="en-US" sz="2700" dirty="0"/>
          </a:p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secures key targets by year-end</a:t>
            </a:r>
            <a:endParaRPr lang="en-US" sz="2700" dirty="0"/>
          </a:p>
        </p:txBody>
      </p:sp>
      <p:sp>
        <p:nvSpPr>
          <p:cNvPr id="27" name="Text 24"/>
          <p:cNvSpPr/>
          <p:nvPr/>
        </p:nvSpPr>
        <p:spPr>
          <a:xfrm>
            <a:off x="942746" y="3049524"/>
            <a:ext cx="40599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JULY</a:t>
            </a:r>
            <a:endParaRPr lang="en-US" sz="970" dirty="0"/>
          </a:p>
        </p:txBody>
      </p:sp>
      <p:sp>
        <p:nvSpPr>
          <p:cNvPr id="28" name="Text 25"/>
          <p:cNvSpPr/>
          <p:nvPr/>
        </p:nvSpPr>
        <p:spPr>
          <a:xfrm>
            <a:off x="942746" y="3297326"/>
            <a:ext cx="1689811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Cargo Tier Beta</a:t>
            </a:r>
            <a:endParaRPr lang="en-US" sz="1870" dirty="0"/>
          </a:p>
        </p:txBody>
      </p:sp>
      <p:sp>
        <p:nvSpPr>
          <p:cNvPr id="29" name="Text 26"/>
          <p:cNvSpPr/>
          <p:nvPr/>
        </p:nvSpPr>
        <p:spPr>
          <a:xfrm>
            <a:off x="942746" y="3730752"/>
            <a:ext cx="2068373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pilot testing of cargo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e-bikes with select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subscribers in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Berlin.</a:t>
            </a:r>
            <a:endParaRPr lang="en-US" sz="1350" dirty="0"/>
          </a:p>
        </p:txBody>
      </p:sp>
      <p:sp>
        <p:nvSpPr>
          <p:cNvPr id="30" name="Text 27"/>
          <p:cNvSpPr/>
          <p:nvPr/>
        </p:nvSpPr>
        <p:spPr>
          <a:xfrm>
            <a:off x="3685946" y="3049524"/>
            <a:ext cx="877824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SEPTEMBER</a:t>
            </a:r>
            <a:endParaRPr lang="en-US" sz="970" dirty="0"/>
          </a:p>
        </p:txBody>
      </p:sp>
      <p:sp>
        <p:nvSpPr>
          <p:cNvPr id="31" name="Text 28"/>
          <p:cNvSpPr/>
          <p:nvPr/>
        </p:nvSpPr>
        <p:spPr>
          <a:xfrm>
            <a:off x="3685946" y="3297326"/>
            <a:ext cx="1649578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Official Launch</a:t>
            </a:r>
            <a:endParaRPr lang="en-US" sz="1870" dirty="0"/>
          </a:p>
        </p:txBody>
      </p:sp>
      <p:sp>
        <p:nvSpPr>
          <p:cNvPr id="32" name="Text 29"/>
          <p:cNvSpPr/>
          <p:nvPr/>
        </p:nvSpPr>
        <p:spPr>
          <a:xfrm>
            <a:off x="3685946" y="3730752"/>
            <a:ext cx="2062886" cy="7717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availability of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cargo fleet tiers across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operating regions.</a:t>
            </a:r>
            <a:endParaRPr lang="en-US" sz="1350" dirty="0"/>
          </a:p>
        </p:txBody>
      </p:sp>
      <p:sp>
        <p:nvSpPr>
          <p:cNvPr id="33" name="Text 30"/>
          <p:cNvSpPr/>
          <p:nvPr/>
        </p:nvSpPr>
        <p:spPr>
          <a:xfrm>
            <a:off x="6429146" y="3049524"/>
            <a:ext cx="68945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OCTOBER</a:t>
            </a:r>
            <a:endParaRPr lang="en-US" sz="970" dirty="0"/>
          </a:p>
        </p:txBody>
      </p:sp>
      <p:sp>
        <p:nvSpPr>
          <p:cNvPr id="34" name="Text 31"/>
          <p:cNvSpPr/>
          <p:nvPr/>
        </p:nvSpPr>
        <p:spPr>
          <a:xfrm>
            <a:off x="6429146" y="3297326"/>
            <a:ext cx="1670609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Corporate Pilot</a:t>
            </a:r>
            <a:endParaRPr lang="en-US" sz="1870" dirty="0"/>
          </a:p>
        </p:txBody>
      </p:sp>
      <p:sp>
        <p:nvSpPr>
          <p:cNvPr id="35" name="Text 32"/>
          <p:cNvSpPr/>
          <p:nvPr/>
        </p:nvSpPr>
        <p:spPr>
          <a:xfrm>
            <a:off x="6429146" y="3730752"/>
            <a:ext cx="1722730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of fleet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networks with our two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DAX partner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campuses.</a:t>
            </a:r>
            <a:endParaRPr lang="en-US" sz="1350" dirty="0"/>
          </a:p>
        </p:txBody>
      </p:sp>
      <p:sp>
        <p:nvSpPr>
          <p:cNvPr id="36" name="Text 33"/>
          <p:cNvSpPr/>
          <p:nvPr/>
        </p:nvSpPr>
        <p:spPr>
          <a:xfrm>
            <a:off x="9172346" y="3049524"/>
            <a:ext cx="78364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56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DECEMBER</a:t>
            </a:r>
            <a:endParaRPr lang="en-US" sz="970" dirty="0"/>
          </a:p>
        </p:txBody>
      </p:sp>
      <p:sp>
        <p:nvSpPr>
          <p:cNvPr id="37" name="Text 34"/>
          <p:cNvSpPr/>
          <p:nvPr/>
        </p:nvSpPr>
        <p:spPr>
          <a:xfrm>
            <a:off x="9172346" y="3297326"/>
            <a:ext cx="1911096" cy="3493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10"/>
              </a:lnSpc>
              <a:buNone/>
            </a:pPr>
            <a:r>
              <a:rPr lang="en-US" sz="187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Maintenance Live</a:t>
            </a:r>
            <a:endParaRPr lang="en-US" sz="1870" dirty="0"/>
          </a:p>
        </p:txBody>
      </p:sp>
      <p:sp>
        <p:nvSpPr>
          <p:cNvPr id="38" name="Text 35"/>
          <p:cNvSpPr/>
          <p:nvPr/>
        </p:nvSpPr>
        <p:spPr>
          <a:xfrm>
            <a:off x="9172346" y="3730752"/>
            <a:ext cx="2053742" cy="10488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system deployment of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workshop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diagnosis and parts</a:t>
            </a:r>
            <a:endParaRPr lang="en-US" sz="1350" dirty="0"/>
          </a:p>
          <a:p>
            <a:pPr algn="l" indent="0" marL="0">
              <a:lnSpc>
                <a:spcPts val="2020"/>
              </a:lnSpc>
              <a:buNone/>
            </a:pPr>
            <a:r>
              <a:rPr lang="en-US" sz="135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procurement.</a:t>
            </a:r>
            <a:endParaRPr lang="en-US" sz="1350" dirty="0"/>
          </a:p>
        </p:txBody>
      </p:sp>
      <p:sp>
        <p:nvSpPr>
          <p:cNvPr id="39" name="Text 36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40" name="Text 3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09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2444191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85800" y="3502152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5" name="Shape 2"/>
          <p:cNvSpPr/>
          <p:nvPr/>
        </p:nvSpPr>
        <p:spPr>
          <a:xfrm>
            <a:off x="685800" y="45591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6" name="Shape 3"/>
          <p:cNvSpPr/>
          <p:nvPr/>
        </p:nvSpPr>
        <p:spPr>
          <a:xfrm>
            <a:off x="685800" y="5616245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RISK MANAGEMENT</a:t>
            </a:r>
            <a:endParaRPr lang="en-US" sz="970" dirty="0"/>
          </a:p>
        </p:txBody>
      </p:sp>
      <p:sp>
        <p:nvSpPr>
          <p:cNvPr id="9" name="Text 6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685800" y="1127455"/>
            <a:ext cx="4319626" cy="12746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Proactive measures are in</a:t>
            </a:r>
            <a:endParaRPr lang="en-US" sz="2700" dirty="0"/>
          </a:p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place to mitigate operational</a:t>
            </a:r>
            <a:endParaRPr lang="en-US" sz="2700" dirty="0"/>
          </a:p>
          <a:p>
            <a:pPr algn="l" indent="0" marL="0">
              <a:lnSpc>
                <a:spcPts val="2810"/>
              </a:lnSpc>
              <a:buNone/>
            </a:pPr>
            <a:r>
              <a:rPr lang="en-US" sz="2700" spc="-40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risks</a:t>
            </a:r>
            <a:endParaRPr lang="en-US" sz="2700" dirty="0"/>
          </a:p>
        </p:txBody>
      </p:sp>
      <p:sp>
        <p:nvSpPr>
          <p:cNvPr id="11" name="Text 8"/>
          <p:cNvSpPr/>
          <p:nvPr/>
        </p:nvSpPr>
        <p:spPr>
          <a:xfrm>
            <a:off x="925373" y="2530145"/>
            <a:ext cx="282550" cy="4526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2400" i="1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−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1828800" y="2644445"/>
            <a:ext cx="2905049" cy="2880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Battery Lead Times (6 to 11 wks)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1828800" y="2958998"/>
            <a:ext cx="4259275" cy="416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Extended global transport timelines threaten uninterrupted fleet</a:t>
            </a:r>
            <a:endParaRPr lang="en-US" sz="112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replenishment.</a:t>
            </a:r>
            <a:endParaRPr lang="en-US" sz="1120" dirty="0"/>
          </a:p>
        </p:txBody>
      </p:sp>
      <p:sp>
        <p:nvSpPr>
          <p:cNvPr id="14" name="Text 11"/>
          <p:cNvSpPr/>
          <p:nvPr/>
        </p:nvSpPr>
        <p:spPr>
          <a:xfrm>
            <a:off x="6858000" y="2644445"/>
            <a:ext cx="1126541" cy="2880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+ Mitigation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6858000" y="2958998"/>
            <a:ext cx="4276649" cy="416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Secured pre-orders of 5,000 cells; active regional dual-sourcing</a:t>
            </a:r>
            <a:endParaRPr lang="en-US" sz="112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underway.</a:t>
            </a:r>
            <a:endParaRPr lang="en-US" sz="1120" dirty="0"/>
          </a:p>
        </p:txBody>
      </p:sp>
      <p:sp>
        <p:nvSpPr>
          <p:cNvPr id="16" name="Text 13"/>
          <p:cNvSpPr/>
          <p:nvPr/>
        </p:nvSpPr>
        <p:spPr>
          <a:xfrm>
            <a:off x="925373" y="3587191"/>
            <a:ext cx="282550" cy="4526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2400" i="1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−</a:t>
            </a:r>
            <a:endParaRPr lang="en-US" sz="2400" dirty="0"/>
          </a:p>
        </p:txBody>
      </p:sp>
      <p:sp>
        <p:nvSpPr>
          <p:cNvPr id="17" name="Text 14"/>
          <p:cNvSpPr/>
          <p:nvPr/>
        </p:nvSpPr>
        <p:spPr>
          <a:xfrm>
            <a:off x="1828800" y="3701491"/>
            <a:ext cx="2220163" cy="2880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Paris Regulatory Changes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1828800" y="4016045"/>
            <a:ext cx="4439412" cy="416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Evolving municipal micro-mobility fleet regulations remain pending</a:t>
            </a:r>
            <a:endParaRPr lang="en-US" sz="112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decision.</a:t>
            </a:r>
            <a:endParaRPr lang="en-US" sz="1120" dirty="0"/>
          </a:p>
        </p:txBody>
      </p:sp>
      <p:sp>
        <p:nvSpPr>
          <p:cNvPr id="19" name="Text 16"/>
          <p:cNvSpPr/>
          <p:nvPr/>
        </p:nvSpPr>
        <p:spPr>
          <a:xfrm>
            <a:off x="6858000" y="3701491"/>
            <a:ext cx="1126541" cy="2880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+ Mitigation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6858000" y="4016045"/>
            <a:ext cx="4297680" cy="416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advocacy aligned; operational plan prepared for rapid fleet</a:t>
            </a:r>
            <a:endParaRPr lang="en-US" sz="112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reallocation.</a:t>
            </a:r>
            <a:endParaRPr lang="en-US" sz="1120" dirty="0"/>
          </a:p>
        </p:txBody>
      </p:sp>
      <p:sp>
        <p:nvSpPr>
          <p:cNvPr id="21" name="Text 18"/>
          <p:cNvSpPr/>
          <p:nvPr/>
        </p:nvSpPr>
        <p:spPr>
          <a:xfrm>
            <a:off x="925373" y="4645152"/>
            <a:ext cx="282550" cy="4526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2400"/>
              </a:lnSpc>
              <a:buNone/>
            </a:pPr>
            <a:r>
              <a:rPr lang="en-US" sz="2400" i="1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−</a:t>
            </a:r>
            <a:endParaRPr lang="en-US" sz="2400" dirty="0"/>
          </a:p>
        </p:txBody>
      </p:sp>
      <p:sp>
        <p:nvSpPr>
          <p:cNvPr id="22" name="Text 19"/>
          <p:cNvSpPr/>
          <p:nvPr/>
        </p:nvSpPr>
        <p:spPr>
          <a:xfrm>
            <a:off x="1828800" y="4759452"/>
            <a:ext cx="2794406" cy="2880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Insurance Premium Rise (+9%)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1828800" y="5073091"/>
            <a:ext cx="4537253" cy="416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Broader category premium rises threaten projected target operating</a:t>
            </a:r>
            <a:endParaRPr lang="en-US" sz="112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margin.</a:t>
            </a:r>
            <a:endParaRPr lang="en-US" sz="1120" dirty="0"/>
          </a:p>
        </p:txBody>
      </p:sp>
      <p:sp>
        <p:nvSpPr>
          <p:cNvPr id="24" name="Text 21"/>
          <p:cNvSpPr/>
          <p:nvPr/>
        </p:nvSpPr>
        <p:spPr>
          <a:xfrm>
            <a:off x="6858000" y="4759452"/>
            <a:ext cx="1126541" cy="2880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500" dirty="0">
                <a:solidFill>
                  <a:srgbClr val="FFD24A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+ Mitigation</a:t>
            </a:r>
            <a:endParaRPr lang="en-US" sz="1500" dirty="0"/>
          </a:p>
        </p:txBody>
      </p:sp>
      <p:sp>
        <p:nvSpPr>
          <p:cNvPr id="25" name="Text 22"/>
          <p:cNvSpPr/>
          <p:nvPr/>
        </p:nvSpPr>
        <p:spPr>
          <a:xfrm>
            <a:off x="6858000" y="5073091"/>
            <a:ext cx="4446727" cy="4169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Enforcing safe geo-fencing speed restrictions; renegotiating group</a:t>
            </a:r>
            <a:endParaRPr lang="en-US" sz="1120" dirty="0"/>
          </a:p>
          <a:p>
            <a:pPr algn="l" indent="0" marL="0">
              <a:lnSpc>
                <a:spcPts val="1690"/>
              </a:lnSpc>
              <a:buNone/>
            </a:pPr>
            <a:r>
              <a:rPr lang="en-US" sz="1120" dirty="0">
                <a:solidFill>
                  <a:srgbClr val="C4C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packages.</a:t>
            </a:r>
            <a:endParaRPr lang="en-US" sz="1120" dirty="0"/>
          </a:p>
        </p:txBody>
      </p:sp>
      <p:sp>
        <p:nvSpPr>
          <p:cNvPr id="26" name="Text 23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27" name="Text 24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09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685800" y="6152998"/>
            <a:ext cx="10820095" cy="9510"/>
          </a:xfrm>
          <a:prstGeom prst="rect">
            <a:avLst/>
          </a:prstGeom>
          <a:solidFill>
            <a:srgbClr val="8CA5C3">
              <a:alpha val="16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85800" y="513893"/>
            <a:ext cx="996696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CLOSING</a:t>
            </a:r>
            <a:endParaRPr lang="en-US" sz="970" dirty="0"/>
          </a:p>
        </p:txBody>
      </p:sp>
      <p:sp>
        <p:nvSpPr>
          <p:cNvPr id="5" name="Text 2"/>
          <p:cNvSpPr/>
          <p:nvPr/>
        </p:nvSpPr>
        <p:spPr>
          <a:xfrm>
            <a:off x="9763049" y="513893"/>
            <a:ext cx="1786738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b="1" spc="175" kern="0" dirty="0">
                <a:solidFill>
                  <a:srgbClr val="C4CFD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</a:t>
            </a:r>
            <a:endParaRPr lang="en-US" sz="970" dirty="0"/>
          </a:p>
        </p:txBody>
      </p:sp>
      <p:sp>
        <p:nvSpPr>
          <p:cNvPr id="6" name="Text 3"/>
          <p:cNvSpPr/>
          <p:nvPr/>
        </p:nvSpPr>
        <p:spPr>
          <a:xfrm>
            <a:off x="1085393" y="1826057"/>
            <a:ext cx="2096719" cy="19019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10"/>
              </a:lnSpc>
              <a:buNone/>
            </a:pPr>
            <a:r>
              <a:rPr lang="en-US" sz="1120" b="1" spc="270" kern="0" dirty="0">
                <a:solidFill>
                  <a:srgbClr val="FFD2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STRATEGIC HORIZON</a:t>
            </a:r>
            <a:endParaRPr lang="en-US" sz="1120" dirty="0"/>
          </a:p>
        </p:txBody>
      </p:sp>
      <p:sp>
        <p:nvSpPr>
          <p:cNvPr id="7" name="Text 4"/>
          <p:cNvSpPr/>
          <p:nvPr/>
        </p:nvSpPr>
        <p:spPr>
          <a:xfrm>
            <a:off x="685800" y="2083003"/>
            <a:ext cx="7920533" cy="22640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Northwind is well-positioned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to achieve sustainable</a:t>
            </a:r>
            <a:endParaRPr lang="en-US" sz="4800" dirty="0"/>
          </a:p>
          <a:p>
            <a:pPr algn="l" indent="0" marL="0">
              <a:lnSpc>
                <a:spcPts val="4990"/>
              </a:lnSpc>
              <a:buNone/>
            </a:pPr>
            <a:r>
              <a:rPr lang="en-US" sz="4800" spc="-72" kern="0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profitability</a:t>
            </a:r>
            <a:endParaRPr lang="en-US" sz="4800" dirty="0"/>
          </a:p>
        </p:txBody>
      </p:sp>
      <p:sp>
        <p:nvSpPr>
          <p:cNvPr id="8" name="Text 5"/>
          <p:cNvSpPr/>
          <p:nvPr/>
        </p:nvSpPr>
        <p:spPr>
          <a:xfrm>
            <a:off x="685800" y="4326941"/>
            <a:ext cx="9816998" cy="7351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Operating leverage from automated maintenance and high-margin corporate contracts will</a:t>
            </a:r>
            <a:endParaRPr lang="en-US" sz="1870" dirty="0"/>
          </a:p>
          <a:p>
            <a:pPr algn="l" indent="0" marL="0">
              <a:lnSpc>
                <a:spcPts val="2810"/>
              </a:lnSpc>
              <a:buNone/>
            </a:pPr>
            <a:r>
              <a:rPr lang="en-US" sz="1870" dirty="0">
                <a:solidFill>
                  <a:srgbClr val="C4CFDD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secure our path forward. </a:t>
            </a:r>
            <a:pPr algn="l" indent="0" marL="0">
              <a:lnSpc>
                <a:spcPts val="2810"/>
              </a:lnSpc>
              <a:buNone/>
            </a:pPr>
            <a:r>
              <a:rPr lang="en-US" sz="1870" b="1" dirty="0">
                <a:solidFill>
                  <a:srgbClr val="F4F7FB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We seek board endorsement for the H2 roadmap.</a:t>
            </a:r>
            <a:endParaRPr lang="en-US" sz="1870" dirty="0"/>
          </a:p>
        </p:txBody>
      </p:sp>
      <p:sp>
        <p:nvSpPr>
          <p:cNvPr id="9" name="Text 6"/>
          <p:cNvSpPr/>
          <p:nvPr/>
        </p:nvSpPr>
        <p:spPr>
          <a:xfrm>
            <a:off x="685800" y="6295644"/>
            <a:ext cx="327538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NORTHWIND MOBILITY · CONFIDENTIAL</a:t>
            </a:r>
            <a:endParaRPr lang="en-US" sz="970" dirty="0"/>
          </a:p>
        </p:txBody>
      </p:sp>
      <p:sp>
        <p:nvSpPr>
          <p:cNvPr id="10" name="Text 7"/>
          <p:cNvSpPr/>
          <p:nvPr/>
        </p:nvSpPr>
        <p:spPr>
          <a:xfrm>
            <a:off x="10828325" y="6295644"/>
            <a:ext cx="706831" cy="1618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20"/>
              </a:lnSpc>
              <a:buNone/>
            </a:pPr>
            <a:r>
              <a:rPr lang="en-US" sz="970" spc="175" kern="0" dirty="0">
                <a:solidFill>
                  <a:srgbClr val="7D8D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09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D2030"/>
      </a:dk1>
      <a:lt1>
        <a:srgbClr val="C4CFDD"/>
      </a:lt1>
      <a:dk2>
        <a:srgbClr val="44546A"/>
      </a:dk2>
      <a:lt2>
        <a:srgbClr val="E7E6E6"/>
      </a:lt2>
      <a:accent1>
        <a:srgbClr val="FFD24A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D24A"/>
      </a:hlink>
      <a:folHlink>
        <a:srgbClr val="954F72"/>
      </a:folHlink>
    </a:clrScheme>
    <a:fontScheme name="Office">
      <a:majorFont>
        <a:latin typeface="Palatino Linotype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onsolas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unPaper · www.unpaper.ai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Northwind Mobility Q2 2026 Executive Briefing</dc:title>
  <dc:subject>Northwind Mobility Q2 2026 Executive Briefing</dc:subject>
  <dc:creator>unPaper</dc:creator>
  <cp:lastModifiedBy>unPaper</cp:lastModifiedBy>
  <cp:revision>1</cp:revision>
  <dcterms:created xsi:type="dcterms:W3CDTF">2026-07-04T06:26:53Z</dcterms:created>
  <dcterms:modified xsi:type="dcterms:W3CDTF">2026-07-04T06:26:53Z</dcterms:modified>
</cp:coreProperties>
</file>