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€M</c:v>
                </c:pt>
              </c:strCache>
            </c:strRef>
          </c:tx>
          <c:spPr>
            <a:solidFill>
              <a:srgbClr val="7FB3E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4F7FB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Berlin</c:v>
                  </c:pt>
                  <c:pt idx="1">
                    <c:v>Amsterdam</c:v>
                  </c:pt>
                  <c:pt idx="2">
                    <c:v>Paris</c:v>
                  </c:pt>
                  <c:pt idx="3">
                    <c:v>Copenhagen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3.1</c:v>
                </c:pt>
                <c:pt idx="1">
                  <c:v>2.2</c:v>
                </c:pt>
                <c:pt idx="2">
                  <c:v>1.9</c:v>
                </c:pt>
                <c:pt idx="3">
                  <c:v>1.2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4F7FB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.5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afternoon. Today we review a solid Q2 with continued momentum across our key markets. We enter H2 with clear initiatives to sustain growth.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exceeded expectations on revenue and improved churn. This sets a strong foundation for our H2 priorities.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Fleet utilization also reached 76%. These metrics reflect disciplined operations and strong demand for our e-bike subscriptions.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Amsterdam and Copenhagen showed exceptional growth. Berlin remains our largest market while Paris continues to stabilize.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bar chart highlights the strong performance in our newer markets. We continue to see healthy expansion across the portfolio.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three initiatives are our primary growth levers for the second half. All are progressing on schedule.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maintain disciplined execution with clear milestones. This timeline keeps us accountable to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we face headwinds, our mitigation plans are in place. None currently threaten our full-year trajectory.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confident in our trajectory. Happy to take any questions from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5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1085393" y="513893"/>
            <a:ext cx="1726387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Q2 2026 REVIEW</a:t>
            </a:r>
            <a:endParaRPr lang="en-US" sz="1120" dirty="0"/>
          </a:p>
        </p:txBody>
      </p:sp>
      <p:sp>
        <p:nvSpPr>
          <p:cNvPr id="5" name="Text 2"/>
          <p:cNvSpPr/>
          <p:nvPr/>
        </p:nvSpPr>
        <p:spPr>
          <a:xfrm>
            <a:off x="9763049" y="52852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2006194"/>
            <a:ext cx="8040319" cy="23152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</a:t>
            </a:r>
            <a:endParaRPr lang="en-US" sz="7200" dirty="0"/>
          </a:p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 2026 Review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685800" y="4274820"/>
            <a:ext cx="10066630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Strong execution delivered revenue growth of 21% and record subscriber momentum.</a:t>
            </a:r>
            <a:endParaRPr lang="en-US" sz="202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634472" y="6295644"/>
            <a:ext cx="89977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JUNE 2026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168706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Q2 PERFORMANCE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2569464"/>
            <a:ext cx="1849831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BUSINESS UPDATE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3025750"/>
            <a:ext cx="5442509" cy="13688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 delivered strong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 results with revenue of €8.4M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and healthy subscriber growth.</a:t>
            </a:r>
            <a:endParaRPr lang="en-US" sz="255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09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3419856"/>
            <a:ext cx="28529" cy="1201887"/>
          </a:xfrm>
          <a:prstGeom prst="rect">
            <a:avLst/>
          </a:prstGeom>
          <a:solidFill>
            <a:srgbClr val="7FB3EF"/>
          </a:solidFill>
          <a:ln/>
        </p:spPr>
      </p:sp>
      <p:sp>
        <p:nvSpPr>
          <p:cNvPr id="4" name="Shape 1"/>
          <p:cNvSpPr/>
          <p:nvPr/>
        </p:nvSpPr>
        <p:spPr>
          <a:xfrm>
            <a:off x="4375404" y="3419856"/>
            <a:ext cx="28529" cy="1201887"/>
          </a:xfrm>
          <a:prstGeom prst="rect">
            <a:avLst/>
          </a:prstGeom>
          <a:solidFill>
            <a:srgbClr val="7FB3EF"/>
          </a:solidFill>
          <a:ln/>
        </p:spPr>
      </p:sp>
      <p:sp>
        <p:nvSpPr>
          <p:cNvPr id="5" name="Shape 2"/>
          <p:cNvSpPr/>
          <p:nvPr/>
        </p:nvSpPr>
        <p:spPr>
          <a:xfrm>
            <a:off x="8064094" y="3419856"/>
            <a:ext cx="28529" cy="1201887"/>
          </a:xfrm>
          <a:prstGeom prst="rect">
            <a:avLst/>
          </a:prstGeom>
          <a:solidFill>
            <a:srgbClr val="7FB3EF"/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513893"/>
            <a:ext cx="28785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KEY PERFORMANCE INDICATORS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685800" y="2112264"/>
            <a:ext cx="5458054" cy="10460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80"/>
              </a:lnSpc>
              <a:buNone/>
            </a:pPr>
            <a:r>
              <a:rPr lang="en-US" sz="3150" spc="-47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 2026 KPIs improved across</a:t>
            </a:r>
            <a:endParaRPr lang="en-US" sz="3150" dirty="0"/>
          </a:p>
          <a:p>
            <a:pPr algn="l" indent="0" marL="0">
              <a:lnSpc>
                <a:spcPts val="3280"/>
              </a:lnSpc>
              <a:buNone/>
            </a:pPr>
            <a:r>
              <a:rPr lang="en-US" sz="3150" spc="-47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board</a:t>
            </a:r>
            <a:endParaRPr lang="en-US" sz="3150" dirty="0"/>
          </a:p>
        </p:txBody>
      </p:sp>
      <p:sp>
        <p:nvSpPr>
          <p:cNvPr id="10" name="Text 7"/>
          <p:cNvSpPr/>
          <p:nvPr/>
        </p:nvSpPr>
        <p:spPr>
          <a:xfrm>
            <a:off x="923544" y="3315614"/>
            <a:ext cx="16687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€8.4M</a:t>
            </a:r>
            <a:endParaRPr lang="en-US" sz="4650" dirty="0"/>
          </a:p>
        </p:txBody>
      </p:sp>
      <p:sp>
        <p:nvSpPr>
          <p:cNvPr id="11" name="Text 8"/>
          <p:cNvSpPr/>
          <p:nvPr/>
        </p:nvSpPr>
        <p:spPr>
          <a:xfrm>
            <a:off x="923544" y="4144061"/>
            <a:ext cx="978408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b="1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+21% vs Q1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4613148" y="3315614"/>
            <a:ext cx="1778508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38,200</a:t>
            </a:r>
            <a:endParaRPr lang="en-US" sz="4650" dirty="0"/>
          </a:p>
        </p:txBody>
      </p:sp>
      <p:sp>
        <p:nvSpPr>
          <p:cNvPr id="13" name="Text 10"/>
          <p:cNvSpPr/>
          <p:nvPr/>
        </p:nvSpPr>
        <p:spPr>
          <a:xfrm>
            <a:off x="4613148" y="4144061"/>
            <a:ext cx="1465783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Subscribers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b="1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+14%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8302752" y="3315614"/>
            <a:ext cx="13258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3.1%</a:t>
            </a:r>
            <a:endParaRPr lang="en-US" sz="4650" dirty="0"/>
          </a:p>
        </p:txBody>
      </p:sp>
      <p:sp>
        <p:nvSpPr>
          <p:cNvPr id="15" name="Text 12"/>
          <p:cNvSpPr/>
          <p:nvPr/>
        </p:nvSpPr>
        <p:spPr>
          <a:xfrm>
            <a:off x="8302752" y="4144061"/>
            <a:ext cx="886968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Churn Rate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b="1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-0.7pts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7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09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2626157"/>
          <a:ext cx="9143771" cy="914400"/>
        </p:xfrm>
        <a:graphic>
          <a:graphicData uri="http://schemas.openxmlformats.org/drawingml/2006/table">
            <a:tbl>
              <a:tblPr/>
              <a:tblGrid>
                <a:gridCol w="4636922"/>
                <a:gridCol w="3328416"/>
                <a:gridCol w="2854757"/>
              </a:tblGrid>
              <a:tr h="37124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Market</a:t>
                      </a:r>
                      <a:endParaRPr lang="en-US" sz="1200" dirty="0"/>
                    </a:p>
                  </a:txBody>
                  <a:tcPr marL="0" marR="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Revenue</a:t>
                      </a:r>
                      <a:endParaRPr lang="en-US" sz="1200" dirty="0"/>
                    </a:p>
                  </a:txBody>
                  <a:tcPr marL="0" marR="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Growth</a:t>
                      </a:r>
                      <a:endParaRPr lang="en-US" sz="1200" dirty="0"/>
                    </a:p>
                  </a:txBody>
                  <a:tcPr marL="0" marR="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526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Berlin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€3.1M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7FB3E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+18%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Amsterdam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€2.2M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7FB3E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+31%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Paris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€1.9M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7FB3E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+9%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4257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Copenhagen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€1.2M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20" dirty="0">
                          <a:solidFill>
                            <a:srgbClr val="7FB3E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+44%</a:t>
                      </a:r>
                      <a:endParaRPr lang="en-US" sz="1200" dirty="0"/>
                    </a:p>
                  </a:txBody>
                  <a:tcPr marL="0" marR="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228325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REGIONAL PERFORMANCE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954987"/>
            <a:ext cx="4843577" cy="5349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60"/>
              </a:lnSpc>
              <a:buNone/>
            </a:pPr>
            <a:r>
              <a:rPr lang="en-US" sz="2850" spc="-4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Revenue by Market – Q2 2026</a:t>
            </a:r>
            <a:endParaRPr lang="en-US" sz="285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09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2190902" y="2648102"/>
          <a:ext cx="7809890" cy="247619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REGIONAL GROWTH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618488"/>
            <a:ext cx="4786884" cy="96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920" spc="-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Amsterdam and Copenhagen</a:t>
            </a:r>
            <a:endParaRPr lang="en-US" sz="29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920" spc="-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led growth in Q2</a:t>
            </a:r>
            <a:endParaRPr lang="en-US" sz="292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09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340864"/>
            <a:ext cx="3467405" cy="2128723"/>
          </a:xfrm>
          <a:prstGeom prst="roundRect">
            <a:avLst>
              <a:gd name="adj" fmla="val 446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4" name="h2pc-0"/>
          <p:cNvSpPr/>
          <p:nvPr/>
        </p:nvSpPr>
        <p:spPr>
          <a:xfrm>
            <a:off x="942746" y="2617013"/>
            <a:ext cx="267005" cy="267005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1900" y="900"/>
                </a:moveTo>
                <a:lnTo>
                  <a:pt x="1200" y="1600"/>
                </a:lnTo>
                <a:lnTo>
                  <a:pt x="500" y="900"/>
                </a:lnTo>
              </a:path>
            </a:pathLst>
          </a:custGeom>
          <a:ln w="22225">
            <a:solidFill>
              <a:srgbClr val="7FB3EF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362602" y="2340864"/>
            <a:ext cx="3467405" cy="2128723"/>
          </a:xfrm>
          <a:prstGeom prst="roundRect">
            <a:avLst>
              <a:gd name="adj" fmla="val 446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6" name="h2pc-1"/>
          <p:cNvSpPr/>
          <p:nvPr/>
        </p:nvSpPr>
        <p:spPr>
          <a:xfrm>
            <a:off x="4619549" y="2617013"/>
            <a:ext cx="267005" cy="267005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500" y="300"/>
                </a:moveTo>
                <a:lnTo>
                  <a:pt x="1900" y="300"/>
                </a:lnTo>
                <a:arcTo wR="200" hR="200" stAng="16200000" swAng="5400000"/>
                <a:lnTo>
                  <a:pt x="2100" y="1900"/>
                </a:lnTo>
                <a:arcTo wR="200" hR="200" stAng="0" swAng="5400000"/>
                <a:lnTo>
                  <a:pt x="500" y="2100"/>
                </a:lnTo>
                <a:arcTo wR="200" hR="200" stAng="5400000" swAng="5400000"/>
                <a:lnTo>
                  <a:pt x="300" y="500"/>
                </a:lnTo>
                <a:arcTo wR="200" hR="200" stAng="10800000" swAng="5400000"/>
                <a:close/>
              </a:path>
              <a:path w="2400" h="2400" fill="none">
                <a:moveTo>
                  <a:pt x="900" y="1200"/>
                </a:moveTo>
                <a:lnTo>
                  <a:pt x="1100" y="1400"/>
                </a:lnTo>
                <a:lnTo>
                  <a:pt x="1700" y="800"/>
                </a:lnTo>
              </a:path>
            </a:pathLst>
          </a:custGeom>
          <a:ln w="22225">
            <a:solidFill>
              <a:srgbClr val="7FB3EF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038490" y="2340864"/>
            <a:ext cx="3467405" cy="2128723"/>
          </a:xfrm>
          <a:prstGeom prst="roundRect">
            <a:avLst>
              <a:gd name="adj" fmla="val 4467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8" name="h2pc-2"/>
          <p:cNvSpPr/>
          <p:nvPr/>
        </p:nvSpPr>
        <p:spPr>
          <a:xfrm>
            <a:off x="8296351" y="2617013"/>
            <a:ext cx="267005" cy="267005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2200" y="1200"/>
                </a:moveTo>
                <a:arcTo wR="1000" hR="1000" stAng="0" swAng="21600000"/>
                <a:close/>
              </a:path>
              <a:path w="2400" h="2400" fill="none">
                <a:moveTo>
                  <a:pt x="1200" y="600"/>
                </a:moveTo>
                <a:lnTo>
                  <a:pt x="1200" y="1200"/>
                </a:lnTo>
                <a:lnTo>
                  <a:pt x="1600" y="1400"/>
                </a:lnTo>
              </a:path>
            </a:pathLst>
          </a:custGeom>
          <a:ln w="22225">
            <a:solidFill>
              <a:srgbClr val="7FB3EF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513893"/>
            <a:ext cx="268010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STRATEGIC INITIATIVES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2" name="Text 9"/>
          <p:cNvSpPr/>
          <p:nvPr/>
        </p:nvSpPr>
        <p:spPr>
          <a:xfrm>
            <a:off x="942746" y="3016606"/>
            <a:ext cx="169255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Cargo-bike Tier</a:t>
            </a:r>
            <a:endParaRPr lang="en-US" sz="1870" dirty="0"/>
          </a:p>
        </p:txBody>
      </p:sp>
      <p:sp>
        <p:nvSpPr>
          <p:cNvPr id="13" name="Text 10"/>
          <p:cNvSpPr/>
          <p:nvPr/>
        </p:nvSpPr>
        <p:spPr>
          <a:xfrm>
            <a:off x="942746" y="3450031"/>
            <a:ext cx="2867558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launch in July, full rollout in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September to capture new customer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segments.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4619549" y="3016606"/>
            <a:ext cx="2521001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Corporate Partnerships</a:t>
            </a:r>
            <a:endParaRPr lang="en-US" sz="1870" dirty="0"/>
          </a:p>
        </p:txBody>
      </p:sp>
      <p:sp>
        <p:nvSpPr>
          <p:cNvPr id="15" name="Text 12"/>
          <p:cNvSpPr/>
          <p:nvPr/>
        </p:nvSpPr>
        <p:spPr>
          <a:xfrm>
            <a:off x="4619549" y="3450031"/>
            <a:ext cx="2981858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agreements signed with two DAX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companies. Rollout begins October.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296351" y="3016606"/>
            <a:ext cx="2531059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Predictive Maintenance</a:t>
            </a:r>
            <a:endParaRPr lang="en-US" sz="1870" dirty="0"/>
          </a:p>
        </p:txBody>
      </p:sp>
      <p:sp>
        <p:nvSpPr>
          <p:cNvPr id="17" name="Text 14"/>
          <p:cNvSpPr/>
          <p:nvPr/>
        </p:nvSpPr>
        <p:spPr>
          <a:xfrm>
            <a:off x="8296351" y="3450031"/>
            <a:ext cx="2847442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live in December – expected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reduce workshop costs by 12%.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9" name="Text 1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09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926287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2163470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85800" y="340065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4637837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5875020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685800" y="513893"/>
            <a:ext cx="238201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EXECUTION TIMELINE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685800" y="1049731"/>
            <a:ext cx="574243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7FB3E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Jul</a:t>
            </a:r>
            <a:endParaRPr lang="en-US" sz="3900" dirty="0"/>
          </a:p>
        </p:txBody>
      </p:sp>
      <p:sp>
        <p:nvSpPr>
          <p:cNvPr id="12" name="Text 9"/>
          <p:cNvSpPr/>
          <p:nvPr/>
        </p:nvSpPr>
        <p:spPr>
          <a:xfrm>
            <a:off x="1771193" y="1297534"/>
            <a:ext cx="2716682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Cargo-bike beta launch</a:t>
            </a:r>
            <a:endParaRPr lang="en-US" sz="2020" dirty="0"/>
          </a:p>
        </p:txBody>
      </p:sp>
      <p:sp>
        <p:nvSpPr>
          <p:cNvPr id="13" name="Text 10"/>
          <p:cNvSpPr/>
          <p:nvPr/>
        </p:nvSpPr>
        <p:spPr>
          <a:xfrm>
            <a:off x="1771193" y="1710842"/>
            <a:ext cx="326898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testing and first customer trials.</a:t>
            </a:r>
            <a:endParaRPr lang="en-US" sz="1420" dirty="0"/>
          </a:p>
        </p:txBody>
      </p:sp>
      <p:sp>
        <p:nvSpPr>
          <p:cNvPr id="14" name="Text 11"/>
          <p:cNvSpPr/>
          <p:nvPr/>
        </p:nvSpPr>
        <p:spPr>
          <a:xfrm>
            <a:off x="685800" y="2286914"/>
            <a:ext cx="732434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7FB3E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Sep</a:t>
            </a:r>
            <a:endParaRPr lang="en-US" sz="3900" dirty="0"/>
          </a:p>
        </p:txBody>
      </p:sp>
      <p:sp>
        <p:nvSpPr>
          <p:cNvPr id="15" name="Text 12"/>
          <p:cNvSpPr/>
          <p:nvPr/>
        </p:nvSpPr>
        <p:spPr>
          <a:xfrm>
            <a:off x="1771193" y="2534717"/>
            <a:ext cx="2613355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Cargo-bike full launch</a:t>
            </a:r>
            <a:endParaRPr lang="en-US" sz="2020" dirty="0"/>
          </a:p>
        </p:txBody>
      </p:sp>
      <p:sp>
        <p:nvSpPr>
          <p:cNvPr id="16" name="Text 13"/>
          <p:cNvSpPr/>
          <p:nvPr/>
        </p:nvSpPr>
        <p:spPr>
          <a:xfrm>
            <a:off x="1771193" y="2948026"/>
            <a:ext cx="2978201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availability across all markets.</a:t>
            </a:r>
            <a:endParaRPr lang="en-US" sz="1420" dirty="0"/>
          </a:p>
        </p:txBody>
      </p:sp>
      <p:sp>
        <p:nvSpPr>
          <p:cNvPr id="17" name="Text 14"/>
          <p:cNvSpPr/>
          <p:nvPr/>
        </p:nvSpPr>
        <p:spPr>
          <a:xfrm>
            <a:off x="685800" y="3524098"/>
            <a:ext cx="737006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7FB3E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Oct</a:t>
            </a:r>
            <a:endParaRPr lang="en-US" sz="3900" dirty="0"/>
          </a:p>
        </p:txBody>
      </p:sp>
      <p:sp>
        <p:nvSpPr>
          <p:cNvPr id="18" name="Text 15"/>
          <p:cNvSpPr/>
          <p:nvPr/>
        </p:nvSpPr>
        <p:spPr>
          <a:xfrm>
            <a:off x="1771193" y="3771900"/>
            <a:ext cx="2635301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Corporate fleet rollout</a:t>
            </a:r>
            <a:endParaRPr lang="en-US" sz="2020" dirty="0"/>
          </a:p>
        </p:txBody>
      </p:sp>
      <p:sp>
        <p:nvSpPr>
          <p:cNvPr id="19" name="Text 16"/>
          <p:cNvSpPr/>
          <p:nvPr/>
        </p:nvSpPr>
        <p:spPr>
          <a:xfrm>
            <a:off x="1771193" y="4185209"/>
            <a:ext cx="253654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of pilot agreements.</a:t>
            </a:r>
            <a:endParaRPr lang="en-US" sz="1420" dirty="0"/>
          </a:p>
        </p:txBody>
      </p:sp>
      <p:sp>
        <p:nvSpPr>
          <p:cNvPr id="20" name="Text 17"/>
          <p:cNvSpPr/>
          <p:nvPr/>
        </p:nvSpPr>
        <p:spPr>
          <a:xfrm>
            <a:off x="685800" y="4761281"/>
            <a:ext cx="757123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7FB3E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Dec</a:t>
            </a:r>
            <a:endParaRPr lang="en-US" sz="3900" dirty="0"/>
          </a:p>
        </p:txBody>
      </p:sp>
      <p:sp>
        <p:nvSpPr>
          <p:cNvPr id="21" name="Text 18"/>
          <p:cNvSpPr/>
          <p:nvPr/>
        </p:nvSpPr>
        <p:spPr>
          <a:xfrm>
            <a:off x="1771193" y="5009083"/>
            <a:ext cx="3595421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Predictive maintenance go-live</a:t>
            </a:r>
            <a:endParaRPr lang="en-US" sz="2020" dirty="0"/>
          </a:p>
        </p:txBody>
      </p:sp>
      <p:sp>
        <p:nvSpPr>
          <p:cNvPr id="22" name="Text 19"/>
          <p:cNvSpPr/>
          <p:nvPr/>
        </p:nvSpPr>
        <p:spPr>
          <a:xfrm>
            <a:off x="1771193" y="5422392"/>
            <a:ext cx="393192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system deployment and cost savings begin.</a:t>
            </a:r>
            <a:endParaRPr lang="en-US" sz="1420" dirty="0"/>
          </a:p>
        </p:txBody>
      </p:sp>
      <p:sp>
        <p:nvSpPr>
          <p:cNvPr id="23" name="Text 20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4" name="Text 21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09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063801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330098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85800" y="4538167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5775350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KEY RISKS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685800" y="958291"/>
            <a:ext cx="3824935" cy="96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920" spc="-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Risks are being actively</a:t>
            </a:r>
            <a:endParaRPr lang="en-US" sz="29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920" spc="-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mitigated</a:t>
            </a:r>
            <a:endParaRPr lang="en-US" sz="2920" dirty="0"/>
          </a:p>
        </p:txBody>
      </p:sp>
      <p:sp>
        <p:nvSpPr>
          <p:cNvPr id="11" name="Text 8"/>
          <p:cNvSpPr/>
          <p:nvPr/>
        </p:nvSpPr>
        <p:spPr>
          <a:xfrm>
            <a:off x="685800" y="2188159"/>
            <a:ext cx="27614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FF8A7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–</a:t>
            </a:r>
            <a:endParaRPr lang="en-US" sz="3900" dirty="0"/>
          </a:p>
        </p:txBody>
      </p:sp>
      <p:sp>
        <p:nvSpPr>
          <p:cNvPr id="12" name="Text 9"/>
          <p:cNvSpPr/>
          <p:nvPr/>
        </p:nvSpPr>
        <p:spPr>
          <a:xfrm>
            <a:off x="1771193" y="2435962"/>
            <a:ext cx="2967228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Battery supply lead times</a:t>
            </a:r>
            <a:endParaRPr lang="en-US" sz="2020" dirty="0"/>
          </a:p>
        </p:txBody>
      </p:sp>
      <p:sp>
        <p:nvSpPr>
          <p:cNvPr id="13" name="Text 10"/>
          <p:cNvSpPr/>
          <p:nvPr/>
        </p:nvSpPr>
        <p:spPr>
          <a:xfrm>
            <a:off x="1771193" y="2848356"/>
            <a:ext cx="3936492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Risen from 6 to 11 weeks. Diversifying suppliers.</a:t>
            </a:r>
            <a:endParaRPr lang="en-US" sz="1420" dirty="0"/>
          </a:p>
        </p:txBody>
      </p:sp>
      <p:sp>
        <p:nvSpPr>
          <p:cNvPr id="14" name="Text 11"/>
          <p:cNvSpPr/>
          <p:nvPr/>
        </p:nvSpPr>
        <p:spPr>
          <a:xfrm>
            <a:off x="685800" y="3425342"/>
            <a:ext cx="27614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FF8A7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–</a:t>
            </a:r>
            <a:endParaRPr lang="en-US" sz="3900" dirty="0"/>
          </a:p>
        </p:txBody>
      </p:sp>
      <p:sp>
        <p:nvSpPr>
          <p:cNvPr id="15" name="Text 12"/>
          <p:cNvSpPr/>
          <p:nvPr/>
        </p:nvSpPr>
        <p:spPr>
          <a:xfrm>
            <a:off x="1771193" y="3673145"/>
            <a:ext cx="2852928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Paris regulatory changes</a:t>
            </a:r>
            <a:endParaRPr lang="en-US" sz="2020" dirty="0"/>
          </a:p>
        </p:txBody>
      </p:sp>
      <p:sp>
        <p:nvSpPr>
          <p:cNvPr id="16" name="Text 13"/>
          <p:cNvSpPr/>
          <p:nvPr/>
        </p:nvSpPr>
        <p:spPr>
          <a:xfrm>
            <a:off x="1771193" y="4085539"/>
            <a:ext cx="4412894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decision. Close engagement with authorities.</a:t>
            </a:r>
            <a:endParaRPr lang="en-US" sz="1420" dirty="0"/>
          </a:p>
        </p:txBody>
      </p:sp>
      <p:sp>
        <p:nvSpPr>
          <p:cNvPr id="17" name="Text 14"/>
          <p:cNvSpPr/>
          <p:nvPr/>
        </p:nvSpPr>
        <p:spPr>
          <a:xfrm>
            <a:off x="685800" y="4662526"/>
            <a:ext cx="27614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FF8A7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–</a:t>
            </a:r>
            <a:endParaRPr lang="en-US" sz="3900" dirty="0"/>
          </a:p>
        </p:txBody>
      </p:sp>
      <p:sp>
        <p:nvSpPr>
          <p:cNvPr id="18" name="Text 15"/>
          <p:cNvSpPr/>
          <p:nvPr/>
        </p:nvSpPr>
        <p:spPr>
          <a:xfrm>
            <a:off x="1771193" y="4909414"/>
            <a:ext cx="2719426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Insurance cost increase</a:t>
            </a:r>
            <a:endParaRPr lang="en-US" sz="2020" dirty="0"/>
          </a:p>
        </p:txBody>
      </p:sp>
      <p:sp>
        <p:nvSpPr>
          <p:cNvPr id="19" name="Text 16"/>
          <p:cNvSpPr/>
          <p:nvPr/>
        </p:nvSpPr>
        <p:spPr>
          <a:xfrm>
            <a:off x="1771193" y="5322722"/>
            <a:ext cx="3492094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+9%. Exploring bundled coverage options.</a:t>
            </a:r>
            <a:endParaRPr lang="en-US" sz="1420" dirty="0"/>
          </a:p>
        </p:txBody>
      </p:sp>
      <p:sp>
        <p:nvSpPr>
          <p:cNvPr id="20" name="Text 1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1" name="Text 1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09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OUTLOOK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1909267"/>
            <a:ext cx="1602943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7FB3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LOOKING AHEAD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2242109"/>
            <a:ext cx="7281367" cy="22640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 momentum and H2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initiatives support full-year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targets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685800" y="4601261"/>
            <a:ext cx="2516429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Thank you. Questions?</a:t>
            </a:r>
            <a:endParaRPr lang="en-US" sz="187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09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D2030"/>
      </a:dk1>
      <a:lt1>
        <a:srgbClr val="C4CFDD"/>
      </a:lt1>
      <a:dk2>
        <a:srgbClr val="44546A"/>
      </a:dk2>
      <a:lt2>
        <a:srgbClr val="E7E6E6"/>
      </a:lt2>
      <a:accent1>
        <a:srgbClr val="7FB3EF"/>
      </a:accent1>
      <a:accent2>
        <a:srgbClr val="FF8A7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7FB3EF"/>
      </a:hlink>
      <a:folHlink>
        <a:srgbClr val="954F72"/>
      </a:folHlink>
    </a:clrScheme>
    <a:fontScheme name="Office">
      <a:majorFont>
        <a:latin typeface="Palatino Linotype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Mobility Q2 2026 Quarterly Business Review – unPaper</dc:title>
  <dc:subject>Northwind Mobility Q2 2026 Quarterly Business Review – unPaper</dc:subject>
  <dc:creator>unPaper</dc:creator>
  <cp:lastModifiedBy>unPaper</cp:lastModifiedBy>
  <cp:revision>1</cp:revision>
  <dcterms:created xsi:type="dcterms:W3CDTF">2026-07-04T06:26:56Z</dcterms:created>
  <dcterms:modified xsi:type="dcterms:W3CDTF">2026-07-04T06:26:56Z</dcterms:modified>
</cp:coreProperties>
</file>