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charts/chart1.xml" ContentType="application/vnd.openxmlformats-officedocument.drawingml.chart+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2.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Demand</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0"/>
            <c:showCatName val="0"/>
            <c:showSerName val="0"/>
            <c:showPercent val="0"/>
            <c:showBubbleSize val="0"/>
            <c:showLeaderLines val="0"/>
          </c:dLbls>
          <c:cat>
            <c:multiLvlStrRef>
              <c:f>Sheet1!$A$2:$A$5</c:f>
              <c:multiLvlStrCache>
                <c:ptCount val="4"/>
                <c:lvl>
                  <c:pt idx="0">
                    <c:v>2026 forecast</c:v>
                  </c:pt>
                  <c:pt idx="1">
                    <c:v>2027 confirmed</c:v>
                  </c:pt>
                  <c:pt idx="2">
                    <c:v>2027 base</c:v>
                  </c:pt>
                  <c:pt idx="3">
                    <c:v>2027 upside</c:v>
                  </c:pt>
                </c:lvl>
              </c:multiLvlStrCache>
            </c:multiLvlStrRef>
          </c:cat>
          <c:val>
            <c:numRef>
              <c:f>Sheet1!$B$2:$B$5</c:f>
              <c:numCache>
                <c:formatCode>General</c:formatCode>
                <c:ptCount val="4"/>
                <c:pt idx="0">
                  <c:v>548</c:v>
                </c:pt>
                <c:pt idx="1">
                  <c:v>590</c:v>
                </c:pt>
                <c:pt idx="2">
                  <c:v>690</c:v>
                </c:pt>
                <c:pt idx="3">
                  <c:v>770</c:v>
                </c:pt>
              </c:numCache>
            </c:numRef>
          </c:val>
        </c:ser>
        <c:dLbls>
          <c:numFmt formatCode="#,##0" sourceLinked="0"/>
          <c:txPr>
            <a:bodyPr/>
            <a:lstStyle/>
            <a:p>
              <a:pPr>
                <a:defRPr b="0" i="0" strike="noStrike" sz="900" u="none">
                  <a:solidFill>
                    <a:srgbClr val="15171C"/>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80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Staged Westhaven</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0"/>
            <c:showCatName val="0"/>
            <c:showSerName val="0"/>
            <c:showPercent val="0"/>
            <c:showBubbleSize val="0"/>
            <c:showLeaderLines val="0"/>
          </c:dLbls>
          <c:cat>
            <c:multiLvlStrRef>
              <c:f>Sheet1!$A$2:$A$3</c:f>
              <c:multiLvlStrCache>
                <c:ptCount val="2"/>
                <c:lvl>
                  <c:pt idx="0">
                    <c:v>2029</c:v>
                  </c:pt>
                  <c:pt idx="1">
                    <c:v>2031</c:v>
                  </c:pt>
                </c:lvl>
              </c:multiLvlStrCache>
            </c:multiLvlStrRef>
          </c:cat>
          <c:val>
            <c:numRef>
              <c:f>Sheet1!$B$2:$B$3</c:f>
              <c:numCache>
                <c:formatCode>General</c:formatCode>
                <c:ptCount val="2"/>
                <c:pt idx="0">
                  <c:v>0.46</c:v>
                </c:pt>
                <c:pt idx="1">
                  <c:v>1.12</c:v>
                </c:pt>
              </c:numCache>
            </c:numRef>
          </c:val>
        </c:ser>
        <c:ser>
          <c:idx val="1"/>
          <c:order val="1"/>
          <c:tx>
            <c:strRef>
              <c:f>Sheet1!$C$1</c:f>
              <c:strCache>
                <c:ptCount val="1"/>
                <c:pt idx="0">
                  <c:v>Full Westhaven</c:v>
                </c:pt>
              </c:strCache>
            </c:strRef>
          </c:tx>
          <c:spPr>
            <a:solidFill>
              <a:srgbClr val="666A73"/>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0"/>
            <c:showCatName val="0"/>
            <c:showSerName val="0"/>
            <c:showPercent val="0"/>
            <c:showBubbleSize val="0"/>
            <c:showLeaderLines val="0"/>
          </c:dLbls>
          <c:cat>
            <c:multiLvlStrRef>
              <c:f>Sheet1!$A$2:$A$3</c:f>
              <c:multiLvlStrCache>
                <c:ptCount val="2"/>
                <c:lvl>
                  <c:pt idx="0">
                    <c:v>2029</c:v>
                  </c:pt>
                  <c:pt idx="1">
                    <c:v>2031</c:v>
                  </c:pt>
                </c:lvl>
              </c:multiLvlStrCache>
            </c:multiLvlStrRef>
          </c:cat>
          <c:val>
            <c:numRef>
              <c:f>Sheet1!$C$2:$C$3</c:f>
              <c:numCache>
                <c:formatCode>General</c:formatCode>
                <c:ptCount val="2"/>
                <c:pt idx="0">
                  <c:v>0.31</c:v>
                </c:pt>
                <c:pt idx="1">
                  <c:v>1.39</c:v>
                </c:pt>
              </c:numCache>
            </c:numRef>
          </c:val>
        </c:ser>
        <c:dLbls>
          <c:numFmt formatCode="#,##0" sourceLinked="0"/>
          <c:txPr>
            <a:bodyPr/>
            <a:lstStyle/>
            <a:p>
              <a:pPr>
                <a:defRPr b="0" i="0" strike="noStrike" sz="900" u="none">
                  <a:solidFill>
                    <a:srgbClr val="15171C"/>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1.5"/>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recommendation is a staged Westhaven site, not the full build and not an unconditional lease. The investment proceeds only if both demand and lease protections are secured.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month is about satisfying the two signing gates. After signing, hiring begins immediately and the quality-validation and launch controls are embedded into the opening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capacity problem exists even on confirmed demand, before the unsigned grocery volume is counted. Staged Westhaven provides the required headroom with better near-term value and faster payback than the full lease.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Service begins to deteriorate above 558 tonnes, which is 90% of East Yard’s practical capacity. Confirmed demand is already above that point, while the base and upside cases require material overflow capacity.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Staying put is not a complete response to the base forecast, and outsourcing carries both a cost premium and quality dependence. The full lease adds more capacity than the stated scenarios need, while staged Westhaven covers the upside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staged configuration increases reliable internal capacity from 620 to 860 tonnes. That is sufficient for the 770-tonne upside case and avoids paying now for the full site’s 1,050-tonne network capacity.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Staged Westhaven leads the full lease on cumulative value through 2029 and pays back six months sooner. The full lease has greater 2031 value, but only after taking materially more commitment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downside destroys €0.18 million of value relative to outsourcing, while the base and upside cases are attractive. This asymmetry is why anchor demand must be contracted before the lease is signed.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two risks are conditions precedent to signing, while the remaining three are execution controls after signing. Deferring the decision does not preserve the status quo because confirmed demand already exceeds the service-safe range.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Approval today authorizes a conditional transaction, not an unconditional lease. If either gate fails, the owners should not sign and should preserve outsourcing as the overflow route.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Deck-background-1-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3F434B"/>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15508C"/>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3F434B"/>
                </a:solidFill>
                <a:latin typeface="Arial" pitchFamily="34" charset="0"/>
                <a:ea typeface="Arial" pitchFamily="34" charset="-122"/>
                <a:cs typeface="Arial" pitchFamily="34" charset="-120"/>
              </a:defRPr>
            </a:lvl1pPr>
          </a:lstStyle>
          <a:p>
            <a:pPr algn="l" indent="0" marL="0">
              <a:buNone/>
            </a:pPr>
            <a:r>
              <a:rPr lang="en-US" sz="4000" b="1" dirty="0">
                <a:solidFill>
                  <a:srgbClr val="3F434B"/>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8C8E93"/>
                </a:solidFill>
                <a:latin typeface="Arial" pitchFamily="34" charset="0"/>
                <a:ea typeface="Arial" pitchFamily="34" charset="-122"/>
                <a:cs typeface="Arial" pitchFamily="34" charset="-120"/>
              </a:defRPr>
            </a:lvl1pPr>
          </a:lstStyle>
          <a:p>
            <a:pPr algn="l" indent="0" marL="0">
              <a:buNone/>
            </a:pPr>
            <a:r>
              <a:rPr lang="en-US" sz="1600" dirty="0">
                <a:solidFill>
                  <a:srgbClr val="8C8E93"/>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8C8E93"/>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3F434B"/>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FFFFFF"/>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15508C"/>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FFFFFF"/>
                </a:solidFill>
                <a:latin typeface="Arial" pitchFamily="34" charset="0"/>
                <a:ea typeface="Arial" pitchFamily="34" charset="-122"/>
                <a:cs typeface="Arial" pitchFamily="34" charset="-120"/>
              </a:defRPr>
            </a:lvl1pPr>
          </a:lstStyle>
          <a:p>
            <a:pPr algn="l" indent="0" marL="0">
              <a:buNone/>
            </a:pPr>
            <a:r>
              <a:rPr lang="en-US" sz="4000" b="1" dirty="0">
                <a:solidFill>
                  <a:srgbClr val="FFFFFF"/>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B2B4B7"/>
                </a:solidFill>
                <a:latin typeface="Arial" pitchFamily="34" charset="0"/>
                <a:ea typeface="Arial" pitchFamily="34" charset="-122"/>
                <a:cs typeface="Arial" pitchFamily="34" charset="-120"/>
              </a:defRPr>
            </a:lvl1pPr>
          </a:lstStyle>
          <a:p>
            <a:pPr algn="l" indent="0" marL="0">
              <a:buNone/>
            </a:pPr>
            <a:r>
              <a:rPr lang="en-US" sz="1600" dirty="0">
                <a:solidFill>
                  <a:srgbClr val="B2B4B7"/>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B2B4B7"/>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15508C"/>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15508C"/>
                </a:solidFill>
                <a:latin typeface="Arial" pitchFamily="34" charset="0"/>
                <a:ea typeface="Arial" pitchFamily="34" charset="-122"/>
                <a:cs typeface="Arial" pitchFamily="34" charset="-120"/>
              </a:defRPr>
            </a:lvl1pPr>
          </a:lstStyle>
          <a:p>
            <a:pPr algn="l" indent="0" marL="0">
              <a:buNone/>
            </a:pPr>
            <a:r>
              <a:rPr lang="en-US" sz="1200" b="1" dirty="0">
                <a:solidFill>
                  <a:srgbClr val="15508C"/>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3F434B"/>
                </a:solidFill>
                <a:latin typeface="Arial" pitchFamily="34" charset="0"/>
                <a:ea typeface="Arial" pitchFamily="34" charset="-122"/>
                <a:cs typeface="Arial" pitchFamily="34" charset="-120"/>
              </a:defRPr>
            </a:lvl1pPr>
          </a:lstStyle>
          <a:p>
            <a:pPr algn="l" indent="0" marL="0">
              <a:buNone/>
            </a:pPr>
            <a:r>
              <a:rPr lang="en-US" sz="3400" b="1" dirty="0">
                <a:solidFill>
                  <a:srgbClr val="3F434B"/>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3F434B"/>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15508C"/>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15508C"/>
                </a:solidFill>
                <a:latin typeface="Arial" pitchFamily="34" charset="0"/>
                <a:ea typeface="Arial" pitchFamily="34" charset="-122"/>
                <a:cs typeface="Arial" pitchFamily="34" charset="-120"/>
              </a:defRPr>
            </a:lvl1pPr>
          </a:lstStyle>
          <a:p>
            <a:pPr algn="l" indent="0" marL="0">
              <a:buNone/>
            </a:pPr>
            <a:r>
              <a:rPr lang="en-US" sz="1200" b="1" dirty="0">
                <a:solidFill>
                  <a:srgbClr val="15508C"/>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FFFFFF"/>
                </a:solidFill>
                <a:latin typeface="Arial" pitchFamily="34" charset="0"/>
                <a:ea typeface="Arial" pitchFamily="34" charset="-122"/>
                <a:cs typeface="Arial" pitchFamily="34" charset="-120"/>
              </a:defRPr>
            </a:lvl1pPr>
          </a:lstStyle>
          <a:p>
            <a:pPr algn="l" indent="0" marL="0">
              <a:buNone/>
            </a:pPr>
            <a:r>
              <a:rPr lang="en-US" sz="3400" b="1" dirty="0">
                <a:solidFill>
                  <a:srgbClr val="FFFFFF"/>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B2B4B7"/>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B2B4B7"/>
                </a:solidFill>
                <a:latin typeface="Arial"/>
                <a:ea typeface="Arial"/>
                <a:cs typeface="Arial"/>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3F434B"/>
                </a:solidFill>
                <a:latin typeface="Arial" pitchFamily="34" charset="0"/>
                <a:ea typeface="Arial" pitchFamily="34" charset="-122"/>
                <a:cs typeface="Arial" pitchFamily="34" charset="-120"/>
              </a:defRPr>
            </a:lvl1pPr>
          </a:lstStyle>
          <a:p>
            <a:pPr algn="l" indent="0" marL="0">
              <a:buNone/>
            </a:pPr>
            <a:r>
              <a:rPr lang="en-US" sz="2200" b="1" dirty="0">
                <a:solidFill>
                  <a:srgbClr val="3F434B"/>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DCDDDF"/>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3F434B"/>
                </a:solidFill>
                <a:latin typeface="Arial" pitchFamily="34" charset="0"/>
                <a:ea typeface="Arial" pitchFamily="34" charset="-122"/>
                <a:cs typeface="Arial" pitchFamily="34" charset="-120"/>
              </a:defRPr>
            </a:lvl1pPr>
          </a:lstStyle>
          <a:p>
            <a:pPr algn="l" indent="0" marL="0">
              <a:buNone/>
            </a:pPr>
            <a:r>
              <a:rPr lang="en-US" sz="1400" dirty="0">
                <a:solidFill>
                  <a:srgbClr val="3F434B"/>
                </a:solidFill>
                <a:latin typeface="Arial" pitchFamily="34" charset="0"/>
                <a:ea typeface="Arial" pitchFamily="34" charset="-122"/>
                <a:cs typeface="Arial"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15508C"/>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3F434B"/>
                </a:solidFill>
                <a:latin typeface="Arial" pitchFamily="34" charset="0"/>
                <a:ea typeface="Arial" pitchFamily="34" charset="-122"/>
                <a:cs typeface="Arial" pitchFamily="34" charset="-120"/>
              </a:defRPr>
            </a:lvl1pPr>
          </a:lstStyle>
          <a:p>
            <a:pPr algn="l" indent="0" marL="0">
              <a:buNone/>
            </a:pPr>
            <a:r>
              <a:rPr lang="en-US" sz="4000" b="1" dirty="0">
                <a:solidFill>
                  <a:srgbClr val="3F434B"/>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8C8E93"/>
                </a:solidFill>
                <a:latin typeface="Arial" pitchFamily="34" charset="0"/>
                <a:ea typeface="Arial" pitchFamily="34" charset="-122"/>
                <a:cs typeface="Arial" pitchFamily="34" charset="-120"/>
              </a:defRPr>
            </a:lvl1pPr>
          </a:lstStyle>
          <a:p>
            <a:pPr algn="l" indent="0" marL="0">
              <a:buNone/>
            </a:pPr>
            <a:r>
              <a:rPr lang="en-US" sz="1400" dirty="0">
                <a:solidFill>
                  <a:srgbClr val="8C8E93"/>
                </a:solidFill>
                <a:latin typeface="Arial" pitchFamily="34" charset="0"/>
                <a:ea typeface="Arial" pitchFamily="34" charset="-122"/>
                <a:cs typeface="Arial" pitchFamily="34" charset="-120"/>
              </a:rPr>
              <a:t>Contact · next step</a:t>
            </a:r>
            <a:endParaRPr lang="en-US" sz="140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ck background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9.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9.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Shape 0"/>
          <p:cNvSpPr/>
          <p:nvPr/>
        </p:nvSpPr>
        <p:spPr>
          <a:xfrm>
            <a:off x="685800" y="6162142"/>
            <a:ext cx="10820095" cy="9510"/>
          </a:xfrm>
          <a:prstGeom prst="rect">
            <a:avLst/>
          </a:prstGeom>
          <a:solidFill>
            <a:srgbClr val="FFFFFF">
              <a:alpha val="16000"/>
            </a:srgbClr>
          </a:solidFill>
          <a:ln/>
        </p:spPr>
      </p:sp>
      <p:sp>
        <p:nvSpPr>
          <p:cNvPr id="4" name="Text 1"/>
          <p:cNvSpPr/>
          <p:nvPr/>
        </p:nvSpPr>
        <p:spPr>
          <a:xfrm>
            <a:off x="685800" y="513893"/>
            <a:ext cx="756209" cy="170993"/>
          </a:xfrm>
          <a:prstGeom prst="rect">
            <a:avLst/>
          </a:prstGeom>
          <a:noFill/>
          <a:ln/>
        </p:spPr>
        <p:txBody>
          <a:bodyPr wrap="none" lIns="0" tIns="0" rIns="0" bIns="0" rtlCol="0" anchor="t"/>
          <a:lstStyle/>
          <a:p>
            <a:pPr algn="l" indent="0" marL="0">
              <a:buNone/>
            </a:pPr>
            <a:r>
              <a:rPr lang="en-US" sz="970" b="1" spc="136" kern="0" dirty="0">
                <a:solidFill>
                  <a:srgbClr val="38BDF8"/>
                </a:solidFill>
                <a:latin typeface="Arial" pitchFamily="34" charset="0"/>
                <a:ea typeface="Arial" pitchFamily="34" charset="-122"/>
                <a:cs typeface="Arial" pitchFamily="34" charset="-120"/>
              </a:rPr>
              <a:t>BRIEFING</a:t>
            </a:r>
            <a:endParaRPr lang="en-US" sz="970" dirty="0"/>
          </a:p>
        </p:txBody>
      </p:sp>
      <p:sp>
        <p:nvSpPr>
          <p:cNvPr id="5" name="Text 2"/>
          <p:cNvSpPr/>
          <p:nvPr/>
        </p:nvSpPr>
        <p:spPr>
          <a:xfrm>
            <a:off x="10246766" y="519379"/>
            <a:ext cx="1290218" cy="161849"/>
          </a:xfrm>
          <a:prstGeom prst="rect">
            <a:avLst/>
          </a:prstGeom>
          <a:noFill/>
          <a:ln/>
        </p:spPr>
        <p:txBody>
          <a:bodyPr wrap="none" lIns="0" tIns="0" rIns="0" bIns="0" rtlCol="0" anchor="t"/>
          <a:lstStyle/>
          <a:p>
            <a:pPr algn="l" indent="0" marL="0">
              <a:buNone/>
            </a:pPr>
            <a:r>
              <a:rPr lang="en-US" sz="970" b="1" spc="175" kern="0" dirty="0">
                <a:solidFill>
                  <a:srgbClr val="FFFFFF">
                    <a:alpha val="86000"/>
                  </a:srgbClr>
                </a:solidFill>
                <a:latin typeface="Consolas" pitchFamily="34" charset="0"/>
                <a:ea typeface="Consolas" pitchFamily="34" charset="-122"/>
                <a:cs typeface="Consolas" pitchFamily="34" charset="-120"/>
              </a:rPr>
              <a:t>DECISION DECK</a:t>
            </a:r>
            <a:endParaRPr lang="en-US" sz="970" dirty="0"/>
          </a:p>
        </p:txBody>
      </p:sp>
      <p:sp>
        <p:nvSpPr>
          <p:cNvPr id="6" name="Text 3"/>
          <p:cNvSpPr/>
          <p:nvPr/>
        </p:nvSpPr>
        <p:spPr>
          <a:xfrm>
            <a:off x="685800" y="1656893"/>
            <a:ext cx="2495398" cy="170993"/>
          </a:xfrm>
          <a:prstGeom prst="rect">
            <a:avLst/>
          </a:prstGeom>
          <a:noFill/>
          <a:ln/>
        </p:spPr>
        <p:txBody>
          <a:bodyPr wrap="none" lIns="0" tIns="0" rIns="0" bIns="0" rtlCol="0" anchor="t"/>
          <a:lstStyle/>
          <a:p>
            <a:pPr algn="l" indent="0" marL="0">
              <a:buNone/>
            </a:pPr>
            <a:r>
              <a:rPr lang="en-US" sz="970" b="1" spc="136" kern="0" dirty="0">
                <a:solidFill>
                  <a:srgbClr val="38BDF8"/>
                </a:solidFill>
                <a:latin typeface="Arial" pitchFamily="34" charset="0"/>
                <a:ea typeface="Arial" pitchFamily="34" charset="-122"/>
                <a:cs typeface="Arial" pitchFamily="34" charset="-120"/>
              </a:rPr>
              <a:t># SECOND ROASTERY DECISION</a:t>
            </a:r>
            <a:endParaRPr lang="en-US" sz="970" dirty="0"/>
          </a:p>
        </p:txBody>
      </p:sp>
      <p:sp>
        <p:nvSpPr>
          <p:cNvPr id="7" name="Text 4"/>
          <p:cNvSpPr/>
          <p:nvPr/>
        </p:nvSpPr>
        <p:spPr>
          <a:xfrm>
            <a:off x="685800" y="1962302"/>
            <a:ext cx="7642555" cy="1759306"/>
          </a:xfrm>
          <a:prstGeom prst="rect">
            <a:avLst/>
          </a:prstGeom>
          <a:noFill/>
          <a:ln/>
        </p:spPr>
        <p:txBody>
          <a:bodyPr wrap="none" lIns="0" tIns="0" rIns="0" bIns="0" rtlCol="0" anchor="t"/>
          <a:lstStyle/>
          <a:p>
            <a:pPr algn="l" indent="0" marL="0">
              <a:lnSpc>
                <a:spcPts val="5850"/>
              </a:lnSpc>
              <a:buNone/>
            </a:pPr>
            <a:r>
              <a:rPr lang="en-US" sz="5850" b="1" spc="-175" kern="0" dirty="0">
                <a:solidFill>
                  <a:srgbClr val="FFFFFF"/>
                </a:solidFill>
                <a:latin typeface="Arial" pitchFamily="34" charset="0"/>
                <a:ea typeface="Arial" pitchFamily="34" charset="-122"/>
                <a:cs typeface="Arial" pitchFamily="34" charset="-120"/>
              </a:rPr>
              <a:t>Proceed with a </a:t>
            </a:r>
            <a:pPr algn="l" indent="0" marL="0">
              <a:lnSpc>
                <a:spcPts val="5850"/>
              </a:lnSpc>
              <a:buNone/>
            </a:pPr>
            <a:r>
              <a:rPr lang="en-US" sz="5850" b="1" spc="-175" kern="0" dirty="0">
                <a:solidFill>
                  <a:srgbClr val="38BDF8"/>
                </a:solidFill>
                <a:latin typeface="Arial" pitchFamily="34" charset="0"/>
                <a:ea typeface="Arial" pitchFamily="34" charset="-122"/>
                <a:cs typeface="Arial" pitchFamily="34" charset="-120"/>
              </a:rPr>
              <a:t>staged</a:t>
            </a:r>
            <a:endParaRPr lang="en-US" sz="5850" dirty="0"/>
          </a:p>
          <a:p>
            <a:pPr algn="l" indent="0" marL="0">
              <a:lnSpc>
                <a:spcPts val="5850"/>
              </a:lnSpc>
              <a:buNone/>
            </a:pPr>
            <a:r>
              <a:rPr lang="en-US" sz="5850" b="1" spc="-175" kern="0" dirty="0">
                <a:solidFill>
                  <a:srgbClr val="38BDF8"/>
                </a:solidFill>
                <a:latin typeface="Arial" pitchFamily="34" charset="0"/>
                <a:ea typeface="Arial" pitchFamily="34" charset="-122"/>
                <a:cs typeface="Arial" pitchFamily="34" charset="-120"/>
              </a:rPr>
              <a:t>Westhaven site</a:t>
            </a:r>
            <a:endParaRPr lang="en-US" sz="5850" dirty="0"/>
          </a:p>
        </p:txBody>
      </p:sp>
      <p:sp>
        <p:nvSpPr>
          <p:cNvPr id="8" name="Text 5"/>
          <p:cNvSpPr/>
          <p:nvPr/>
        </p:nvSpPr>
        <p:spPr>
          <a:xfrm>
            <a:off x="685800" y="3819449"/>
            <a:ext cx="8310982" cy="946404"/>
          </a:xfrm>
          <a:prstGeom prst="rect">
            <a:avLst/>
          </a:prstGeom>
          <a:noFill/>
          <a:ln/>
        </p:spPr>
        <p:txBody>
          <a:bodyPr wrap="none" lIns="0" tIns="0" rIns="0" bIns="0" rtlCol="0" anchor="t"/>
          <a:lstStyle/>
          <a:p>
            <a:pPr algn="l" indent="0" marL="0">
              <a:lnSpc>
                <a:spcPts val="2470"/>
              </a:lnSpc>
              <a:buNone/>
            </a:pPr>
            <a:r>
              <a:rPr lang="en-US" sz="1650" dirty="0">
                <a:solidFill>
                  <a:srgbClr val="FFFFFF">
                    <a:alpha val="86000"/>
                  </a:srgbClr>
                </a:solidFill>
                <a:latin typeface="Arial" pitchFamily="34" charset="0"/>
                <a:ea typeface="Arial" pitchFamily="34" charset="-122"/>
                <a:cs typeface="Arial" pitchFamily="34" charset="-120"/>
              </a:rPr>
              <a:t>Authorize phase one for an April 2027 opening, but sign only after the landlord accepts</a:t>
            </a:r>
            <a:endParaRPr lang="en-US" sz="1650" dirty="0"/>
          </a:p>
          <a:p>
            <a:pPr algn="l" indent="0" marL="0">
              <a:lnSpc>
                <a:spcPts val="2470"/>
              </a:lnSpc>
              <a:buNone/>
            </a:pPr>
            <a:r>
              <a:rPr lang="en-US" sz="1650" dirty="0">
                <a:solidFill>
                  <a:srgbClr val="FFFFFF">
                    <a:alpha val="86000"/>
                  </a:srgbClr>
                </a:solidFill>
                <a:latin typeface="Arial" pitchFamily="34" charset="0"/>
                <a:ea typeface="Arial" pitchFamily="34" charset="-122"/>
                <a:cs typeface="Arial" pitchFamily="34" charset="-120"/>
              </a:rPr>
              <a:t>a six-month break option and one anchor wholesale customer commits conditional</a:t>
            </a:r>
            <a:endParaRPr lang="en-US" sz="1650" dirty="0"/>
          </a:p>
          <a:p>
            <a:pPr algn="l" indent="0" marL="0">
              <a:lnSpc>
                <a:spcPts val="2470"/>
              </a:lnSpc>
              <a:buNone/>
            </a:pPr>
            <a:r>
              <a:rPr lang="en-US" sz="1650" dirty="0">
                <a:solidFill>
                  <a:srgbClr val="FFFFFF">
                    <a:alpha val="86000"/>
                  </a:srgbClr>
                </a:solidFill>
                <a:latin typeface="Arial" pitchFamily="34" charset="0"/>
                <a:ea typeface="Arial" pitchFamily="34" charset="-122"/>
                <a:cs typeface="Arial" pitchFamily="34" charset="-120"/>
              </a:rPr>
              <a:t>volume.</a:t>
            </a:r>
            <a:endParaRPr lang="en-US" sz="1650" dirty="0"/>
          </a:p>
        </p:txBody>
      </p:sp>
      <p:sp>
        <p:nvSpPr>
          <p:cNvPr id="9" name="Text 6"/>
          <p:cNvSpPr/>
          <p:nvPr/>
        </p:nvSpPr>
        <p:spPr>
          <a:xfrm>
            <a:off x="685800" y="5019142"/>
            <a:ext cx="5686654" cy="170993"/>
          </a:xfrm>
          <a:prstGeom prst="rect">
            <a:avLst/>
          </a:prstGeom>
          <a:noFill/>
          <a:ln/>
        </p:spPr>
        <p:txBody>
          <a:bodyPr wrap="none" lIns="0" tIns="0" rIns="0" bIns="0" rtlCol="0" anchor="t"/>
          <a:lstStyle/>
          <a:p>
            <a:pPr algn="l" indent="0" marL="0">
              <a:buNone/>
            </a:pPr>
            <a:r>
              <a:rPr lang="en-US" sz="1050" spc="84" kern="0" dirty="0">
                <a:solidFill>
                  <a:srgbClr val="FFFFFF">
                    <a:alpha val="62000"/>
                  </a:srgbClr>
                </a:solidFill>
                <a:latin typeface="Consolas" pitchFamily="34" charset="0"/>
                <a:ea typeface="Consolas" pitchFamily="34" charset="-122"/>
                <a:cs typeface="Consolas" pitchFamily="34" charset="-120"/>
              </a:rPr>
              <a:t>BINDING OWNER DECISION · LEASE SIGNATURE TARGET: 18 JULY 2026</a:t>
            </a:r>
            <a:endParaRPr lang="en-US" sz="1050" dirty="0"/>
          </a:p>
        </p:txBody>
      </p:sp>
      <p:sp>
        <p:nvSpPr>
          <p:cNvPr id="10" name="Text 7"/>
          <p:cNvSpPr/>
          <p:nvPr/>
        </p:nvSpPr>
        <p:spPr>
          <a:xfrm>
            <a:off x="10581437" y="6305702"/>
            <a:ext cx="952805" cy="152705"/>
          </a:xfrm>
          <a:prstGeom prst="rect">
            <a:avLst/>
          </a:prstGeom>
          <a:noFill/>
          <a:ln/>
        </p:spPr>
        <p:txBody>
          <a:bodyPr wrap="none" lIns="0" tIns="0" rIns="0" bIns="0" rtlCol="0" anchor="t"/>
          <a:lstStyle/>
          <a:p>
            <a:pPr algn="l" indent="0" marL="0">
              <a:buNone/>
            </a:pPr>
            <a:r>
              <a:rPr lang="en-US" sz="900" spc="18" kern="0" dirty="0">
                <a:solidFill>
                  <a:srgbClr val="FFFFFF">
                    <a:alpha val="62000"/>
                  </a:srgbClr>
                </a:solidFill>
                <a:latin typeface="Consolas" pitchFamily="34" charset="0"/>
                <a:ea typeface="Consolas" pitchFamily="34" charset="-122"/>
                <a:cs typeface="Consolas" pitchFamily="34" charset="-120"/>
              </a:rPr>
              <a:t>DECISION DECK</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h2pg-16"/>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17"/>
          <p:cNvSpPr/>
          <p:nvPr/>
        </p:nvSpPr>
        <p:spPr>
          <a:xfrm>
            <a:off x="685800" y="1240841"/>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1783994"/>
            <a:ext cx="10820095" cy="9510"/>
          </a:xfrm>
          <a:prstGeom prst="rect">
            <a:avLst/>
          </a:prstGeom>
          <a:solidFill>
            <a:srgbClr val="EEF0F3"/>
          </a:solidFill>
          <a:ln/>
        </p:spPr>
      </p:sp>
      <p:sp>
        <p:nvSpPr>
          <p:cNvPr id="6" name="Shape 3"/>
          <p:cNvSpPr/>
          <p:nvPr/>
        </p:nvSpPr>
        <p:spPr>
          <a:xfrm>
            <a:off x="2210105" y="1907438"/>
            <a:ext cx="2252167" cy="583387"/>
          </a:xfrm>
          <a:prstGeom prst="roundRect">
            <a:avLst>
              <a:gd name="adj" fmla="val 9718"/>
            </a:avLst>
          </a:prstGeom>
          <a:solidFill>
            <a:srgbClr val="DEE7EF"/>
          </a:solidFill>
          <a:ln w="9525">
            <a:solidFill>
              <a:srgbClr val="B4C7DA"/>
            </a:solidFill>
            <a:prstDash val="solid"/>
          </a:ln>
        </p:spPr>
      </p:sp>
      <p:sp>
        <p:nvSpPr>
          <p:cNvPr id="7" name="Shape 4"/>
          <p:cNvSpPr/>
          <p:nvPr/>
        </p:nvSpPr>
        <p:spPr>
          <a:xfrm>
            <a:off x="4557370" y="1907438"/>
            <a:ext cx="4600346" cy="583387"/>
          </a:xfrm>
          <a:prstGeom prst="roundRect">
            <a:avLst>
              <a:gd name="adj" fmla="val 9718"/>
            </a:avLst>
          </a:prstGeom>
          <a:solidFill>
            <a:srgbClr val="F6F7F9"/>
          </a:solidFill>
          <a:ln w="9525">
            <a:solidFill>
              <a:srgbClr val="EEF0F3"/>
            </a:solidFill>
            <a:prstDash val="solid"/>
          </a:ln>
        </p:spPr>
      </p:sp>
      <p:sp>
        <p:nvSpPr>
          <p:cNvPr id="8" name="Shape 5"/>
          <p:cNvSpPr/>
          <p:nvPr/>
        </p:nvSpPr>
        <p:spPr>
          <a:xfrm>
            <a:off x="685800" y="2606040"/>
            <a:ext cx="10820095" cy="9510"/>
          </a:xfrm>
          <a:prstGeom prst="rect">
            <a:avLst/>
          </a:prstGeom>
          <a:solidFill>
            <a:srgbClr val="EEF0F3"/>
          </a:solidFill>
          <a:ln/>
        </p:spPr>
      </p:sp>
      <p:sp>
        <p:nvSpPr>
          <p:cNvPr id="9" name="Shape 6"/>
          <p:cNvSpPr/>
          <p:nvPr/>
        </p:nvSpPr>
        <p:spPr>
          <a:xfrm>
            <a:off x="2210105" y="2729484"/>
            <a:ext cx="2252167" cy="583387"/>
          </a:xfrm>
          <a:prstGeom prst="roundRect">
            <a:avLst>
              <a:gd name="adj" fmla="val 9718"/>
            </a:avLst>
          </a:prstGeom>
          <a:solidFill>
            <a:srgbClr val="DEE7EF"/>
          </a:solidFill>
          <a:ln w="9525">
            <a:solidFill>
              <a:srgbClr val="B4C7DA"/>
            </a:solidFill>
            <a:prstDash val="solid"/>
          </a:ln>
        </p:spPr>
      </p:sp>
      <p:sp>
        <p:nvSpPr>
          <p:cNvPr id="10" name="Shape 7"/>
          <p:cNvSpPr/>
          <p:nvPr/>
        </p:nvSpPr>
        <p:spPr>
          <a:xfrm>
            <a:off x="4557370" y="2729484"/>
            <a:ext cx="2252167" cy="583387"/>
          </a:xfrm>
          <a:prstGeom prst="roundRect">
            <a:avLst>
              <a:gd name="adj" fmla="val 9718"/>
            </a:avLst>
          </a:prstGeom>
          <a:solidFill>
            <a:srgbClr val="F6F7F9"/>
          </a:solidFill>
          <a:ln w="9525">
            <a:solidFill>
              <a:srgbClr val="EEF0F3"/>
            </a:solidFill>
            <a:prstDash val="solid"/>
          </a:ln>
        </p:spPr>
      </p:sp>
      <p:sp>
        <p:nvSpPr>
          <p:cNvPr id="11" name="Shape 8"/>
          <p:cNvSpPr/>
          <p:nvPr/>
        </p:nvSpPr>
        <p:spPr>
          <a:xfrm>
            <a:off x="6905549" y="2729484"/>
            <a:ext cx="4600346" cy="583387"/>
          </a:xfrm>
          <a:prstGeom prst="roundRect">
            <a:avLst>
              <a:gd name="adj" fmla="val 9718"/>
            </a:avLst>
          </a:prstGeom>
          <a:solidFill>
            <a:srgbClr val="F5ECE0"/>
          </a:solidFill>
          <a:ln w="9525">
            <a:solidFill>
              <a:srgbClr val="E8D4B7"/>
            </a:solidFill>
            <a:prstDash val="solid"/>
          </a:ln>
        </p:spPr>
      </p:sp>
      <p:sp>
        <p:nvSpPr>
          <p:cNvPr id="12" name="Shape 9"/>
          <p:cNvSpPr/>
          <p:nvPr/>
        </p:nvSpPr>
        <p:spPr>
          <a:xfrm>
            <a:off x="685800" y="3428086"/>
            <a:ext cx="10820095" cy="9510"/>
          </a:xfrm>
          <a:prstGeom prst="rect">
            <a:avLst/>
          </a:prstGeom>
          <a:solidFill>
            <a:srgbClr val="EEF0F3"/>
          </a:solidFill>
          <a:ln/>
        </p:spPr>
      </p:sp>
      <p:sp>
        <p:nvSpPr>
          <p:cNvPr id="13" name="Shape 10"/>
          <p:cNvSpPr/>
          <p:nvPr/>
        </p:nvSpPr>
        <p:spPr>
          <a:xfrm>
            <a:off x="4557370" y="3551530"/>
            <a:ext cx="4600346" cy="583387"/>
          </a:xfrm>
          <a:prstGeom prst="roundRect">
            <a:avLst>
              <a:gd name="adj" fmla="val 9718"/>
            </a:avLst>
          </a:prstGeom>
          <a:solidFill>
            <a:srgbClr val="F6F7F9"/>
          </a:solidFill>
          <a:ln w="9525">
            <a:solidFill>
              <a:srgbClr val="EEF0F3"/>
            </a:solidFill>
            <a:prstDash val="solid"/>
          </a:ln>
        </p:spPr>
      </p:sp>
      <p:sp>
        <p:nvSpPr>
          <p:cNvPr id="14" name="Shape 11"/>
          <p:cNvSpPr/>
          <p:nvPr/>
        </p:nvSpPr>
        <p:spPr>
          <a:xfrm>
            <a:off x="9253728" y="3551530"/>
            <a:ext cx="2252167" cy="583387"/>
          </a:xfrm>
          <a:prstGeom prst="roundRect">
            <a:avLst>
              <a:gd name="adj" fmla="val 9718"/>
            </a:avLst>
          </a:prstGeom>
          <a:solidFill>
            <a:srgbClr val="F6F7F9"/>
          </a:solidFill>
          <a:ln w="9525">
            <a:solidFill>
              <a:srgbClr val="EEF0F3"/>
            </a:solidFill>
            <a:prstDash val="solid"/>
          </a:ln>
        </p:spPr>
      </p:sp>
      <p:sp>
        <p:nvSpPr>
          <p:cNvPr id="15" name="Shape 12"/>
          <p:cNvSpPr/>
          <p:nvPr/>
        </p:nvSpPr>
        <p:spPr>
          <a:xfrm>
            <a:off x="685800" y="4250131"/>
            <a:ext cx="10820095" cy="9510"/>
          </a:xfrm>
          <a:prstGeom prst="rect">
            <a:avLst/>
          </a:prstGeom>
          <a:solidFill>
            <a:srgbClr val="EEF0F3"/>
          </a:solidFill>
          <a:ln/>
        </p:spPr>
      </p:sp>
      <p:sp>
        <p:nvSpPr>
          <p:cNvPr id="16" name="Shape 13"/>
          <p:cNvSpPr/>
          <p:nvPr/>
        </p:nvSpPr>
        <p:spPr>
          <a:xfrm>
            <a:off x="2210105" y="4373575"/>
            <a:ext cx="4600346" cy="583387"/>
          </a:xfrm>
          <a:prstGeom prst="roundRect">
            <a:avLst>
              <a:gd name="adj" fmla="val 9718"/>
            </a:avLst>
          </a:prstGeom>
          <a:solidFill>
            <a:srgbClr val="F6F7F9"/>
          </a:solidFill>
          <a:ln w="9525">
            <a:solidFill>
              <a:srgbClr val="EEF0F3"/>
            </a:solidFill>
            <a:prstDash val="solid"/>
          </a:ln>
        </p:spPr>
      </p:sp>
      <p:sp>
        <p:nvSpPr>
          <p:cNvPr id="17" name="Shape 14"/>
          <p:cNvSpPr/>
          <p:nvPr/>
        </p:nvSpPr>
        <p:spPr>
          <a:xfrm>
            <a:off x="6905549" y="4373575"/>
            <a:ext cx="4600346" cy="583387"/>
          </a:xfrm>
          <a:prstGeom prst="roundRect">
            <a:avLst>
              <a:gd name="adj" fmla="val 9718"/>
            </a:avLst>
          </a:prstGeom>
          <a:solidFill>
            <a:srgbClr val="F6F7F9"/>
          </a:solidFill>
          <a:ln w="9525">
            <a:solidFill>
              <a:srgbClr val="EEF0F3"/>
            </a:solidFill>
            <a:prstDash val="solid"/>
          </a:ln>
        </p:spPr>
      </p:sp>
      <p:sp>
        <p:nvSpPr>
          <p:cNvPr id="18" name="Shape 15"/>
          <p:cNvSpPr/>
          <p:nvPr/>
        </p:nvSpPr>
        <p:spPr>
          <a:xfrm>
            <a:off x="685800" y="6162142"/>
            <a:ext cx="10820095" cy="9510"/>
          </a:xfrm>
          <a:prstGeom prst="rect">
            <a:avLst/>
          </a:prstGeom>
          <a:solidFill>
            <a:srgbClr val="E2E5EA"/>
          </a:solidFill>
          <a:ln/>
        </p:spPr>
      </p:sp>
      <p:sp>
        <p:nvSpPr>
          <p:cNvPr id="19" name="Text 16"/>
          <p:cNvSpPr/>
          <p:nvPr/>
        </p:nvSpPr>
        <p:spPr>
          <a:xfrm>
            <a:off x="685800" y="740664"/>
            <a:ext cx="7887614" cy="442570"/>
          </a:xfrm>
          <a:prstGeom prst="rect">
            <a:avLst/>
          </a:prstGeom>
          <a:noFill/>
          <a:ln/>
        </p:spPr>
        <p:txBody>
          <a:bodyPr wrap="none" lIns="0" tIns="0" rIns="0" bIns="0" rtlCol="0" anchor="t"/>
          <a:lstStyle/>
          <a:p>
            <a:pPr algn="l" indent="0" marL="0">
              <a:buNone/>
            </a:pPr>
            <a:r>
              <a:rPr lang="en-US" sz="2700" b="1" spc="-54" kern="0" dirty="0">
                <a:solidFill>
                  <a:srgbClr val="15171C"/>
                </a:solidFill>
                <a:latin typeface="Arial" pitchFamily="34" charset="0"/>
                <a:ea typeface="Arial" pitchFamily="34" charset="-122"/>
                <a:cs typeface="Arial" pitchFamily="34" charset="-120"/>
              </a:rPr>
              <a:t>The first 90 days secure, staff and de-risk the site</a:t>
            </a:r>
            <a:endParaRPr lang="en-US" sz="2700" dirty="0"/>
          </a:p>
        </p:txBody>
      </p:sp>
      <p:sp>
        <p:nvSpPr>
          <p:cNvPr id="20" name="Text 17"/>
          <p:cNvSpPr/>
          <p:nvPr/>
        </p:nvSpPr>
        <p:spPr>
          <a:xfrm>
            <a:off x="685800" y="1516990"/>
            <a:ext cx="1052474" cy="170993"/>
          </a:xfrm>
          <a:prstGeom prst="rect">
            <a:avLst/>
          </a:prstGeom>
          <a:noFill/>
          <a:ln/>
        </p:spPr>
        <p:txBody>
          <a:bodyPr wrap="none" lIns="0" tIns="0" rIns="0" bIns="0" rtlCol="0" anchor="t"/>
          <a:lstStyle/>
          <a:p>
            <a:pPr algn="l" indent="0" marL="0">
              <a:buNone/>
            </a:pPr>
            <a:r>
              <a:rPr lang="en-US" sz="1050" spc="63" kern="0" dirty="0">
                <a:solidFill>
                  <a:srgbClr val="83878E"/>
                </a:solidFill>
                <a:latin typeface="Arial" pitchFamily="34" charset="0"/>
                <a:ea typeface="Arial" pitchFamily="34" charset="-122"/>
                <a:cs typeface="Arial" pitchFamily="34" charset="-120"/>
              </a:rPr>
              <a:t>WORKSTREAM</a:t>
            </a:r>
            <a:endParaRPr lang="en-US" sz="1050" dirty="0"/>
          </a:p>
        </p:txBody>
      </p:sp>
      <p:sp>
        <p:nvSpPr>
          <p:cNvPr id="21" name="Text 18"/>
          <p:cNvSpPr/>
          <p:nvPr/>
        </p:nvSpPr>
        <p:spPr>
          <a:xfrm>
            <a:off x="2210105" y="1516990"/>
            <a:ext cx="979322" cy="170993"/>
          </a:xfrm>
          <a:prstGeom prst="rect">
            <a:avLst/>
          </a:prstGeom>
          <a:noFill/>
          <a:ln/>
        </p:spPr>
        <p:txBody>
          <a:bodyPr wrap="none" lIns="0" tIns="0" rIns="0" bIns="0" rtlCol="0" anchor="t"/>
          <a:lstStyle/>
          <a:p>
            <a:pPr algn="l" indent="0" marL="0">
              <a:buNone/>
            </a:pPr>
            <a:r>
              <a:rPr lang="en-US" sz="1050" spc="63" kern="0" dirty="0">
                <a:solidFill>
                  <a:srgbClr val="83878E"/>
                </a:solidFill>
                <a:latin typeface="Arial" pitchFamily="34" charset="0"/>
                <a:ea typeface="Arial" pitchFamily="34" charset="-122"/>
                <a:cs typeface="Arial" pitchFamily="34" charset="-120"/>
              </a:rPr>
              <a:t>0 TO 30 DAYS</a:t>
            </a:r>
            <a:endParaRPr lang="en-US" sz="1050" dirty="0"/>
          </a:p>
        </p:txBody>
      </p:sp>
      <p:sp>
        <p:nvSpPr>
          <p:cNvPr id="22" name="Text 19"/>
          <p:cNvSpPr/>
          <p:nvPr/>
        </p:nvSpPr>
        <p:spPr>
          <a:xfrm>
            <a:off x="4557370" y="1516990"/>
            <a:ext cx="1061618" cy="170993"/>
          </a:xfrm>
          <a:prstGeom prst="rect">
            <a:avLst/>
          </a:prstGeom>
          <a:noFill/>
          <a:ln/>
        </p:spPr>
        <p:txBody>
          <a:bodyPr wrap="none" lIns="0" tIns="0" rIns="0" bIns="0" rtlCol="0" anchor="t"/>
          <a:lstStyle/>
          <a:p>
            <a:pPr algn="l" indent="0" marL="0">
              <a:buNone/>
            </a:pPr>
            <a:r>
              <a:rPr lang="en-US" sz="1050" spc="63" kern="0" dirty="0">
                <a:solidFill>
                  <a:srgbClr val="83878E"/>
                </a:solidFill>
                <a:latin typeface="Arial" pitchFamily="34" charset="0"/>
                <a:ea typeface="Arial" pitchFamily="34" charset="-122"/>
                <a:cs typeface="Arial" pitchFamily="34" charset="-120"/>
              </a:rPr>
              <a:t>31 TO 60 DAYS</a:t>
            </a:r>
            <a:endParaRPr lang="en-US" sz="1050" dirty="0"/>
          </a:p>
        </p:txBody>
      </p:sp>
      <p:sp>
        <p:nvSpPr>
          <p:cNvPr id="23" name="Text 20"/>
          <p:cNvSpPr/>
          <p:nvPr/>
        </p:nvSpPr>
        <p:spPr>
          <a:xfrm>
            <a:off x="6905549" y="1516990"/>
            <a:ext cx="1061618" cy="170993"/>
          </a:xfrm>
          <a:prstGeom prst="rect">
            <a:avLst/>
          </a:prstGeom>
          <a:noFill/>
          <a:ln/>
        </p:spPr>
        <p:txBody>
          <a:bodyPr wrap="none" lIns="0" tIns="0" rIns="0" bIns="0" rtlCol="0" anchor="t"/>
          <a:lstStyle/>
          <a:p>
            <a:pPr algn="l" indent="0" marL="0">
              <a:buNone/>
            </a:pPr>
            <a:r>
              <a:rPr lang="en-US" sz="1050" spc="63" kern="0" dirty="0">
                <a:solidFill>
                  <a:srgbClr val="83878E"/>
                </a:solidFill>
                <a:latin typeface="Arial" pitchFamily="34" charset="0"/>
                <a:ea typeface="Arial" pitchFamily="34" charset="-122"/>
                <a:cs typeface="Arial" pitchFamily="34" charset="-120"/>
              </a:rPr>
              <a:t>61 TO 90 DAYS</a:t>
            </a:r>
            <a:endParaRPr lang="en-US" sz="1050" dirty="0"/>
          </a:p>
        </p:txBody>
      </p:sp>
      <p:sp>
        <p:nvSpPr>
          <p:cNvPr id="24" name="Text 21"/>
          <p:cNvSpPr/>
          <p:nvPr/>
        </p:nvSpPr>
        <p:spPr>
          <a:xfrm>
            <a:off x="9253728" y="1516990"/>
            <a:ext cx="1082650" cy="170993"/>
          </a:xfrm>
          <a:prstGeom prst="rect">
            <a:avLst/>
          </a:prstGeom>
          <a:noFill/>
          <a:ln/>
        </p:spPr>
        <p:txBody>
          <a:bodyPr wrap="none" lIns="0" tIns="0" rIns="0" bIns="0" rtlCol="0" anchor="t"/>
          <a:lstStyle/>
          <a:p>
            <a:pPr algn="l" indent="0" marL="0">
              <a:buNone/>
            </a:pPr>
            <a:r>
              <a:rPr lang="en-US" sz="1050" spc="63" kern="0" dirty="0">
                <a:solidFill>
                  <a:srgbClr val="83878E"/>
                </a:solidFill>
                <a:latin typeface="Arial" pitchFamily="34" charset="0"/>
                <a:ea typeface="Arial" pitchFamily="34" charset="-122"/>
                <a:cs typeface="Arial" pitchFamily="34" charset="-120"/>
              </a:rPr>
              <a:t>OPENING PATH</a:t>
            </a:r>
            <a:endParaRPr lang="en-US" sz="1050" dirty="0"/>
          </a:p>
        </p:txBody>
      </p:sp>
      <p:sp>
        <p:nvSpPr>
          <p:cNvPr id="25" name="Text 22"/>
          <p:cNvSpPr/>
          <p:nvPr/>
        </p:nvSpPr>
        <p:spPr>
          <a:xfrm>
            <a:off x="685800" y="2008937"/>
            <a:ext cx="898855" cy="209398"/>
          </a:xfrm>
          <a:prstGeom prst="rect">
            <a:avLst/>
          </a:prstGeom>
          <a:noFill/>
          <a:ln/>
        </p:spPr>
        <p:txBody>
          <a:bodyPr wrap="none" lIns="0" tIns="0" rIns="0" bIns="0" rtlCol="0" anchor="t"/>
          <a:lstStyle/>
          <a:p>
            <a:pPr algn="l" indent="0" marL="0">
              <a:buNone/>
            </a:pPr>
            <a:r>
              <a:rPr lang="en-US" sz="1270" dirty="0">
                <a:solidFill>
                  <a:srgbClr val="15171C"/>
                </a:solidFill>
                <a:latin typeface="Arial" pitchFamily="34" charset="0"/>
                <a:ea typeface="Arial" pitchFamily="34" charset="-122"/>
                <a:cs typeface="Arial" pitchFamily="34" charset="-120"/>
              </a:rPr>
              <a:t>Commercial</a:t>
            </a:r>
            <a:endParaRPr lang="en-US" sz="1270" dirty="0"/>
          </a:p>
        </p:txBody>
      </p:sp>
      <p:sp>
        <p:nvSpPr>
          <p:cNvPr id="26" name="Text 23"/>
          <p:cNvSpPr/>
          <p:nvPr/>
        </p:nvSpPr>
        <p:spPr>
          <a:xfrm>
            <a:off x="685800" y="2238451"/>
            <a:ext cx="611734" cy="161849"/>
          </a:xfrm>
          <a:prstGeom prst="rect">
            <a:avLst/>
          </a:prstGeom>
          <a:noFill/>
          <a:ln/>
        </p:spPr>
        <p:txBody>
          <a:bodyPr wrap="none" lIns="0" tIns="0" rIns="0" bIns="0" rtlCol="0" anchor="t"/>
          <a:lstStyle/>
          <a:p>
            <a:pPr algn="l" indent="0" marL="0">
              <a:buNone/>
            </a:pPr>
            <a:r>
              <a:rPr lang="en-US" sz="970" spc="58" kern="0" dirty="0">
                <a:solidFill>
                  <a:srgbClr val="83878E"/>
                </a:solidFill>
                <a:latin typeface="Arial" pitchFamily="34" charset="0"/>
                <a:ea typeface="Arial" pitchFamily="34" charset="-122"/>
                <a:cs typeface="Arial" pitchFamily="34" charset="-120"/>
              </a:rPr>
              <a:t>OWNERS</a:t>
            </a:r>
            <a:endParaRPr lang="en-US" sz="970" dirty="0"/>
          </a:p>
        </p:txBody>
      </p:sp>
      <p:sp>
        <p:nvSpPr>
          <p:cNvPr id="27" name="Text 24"/>
          <p:cNvSpPr/>
          <p:nvPr/>
        </p:nvSpPr>
        <p:spPr>
          <a:xfrm>
            <a:off x="2352751" y="2012594"/>
            <a:ext cx="1021385"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Secure anchor</a:t>
            </a:r>
            <a:endParaRPr lang="en-US" sz="1120" dirty="0"/>
          </a:p>
        </p:txBody>
      </p:sp>
      <p:sp>
        <p:nvSpPr>
          <p:cNvPr id="28" name="Text 25"/>
          <p:cNvSpPr/>
          <p:nvPr/>
        </p:nvSpPr>
        <p:spPr>
          <a:xfrm>
            <a:off x="2352751" y="2229307"/>
            <a:ext cx="1840687"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Conditional volume commitment</a:t>
            </a:r>
            <a:endParaRPr lang="en-US" sz="970" dirty="0"/>
          </a:p>
        </p:txBody>
      </p:sp>
      <p:sp>
        <p:nvSpPr>
          <p:cNvPr id="29" name="Text 26"/>
          <p:cNvSpPr/>
          <p:nvPr/>
        </p:nvSpPr>
        <p:spPr>
          <a:xfrm>
            <a:off x="4700016" y="2012594"/>
            <a:ext cx="1838858"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Confirm demand evidence</a:t>
            </a:r>
            <a:endParaRPr lang="en-US" sz="1120" dirty="0"/>
          </a:p>
        </p:txBody>
      </p:sp>
      <p:sp>
        <p:nvSpPr>
          <p:cNvPr id="30" name="Text 27"/>
          <p:cNvSpPr/>
          <p:nvPr/>
        </p:nvSpPr>
        <p:spPr>
          <a:xfrm>
            <a:off x="4700016" y="2229307"/>
            <a:ext cx="1668780"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Maintain lease gate discipline</a:t>
            </a:r>
            <a:endParaRPr lang="en-US" sz="970" dirty="0"/>
          </a:p>
        </p:txBody>
      </p:sp>
      <p:sp>
        <p:nvSpPr>
          <p:cNvPr id="31" name="Text 28"/>
          <p:cNvSpPr/>
          <p:nvPr/>
        </p:nvSpPr>
        <p:spPr>
          <a:xfrm>
            <a:off x="685800" y="2830982"/>
            <a:ext cx="460858" cy="209398"/>
          </a:xfrm>
          <a:prstGeom prst="rect">
            <a:avLst/>
          </a:prstGeom>
          <a:noFill/>
          <a:ln/>
        </p:spPr>
        <p:txBody>
          <a:bodyPr wrap="none" lIns="0" tIns="0" rIns="0" bIns="0" rtlCol="0" anchor="t"/>
          <a:lstStyle/>
          <a:p>
            <a:pPr algn="l" indent="0" marL="0">
              <a:buNone/>
            </a:pPr>
            <a:r>
              <a:rPr lang="en-US" sz="1270" dirty="0">
                <a:solidFill>
                  <a:srgbClr val="15171C"/>
                </a:solidFill>
                <a:latin typeface="Arial" pitchFamily="34" charset="0"/>
                <a:ea typeface="Arial" pitchFamily="34" charset="-122"/>
                <a:cs typeface="Arial" pitchFamily="34" charset="-120"/>
              </a:rPr>
              <a:t>Lease</a:t>
            </a:r>
            <a:endParaRPr lang="en-US" sz="1270" dirty="0"/>
          </a:p>
        </p:txBody>
      </p:sp>
      <p:sp>
        <p:nvSpPr>
          <p:cNvPr id="32" name="Text 29"/>
          <p:cNvSpPr/>
          <p:nvPr/>
        </p:nvSpPr>
        <p:spPr>
          <a:xfrm>
            <a:off x="685800" y="3060497"/>
            <a:ext cx="611734" cy="161849"/>
          </a:xfrm>
          <a:prstGeom prst="rect">
            <a:avLst/>
          </a:prstGeom>
          <a:noFill/>
          <a:ln/>
        </p:spPr>
        <p:txBody>
          <a:bodyPr wrap="none" lIns="0" tIns="0" rIns="0" bIns="0" rtlCol="0" anchor="t"/>
          <a:lstStyle/>
          <a:p>
            <a:pPr algn="l" indent="0" marL="0">
              <a:buNone/>
            </a:pPr>
            <a:r>
              <a:rPr lang="en-US" sz="970" spc="58" kern="0" dirty="0">
                <a:solidFill>
                  <a:srgbClr val="83878E"/>
                </a:solidFill>
                <a:latin typeface="Arial" pitchFamily="34" charset="0"/>
                <a:ea typeface="Arial" pitchFamily="34" charset="-122"/>
                <a:cs typeface="Arial" pitchFamily="34" charset="-120"/>
              </a:rPr>
              <a:t>OWNERS</a:t>
            </a:r>
            <a:endParaRPr lang="en-US" sz="970" dirty="0"/>
          </a:p>
        </p:txBody>
      </p:sp>
      <p:sp>
        <p:nvSpPr>
          <p:cNvPr id="33" name="Text 30"/>
          <p:cNvSpPr/>
          <p:nvPr/>
        </p:nvSpPr>
        <p:spPr>
          <a:xfrm>
            <a:off x="2352751" y="2834640"/>
            <a:ext cx="1118311"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Negotiate break</a:t>
            </a:r>
            <a:endParaRPr lang="en-US" sz="1120" dirty="0"/>
          </a:p>
        </p:txBody>
      </p:sp>
      <p:sp>
        <p:nvSpPr>
          <p:cNvPr id="34" name="Text 31"/>
          <p:cNvSpPr/>
          <p:nvPr/>
        </p:nvSpPr>
        <p:spPr>
          <a:xfrm>
            <a:off x="2352751" y="3051353"/>
            <a:ext cx="1556309"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Permits and anchor volume</a:t>
            </a:r>
            <a:endParaRPr lang="en-US" sz="970" dirty="0"/>
          </a:p>
        </p:txBody>
      </p:sp>
      <p:sp>
        <p:nvSpPr>
          <p:cNvPr id="35" name="Text 32"/>
          <p:cNvSpPr/>
          <p:nvPr/>
        </p:nvSpPr>
        <p:spPr>
          <a:xfrm>
            <a:off x="4700016" y="2834640"/>
            <a:ext cx="1165860"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Sign if both pass</a:t>
            </a:r>
            <a:endParaRPr lang="en-US" sz="1120" dirty="0"/>
          </a:p>
        </p:txBody>
      </p:sp>
      <p:sp>
        <p:nvSpPr>
          <p:cNvPr id="36" name="Text 33"/>
          <p:cNvSpPr/>
          <p:nvPr/>
        </p:nvSpPr>
        <p:spPr>
          <a:xfrm>
            <a:off x="4700016" y="3051353"/>
            <a:ext cx="1105510"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Target 18 July 2026</a:t>
            </a:r>
            <a:endParaRPr lang="en-US" sz="970" dirty="0"/>
          </a:p>
        </p:txBody>
      </p:sp>
      <p:sp>
        <p:nvSpPr>
          <p:cNvPr id="37" name="Text 34"/>
          <p:cNvSpPr/>
          <p:nvPr/>
        </p:nvSpPr>
        <p:spPr>
          <a:xfrm>
            <a:off x="7048195" y="2834640"/>
            <a:ext cx="1379830"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Protect critical path</a:t>
            </a:r>
            <a:endParaRPr lang="en-US" sz="1120" dirty="0"/>
          </a:p>
        </p:txBody>
      </p:sp>
      <p:sp>
        <p:nvSpPr>
          <p:cNvPr id="38" name="Text 35"/>
          <p:cNvSpPr/>
          <p:nvPr/>
        </p:nvSpPr>
        <p:spPr>
          <a:xfrm>
            <a:off x="7048195" y="3051353"/>
            <a:ext cx="1445666"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Three weeks contingency</a:t>
            </a:r>
            <a:endParaRPr lang="en-US" sz="970" dirty="0"/>
          </a:p>
        </p:txBody>
      </p:sp>
      <p:sp>
        <p:nvSpPr>
          <p:cNvPr id="39" name="Text 36"/>
          <p:cNvSpPr/>
          <p:nvPr/>
        </p:nvSpPr>
        <p:spPr>
          <a:xfrm>
            <a:off x="685800" y="3653028"/>
            <a:ext cx="532181" cy="209398"/>
          </a:xfrm>
          <a:prstGeom prst="rect">
            <a:avLst/>
          </a:prstGeom>
          <a:noFill/>
          <a:ln/>
        </p:spPr>
        <p:txBody>
          <a:bodyPr wrap="none" lIns="0" tIns="0" rIns="0" bIns="0" rtlCol="0" anchor="t"/>
          <a:lstStyle/>
          <a:p>
            <a:pPr algn="l" indent="0" marL="0">
              <a:buNone/>
            </a:pPr>
            <a:r>
              <a:rPr lang="en-US" sz="1270" dirty="0">
                <a:solidFill>
                  <a:srgbClr val="15171C"/>
                </a:solidFill>
                <a:latin typeface="Arial" pitchFamily="34" charset="0"/>
                <a:ea typeface="Arial" pitchFamily="34" charset="-122"/>
                <a:cs typeface="Arial" pitchFamily="34" charset="-120"/>
              </a:rPr>
              <a:t>People</a:t>
            </a:r>
            <a:endParaRPr lang="en-US" sz="1270" dirty="0"/>
          </a:p>
        </p:txBody>
      </p:sp>
      <p:sp>
        <p:nvSpPr>
          <p:cNvPr id="40" name="Text 37"/>
          <p:cNvSpPr/>
          <p:nvPr/>
        </p:nvSpPr>
        <p:spPr>
          <a:xfrm>
            <a:off x="685800" y="3882542"/>
            <a:ext cx="873252" cy="161849"/>
          </a:xfrm>
          <a:prstGeom prst="rect">
            <a:avLst/>
          </a:prstGeom>
          <a:noFill/>
          <a:ln/>
        </p:spPr>
        <p:txBody>
          <a:bodyPr wrap="none" lIns="0" tIns="0" rIns="0" bIns="0" rtlCol="0" anchor="t"/>
          <a:lstStyle/>
          <a:p>
            <a:pPr algn="l" indent="0" marL="0">
              <a:buNone/>
            </a:pPr>
            <a:r>
              <a:rPr lang="en-US" sz="970" spc="58" kern="0" dirty="0">
                <a:solidFill>
                  <a:srgbClr val="83878E"/>
                </a:solidFill>
                <a:latin typeface="Arial" pitchFamily="34" charset="0"/>
                <a:ea typeface="Arial" pitchFamily="34" charset="-122"/>
                <a:cs typeface="Arial" pitchFamily="34" charset="-120"/>
              </a:rPr>
              <a:t>OPERATIONS</a:t>
            </a:r>
            <a:endParaRPr lang="en-US" sz="970" dirty="0"/>
          </a:p>
        </p:txBody>
      </p:sp>
      <p:sp>
        <p:nvSpPr>
          <p:cNvPr id="41" name="Text 38"/>
          <p:cNvSpPr/>
          <p:nvPr/>
        </p:nvSpPr>
        <p:spPr>
          <a:xfrm>
            <a:off x="4700016" y="3656686"/>
            <a:ext cx="1350569"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Start lead searches</a:t>
            </a:r>
            <a:endParaRPr lang="en-US" sz="1120" dirty="0"/>
          </a:p>
        </p:txBody>
      </p:sp>
      <p:sp>
        <p:nvSpPr>
          <p:cNvPr id="42" name="Text 39"/>
          <p:cNvSpPr/>
          <p:nvPr/>
        </p:nvSpPr>
        <p:spPr>
          <a:xfrm>
            <a:off x="4700016" y="3873398"/>
            <a:ext cx="1471270"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Two roles begin at signing</a:t>
            </a:r>
            <a:endParaRPr lang="en-US" sz="970" dirty="0"/>
          </a:p>
        </p:txBody>
      </p:sp>
      <p:sp>
        <p:nvSpPr>
          <p:cNvPr id="43" name="Text 40"/>
          <p:cNvSpPr/>
          <p:nvPr/>
        </p:nvSpPr>
        <p:spPr>
          <a:xfrm>
            <a:off x="9396374" y="3656686"/>
            <a:ext cx="1309421"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Build six-role team</a:t>
            </a:r>
            <a:endParaRPr lang="en-US" sz="1120" dirty="0"/>
          </a:p>
        </p:txBody>
      </p:sp>
      <p:sp>
        <p:nvSpPr>
          <p:cNvPr id="44" name="Text 41"/>
          <p:cNvSpPr/>
          <p:nvPr/>
        </p:nvSpPr>
        <p:spPr>
          <a:xfrm>
            <a:off x="9396374" y="3873398"/>
            <a:ext cx="1217981"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Ten-week benchmark</a:t>
            </a:r>
            <a:endParaRPr lang="en-US" sz="970" dirty="0"/>
          </a:p>
        </p:txBody>
      </p:sp>
      <p:sp>
        <p:nvSpPr>
          <p:cNvPr id="45" name="Text 42"/>
          <p:cNvSpPr/>
          <p:nvPr/>
        </p:nvSpPr>
        <p:spPr>
          <a:xfrm>
            <a:off x="685800" y="4475074"/>
            <a:ext cx="532181" cy="209398"/>
          </a:xfrm>
          <a:prstGeom prst="rect">
            <a:avLst/>
          </a:prstGeom>
          <a:noFill/>
          <a:ln/>
        </p:spPr>
        <p:txBody>
          <a:bodyPr wrap="none" lIns="0" tIns="0" rIns="0" bIns="0" rtlCol="0" anchor="t"/>
          <a:lstStyle/>
          <a:p>
            <a:pPr algn="l" indent="0" marL="0">
              <a:buNone/>
            </a:pPr>
            <a:r>
              <a:rPr lang="en-US" sz="1270" dirty="0">
                <a:solidFill>
                  <a:srgbClr val="15171C"/>
                </a:solidFill>
                <a:latin typeface="Arial" pitchFamily="34" charset="0"/>
                <a:ea typeface="Arial" pitchFamily="34" charset="-122"/>
                <a:cs typeface="Arial" pitchFamily="34" charset="-120"/>
              </a:rPr>
              <a:t>Quality</a:t>
            </a:r>
            <a:endParaRPr lang="en-US" sz="1270" dirty="0"/>
          </a:p>
        </p:txBody>
      </p:sp>
      <p:sp>
        <p:nvSpPr>
          <p:cNvPr id="46" name="Text 43"/>
          <p:cNvSpPr/>
          <p:nvPr/>
        </p:nvSpPr>
        <p:spPr>
          <a:xfrm>
            <a:off x="685800" y="4704588"/>
            <a:ext cx="873252" cy="161849"/>
          </a:xfrm>
          <a:prstGeom prst="rect">
            <a:avLst/>
          </a:prstGeom>
          <a:noFill/>
          <a:ln/>
        </p:spPr>
        <p:txBody>
          <a:bodyPr wrap="none" lIns="0" tIns="0" rIns="0" bIns="0" rtlCol="0" anchor="t"/>
          <a:lstStyle/>
          <a:p>
            <a:pPr algn="l" indent="0" marL="0">
              <a:buNone/>
            </a:pPr>
            <a:r>
              <a:rPr lang="en-US" sz="970" spc="58" kern="0" dirty="0">
                <a:solidFill>
                  <a:srgbClr val="83878E"/>
                </a:solidFill>
                <a:latin typeface="Arial" pitchFamily="34" charset="0"/>
                <a:ea typeface="Arial" pitchFamily="34" charset="-122"/>
                <a:cs typeface="Arial" pitchFamily="34" charset="-120"/>
              </a:rPr>
              <a:t>OPERATIONS</a:t>
            </a:r>
            <a:endParaRPr lang="en-US" sz="970" dirty="0"/>
          </a:p>
        </p:txBody>
      </p:sp>
      <p:sp>
        <p:nvSpPr>
          <p:cNvPr id="47" name="Text 44"/>
          <p:cNvSpPr/>
          <p:nvPr/>
        </p:nvSpPr>
        <p:spPr>
          <a:xfrm>
            <a:off x="2352751" y="4478731"/>
            <a:ext cx="1025957"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Plan validation</a:t>
            </a:r>
            <a:endParaRPr lang="en-US" sz="1120" dirty="0"/>
          </a:p>
        </p:txBody>
      </p:sp>
      <p:sp>
        <p:nvSpPr>
          <p:cNvPr id="48" name="Text 45"/>
          <p:cNvSpPr/>
          <p:nvPr/>
        </p:nvSpPr>
        <p:spPr>
          <a:xfrm>
            <a:off x="2352751" y="4695444"/>
            <a:ext cx="1239012"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Parallel roast protocol</a:t>
            </a:r>
            <a:endParaRPr lang="en-US" sz="970" dirty="0"/>
          </a:p>
        </p:txBody>
      </p:sp>
      <p:sp>
        <p:nvSpPr>
          <p:cNvPr id="49" name="Text 46"/>
          <p:cNvSpPr/>
          <p:nvPr/>
        </p:nvSpPr>
        <p:spPr>
          <a:xfrm>
            <a:off x="7048195" y="4478731"/>
            <a:ext cx="1467612"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Prepare cutover gate</a:t>
            </a:r>
            <a:endParaRPr lang="en-US" sz="1120" dirty="0"/>
          </a:p>
        </p:txBody>
      </p:sp>
      <p:sp>
        <p:nvSpPr>
          <p:cNvPr id="50" name="Text 47"/>
          <p:cNvSpPr/>
          <p:nvPr/>
        </p:nvSpPr>
        <p:spPr>
          <a:xfrm>
            <a:off x="7048195" y="4695444"/>
            <a:ext cx="1490472"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Four weeks and 30 panels</a:t>
            </a:r>
            <a:endParaRPr lang="en-US" sz="970" dirty="0"/>
          </a:p>
        </p:txBody>
      </p:sp>
      <p:sp>
        <p:nvSpPr>
          <p:cNvPr id="51" name="Text 48"/>
          <p:cNvSpPr/>
          <p:nvPr/>
        </p:nvSpPr>
        <p:spPr>
          <a:xfrm>
            <a:off x="685800" y="5167274"/>
            <a:ext cx="4921301" cy="181051"/>
          </a:xfrm>
          <a:prstGeom prst="rect">
            <a:avLst/>
          </a:prstGeom>
          <a:noFill/>
          <a:ln/>
        </p:spPr>
        <p:txBody>
          <a:bodyPr wrap="none" lIns="0" tIns="0" rIns="0" bIns="0" rtlCol="0" anchor="t"/>
          <a:lstStyle/>
          <a:p>
            <a:pPr algn="l" indent="0" marL="0">
              <a:buNone/>
            </a:pPr>
            <a:r>
              <a:rPr lang="en-US" sz="1120" dirty="0">
                <a:solidFill>
                  <a:srgbClr val="666A73"/>
                </a:solidFill>
                <a:latin typeface="Arial" pitchFamily="34" charset="0"/>
                <a:ea typeface="Arial" pitchFamily="34" charset="-122"/>
                <a:cs typeface="Arial" pitchFamily="34" charset="-120"/>
              </a:rPr>
              <a:t>Timing is relative to approval except for the supplied lease-signature target.</a:t>
            </a:r>
            <a:endParaRPr lang="en-US" sz="1120" dirty="0"/>
          </a:p>
        </p:txBody>
      </p:sp>
      <p:sp>
        <p:nvSpPr>
          <p:cNvPr id="52" name="Text 49"/>
          <p:cNvSpPr/>
          <p:nvPr/>
        </p:nvSpPr>
        <p:spPr>
          <a:xfrm>
            <a:off x="685800" y="5526634"/>
            <a:ext cx="1407262"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a:t>
            </a:r>
            <a:endParaRPr lang="en-US" sz="900" dirty="0"/>
          </a:p>
        </p:txBody>
      </p:sp>
      <p:sp>
        <p:nvSpPr>
          <p:cNvPr id="53" name="Text 50"/>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10 / 10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h2pg-0"/>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1"/>
          <p:cNvSpPr/>
          <p:nvPr/>
        </p:nvSpPr>
        <p:spPr>
          <a:xfrm>
            <a:off x="685800" y="1901038"/>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2177186"/>
            <a:ext cx="2590495" cy="1431950"/>
          </a:xfrm>
          <a:prstGeom prst="roundRect">
            <a:avLst>
              <a:gd name="adj" fmla="val 7982"/>
            </a:avLst>
          </a:prstGeom>
          <a:solidFill>
            <a:srgbClr val="EBEFF4"/>
          </a:solidFill>
          <a:ln w="9525">
            <a:solidFill>
              <a:srgbClr val="EEF0F3"/>
            </a:solidFill>
            <a:prstDash val="solid"/>
          </a:ln>
        </p:spPr>
      </p:sp>
      <p:sp>
        <p:nvSpPr>
          <p:cNvPr id="6" name="Shape 3"/>
          <p:cNvSpPr/>
          <p:nvPr/>
        </p:nvSpPr>
        <p:spPr>
          <a:xfrm>
            <a:off x="685800" y="2291486"/>
            <a:ext cx="38130" cy="1203716"/>
          </a:xfrm>
          <a:prstGeom prst="rect">
            <a:avLst/>
          </a:prstGeom>
          <a:solidFill>
            <a:srgbClr val="15508C"/>
          </a:solidFill>
          <a:ln/>
        </p:spPr>
      </p:sp>
      <p:sp>
        <p:nvSpPr>
          <p:cNvPr id="7" name="Shape 4"/>
          <p:cNvSpPr/>
          <p:nvPr/>
        </p:nvSpPr>
        <p:spPr>
          <a:xfrm>
            <a:off x="3429000" y="2177186"/>
            <a:ext cx="2590495" cy="1431950"/>
          </a:xfrm>
          <a:prstGeom prst="roundRect">
            <a:avLst>
              <a:gd name="adj" fmla="val 7982"/>
            </a:avLst>
          </a:prstGeom>
          <a:solidFill>
            <a:srgbClr val="EBEFF4"/>
          </a:solidFill>
          <a:ln w="9525">
            <a:solidFill>
              <a:srgbClr val="EEF0F3"/>
            </a:solidFill>
            <a:prstDash val="solid"/>
          </a:ln>
        </p:spPr>
      </p:sp>
      <p:sp>
        <p:nvSpPr>
          <p:cNvPr id="8" name="Shape 5"/>
          <p:cNvSpPr/>
          <p:nvPr/>
        </p:nvSpPr>
        <p:spPr>
          <a:xfrm>
            <a:off x="3429000" y="2291486"/>
            <a:ext cx="38130" cy="1203716"/>
          </a:xfrm>
          <a:prstGeom prst="rect">
            <a:avLst/>
          </a:prstGeom>
          <a:solidFill>
            <a:srgbClr val="15508C"/>
          </a:solidFill>
          <a:ln/>
        </p:spPr>
      </p:sp>
      <p:sp>
        <p:nvSpPr>
          <p:cNvPr id="9" name="Shape 6"/>
          <p:cNvSpPr/>
          <p:nvPr/>
        </p:nvSpPr>
        <p:spPr>
          <a:xfrm>
            <a:off x="6172200" y="2177186"/>
            <a:ext cx="2590495" cy="1431950"/>
          </a:xfrm>
          <a:prstGeom prst="roundRect">
            <a:avLst>
              <a:gd name="adj" fmla="val 7982"/>
            </a:avLst>
          </a:prstGeom>
          <a:solidFill>
            <a:srgbClr val="EBEFF4"/>
          </a:solidFill>
          <a:ln w="9525">
            <a:solidFill>
              <a:srgbClr val="EEF0F3"/>
            </a:solidFill>
            <a:prstDash val="solid"/>
          </a:ln>
        </p:spPr>
      </p:sp>
      <p:sp>
        <p:nvSpPr>
          <p:cNvPr id="10" name="Shape 7"/>
          <p:cNvSpPr/>
          <p:nvPr/>
        </p:nvSpPr>
        <p:spPr>
          <a:xfrm>
            <a:off x="6172200" y="2291486"/>
            <a:ext cx="38130" cy="1203716"/>
          </a:xfrm>
          <a:prstGeom prst="rect">
            <a:avLst/>
          </a:prstGeom>
          <a:solidFill>
            <a:srgbClr val="15508C"/>
          </a:solidFill>
          <a:ln/>
        </p:spPr>
      </p:sp>
      <p:sp>
        <p:nvSpPr>
          <p:cNvPr id="11" name="Shape 8"/>
          <p:cNvSpPr/>
          <p:nvPr/>
        </p:nvSpPr>
        <p:spPr>
          <a:xfrm>
            <a:off x="8915400" y="2177186"/>
            <a:ext cx="2590495" cy="1431950"/>
          </a:xfrm>
          <a:prstGeom prst="roundRect">
            <a:avLst>
              <a:gd name="adj" fmla="val 7982"/>
            </a:avLst>
          </a:prstGeom>
          <a:solidFill>
            <a:srgbClr val="EBEFF4"/>
          </a:solidFill>
          <a:ln w="9525">
            <a:solidFill>
              <a:srgbClr val="EEF0F3"/>
            </a:solidFill>
            <a:prstDash val="solid"/>
          </a:ln>
        </p:spPr>
      </p:sp>
      <p:sp>
        <p:nvSpPr>
          <p:cNvPr id="12" name="Shape 9"/>
          <p:cNvSpPr/>
          <p:nvPr/>
        </p:nvSpPr>
        <p:spPr>
          <a:xfrm>
            <a:off x="8915400" y="2291486"/>
            <a:ext cx="38130" cy="1203716"/>
          </a:xfrm>
          <a:prstGeom prst="rect">
            <a:avLst/>
          </a:prstGeom>
          <a:solidFill>
            <a:srgbClr val="15508C"/>
          </a:solidFill>
          <a:ln/>
        </p:spPr>
      </p:sp>
      <p:sp>
        <p:nvSpPr>
          <p:cNvPr id="13" name="Shape 10"/>
          <p:cNvSpPr/>
          <p:nvPr/>
        </p:nvSpPr>
        <p:spPr>
          <a:xfrm>
            <a:off x="685800" y="3818534"/>
            <a:ext cx="10820095" cy="1143000"/>
          </a:xfrm>
          <a:prstGeom prst="roundRect">
            <a:avLst>
              <a:gd name="adj" fmla="val 10000"/>
            </a:avLst>
          </a:prstGeom>
          <a:solidFill>
            <a:srgbClr val="E4EAF0"/>
          </a:solidFill>
          <a:ln w="9525">
            <a:solidFill>
              <a:srgbClr val="EEF0F3"/>
            </a:solidFill>
            <a:prstDash val="solid"/>
          </a:ln>
        </p:spPr>
      </p:sp>
      <p:sp>
        <p:nvSpPr>
          <p:cNvPr id="14" name="Shape 11"/>
          <p:cNvSpPr/>
          <p:nvPr/>
        </p:nvSpPr>
        <p:spPr>
          <a:xfrm>
            <a:off x="685800" y="3932834"/>
            <a:ext cx="38130" cy="914400"/>
          </a:xfrm>
          <a:prstGeom prst="rect">
            <a:avLst/>
          </a:prstGeom>
          <a:solidFill>
            <a:srgbClr val="15508C"/>
          </a:solidFill>
          <a:ln/>
        </p:spPr>
      </p:sp>
      <p:sp>
        <p:nvSpPr>
          <p:cNvPr id="15" name="Shape 12"/>
          <p:cNvSpPr/>
          <p:nvPr/>
        </p:nvSpPr>
        <p:spPr>
          <a:xfrm>
            <a:off x="685800" y="6162142"/>
            <a:ext cx="10820095" cy="9510"/>
          </a:xfrm>
          <a:prstGeom prst="rect">
            <a:avLst/>
          </a:prstGeom>
          <a:solidFill>
            <a:srgbClr val="E2E5EA"/>
          </a:solidFill>
          <a:ln/>
        </p:spPr>
      </p:sp>
      <p:sp>
        <p:nvSpPr>
          <p:cNvPr id="16" name="Text 13"/>
          <p:cNvSpPr/>
          <p:nvPr/>
        </p:nvSpPr>
        <p:spPr>
          <a:xfrm>
            <a:off x="685800" y="1162202"/>
            <a:ext cx="1717243"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EXECUTIVE SUMMARY</a:t>
            </a:r>
            <a:endParaRPr lang="en-US" sz="970" dirty="0"/>
          </a:p>
        </p:txBody>
      </p:sp>
      <p:sp>
        <p:nvSpPr>
          <p:cNvPr id="17" name="Text 14"/>
          <p:cNvSpPr/>
          <p:nvPr/>
        </p:nvSpPr>
        <p:spPr>
          <a:xfrm>
            <a:off x="685800" y="1400861"/>
            <a:ext cx="9257386" cy="442570"/>
          </a:xfrm>
          <a:prstGeom prst="rect">
            <a:avLst/>
          </a:prstGeom>
          <a:noFill/>
          <a:ln/>
        </p:spPr>
        <p:txBody>
          <a:bodyPr wrap="none" lIns="0" tIns="0" rIns="0" bIns="0" rtlCol="0" anchor="t"/>
          <a:lstStyle/>
          <a:p>
            <a:pPr algn="l" indent="0" marL="0">
              <a:buNone/>
            </a:pPr>
            <a:r>
              <a:rPr lang="en-US" sz="2700" b="1" spc="-54" kern="0" dirty="0">
                <a:solidFill>
                  <a:srgbClr val="15171C"/>
                </a:solidFill>
                <a:latin typeface="Arial" pitchFamily="34" charset="0"/>
                <a:ea typeface="Arial" pitchFamily="34" charset="-122"/>
                <a:cs typeface="Arial" pitchFamily="34" charset="-120"/>
              </a:rPr>
              <a:t>Stage Westhaven to protect service and limit demand risk</a:t>
            </a:r>
            <a:endParaRPr lang="en-US" sz="2700" dirty="0"/>
          </a:p>
        </p:txBody>
      </p:sp>
      <p:sp>
        <p:nvSpPr>
          <p:cNvPr id="18" name="Text 15"/>
          <p:cNvSpPr/>
          <p:nvPr/>
        </p:nvSpPr>
        <p:spPr>
          <a:xfrm>
            <a:off x="971093" y="2367382"/>
            <a:ext cx="1212494"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111%</a:t>
            </a:r>
            <a:endParaRPr lang="en-US" sz="3600" dirty="0"/>
          </a:p>
        </p:txBody>
      </p:sp>
      <p:sp>
        <p:nvSpPr>
          <p:cNvPr id="19" name="Text 16"/>
          <p:cNvSpPr/>
          <p:nvPr/>
        </p:nvSpPr>
        <p:spPr>
          <a:xfrm>
            <a:off x="971093" y="2948940"/>
            <a:ext cx="2097634" cy="423367"/>
          </a:xfrm>
          <a:prstGeom prst="rect">
            <a:avLst/>
          </a:prstGeom>
          <a:noFill/>
          <a:ln/>
        </p:spPr>
        <p:txBody>
          <a:bodyPr wrap="none" lIns="0" tIns="0" rIns="0" bIns="0" rtlCol="0" anchor="t"/>
          <a:lstStyle/>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East Yard utilization in the 690</a:t>
            </a:r>
            <a:endParaRPr lang="en-US" sz="1200" dirty="0"/>
          </a:p>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t 2027 base case</a:t>
            </a:r>
            <a:endParaRPr lang="en-US" sz="1200" dirty="0"/>
          </a:p>
        </p:txBody>
      </p:sp>
      <p:sp>
        <p:nvSpPr>
          <p:cNvPr id="20" name="Text 17"/>
          <p:cNvSpPr/>
          <p:nvPr/>
        </p:nvSpPr>
        <p:spPr>
          <a:xfrm>
            <a:off x="3714293" y="2367382"/>
            <a:ext cx="1033272"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860 t</a:t>
            </a:r>
            <a:endParaRPr lang="en-US" sz="3600" dirty="0"/>
          </a:p>
        </p:txBody>
      </p:sp>
      <p:sp>
        <p:nvSpPr>
          <p:cNvPr id="21" name="Text 18"/>
          <p:cNvSpPr/>
          <p:nvPr/>
        </p:nvSpPr>
        <p:spPr>
          <a:xfrm>
            <a:off x="3714293" y="2948940"/>
            <a:ext cx="2079346" cy="423367"/>
          </a:xfrm>
          <a:prstGeom prst="rect">
            <a:avLst/>
          </a:prstGeom>
          <a:noFill/>
          <a:ln/>
        </p:spPr>
        <p:txBody>
          <a:bodyPr wrap="none" lIns="0" tIns="0" rIns="0" bIns="0" rtlCol="0" anchor="t"/>
          <a:lstStyle/>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Reliable internal capacity with</a:t>
            </a:r>
            <a:endParaRPr lang="en-US" sz="1200" dirty="0"/>
          </a:p>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staged Westhaven</a:t>
            </a:r>
            <a:endParaRPr lang="en-US" sz="1200" dirty="0"/>
          </a:p>
        </p:txBody>
      </p:sp>
      <p:sp>
        <p:nvSpPr>
          <p:cNvPr id="22" name="Text 19"/>
          <p:cNvSpPr/>
          <p:nvPr/>
        </p:nvSpPr>
        <p:spPr>
          <a:xfrm>
            <a:off x="6457493" y="2367382"/>
            <a:ext cx="1540764"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€1.12m</a:t>
            </a:r>
            <a:endParaRPr lang="en-US" sz="3600" dirty="0"/>
          </a:p>
        </p:txBody>
      </p:sp>
      <p:sp>
        <p:nvSpPr>
          <p:cNvPr id="23" name="Text 20"/>
          <p:cNvSpPr/>
          <p:nvPr/>
        </p:nvSpPr>
        <p:spPr>
          <a:xfrm>
            <a:off x="6457493" y="2948940"/>
            <a:ext cx="1666951" cy="423367"/>
          </a:xfrm>
          <a:prstGeom prst="rect">
            <a:avLst/>
          </a:prstGeom>
          <a:noFill/>
          <a:ln/>
        </p:spPr>
        <p:txBody>
          <a:bodyPr wrap="none" lIns="0" tIns="0" rIns="0" bIns="0" rtlCol="0" anchor="t"/>
          <a:lstStyle/>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2031 cumulative benefit</a:t>
            </a:r>
            <a:endParaRPr lang="en-US" sz="1200" dirty="0"/>
          </a:p>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versus outsourcing</a:t>
            </a:r>
            <a:endParaRPr lang="en-US" sz="1200" dirty="0"/>
          </a:p>
        </p:txBody>
      </p:sp>
      <p:sp>
        <p:nvSpPr>
          <p:cNvPr id="24" name="Text 21"/>
          <p:cNvSpPr/>
          <p:nvPr/>
        </p:nvSpPr>
        <p:spPr>
          <a:xfrm>
            <a:off x="9200693" y="2367382"/>
            <a:ext cx="1393546"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3.6 yrs</a:t>
            </a:r>
            <a:endParaRPr lang="en-US" sz="3600" dirty="0"/>
          </a:p>
        </p:txBody>
      </p:sp>
      <p:sp>
        <p:nvSpPr>
          <p:cNvPr id="25" name="Text 22"/>
          <p:cNvSpPr/>
          <p:nvPr/>
        </p:nvSpPr>
        <p:spPr>
          <a:xfrm>
            <a:off x="9200693" y="2948940"/>
            <a:ext cx="2016252" cy="423367"/>
          </a:xfrm>
          <a:prstGeom prst="rect">
            <a:avLst/>
          </a:prstGeom>
          <a:noFill/>
          <a:ln/>
        </p:spPr>
        <p:txBody>
          <a:bodyPr wrap="none" lIns="0" tIns="0" rIns="0" bIns="0" rtlCol="0" anchor="t"/>
          <a:lstStyle/>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Cash payback for the staged</a:t>
            </a:r>
            <a:endParaRPr lang="en-US" sz="1200" dirty="0"/>
          </a:p>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option</a:t>
            </a:r>
            <a:endParaRPr lang="en-US" sz="1200" dirty="0"/>
          </a:p>
        </p:txBody>
      </p:sp>
      <p:sp>
        <p:nvSpPr>
          <p:cNvPr id="26" name="Text 23"/>
          <p:cNvSpPr/>
          <p:nvPr/>
        </p:nvSpPr>
        <p:spPr>
          <a:xfrm>
            <a:off x="952805" y="4018788"/>
            <a:ext cx="1306678"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DECISION LOGIC</a:t>
            </a:r>
            <a:endParaRPr lang="en-US" sz="970" dirty="0"/>
          </a:p>
        </p:txBody>
      </p:sp>
      <p:sp>
        <p:nvSpPr>
          <p:cNvPr id="27" name="Text 24"/>
          <p:cNvSpPr/>
          <p:nvPr/>
        </p:nvSpPr>
        <p:spPr>
          <a:xfrm>
            <a:off x="952805" y="4275734"/>
            <a:ext cx="10422331" cy="49377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Confirmed demand already takes East Yard to 95% utilization. Staging supplies enough headroom for the upside case while avoiding</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the full lease’s higher up-front and fixed commitment.</a:t>
            </a:r>
            <a:endParaRPr lang="en-US" sz="1350" dirty="0"/>
          </a:p>
        </p:txBody>
      </p:sp>
      <p:sp>
        <p:nvSpPr>
          <p:cNvPr id="28" name="Text 25"/>
          <p:cNvSpPr/>
          <p:nvPr/>
        </p:nvSpPr>
        <p:spPr>
          <a:xfrm>
            <a:off x="685800" y="5133442"/>
            <a:ext cx="5257800"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Financial figures are fictional planning estimates.</a:t>
            </a:r>
            <a:endParaRPr lang="en-US" sz="900" dirty="0"/>
          </a:p>
        </p:txBody>
      </p:sp>
      <p:sp>
        <p:nvSpPr>
          <p:cNvPr id="29" name="Text 26"/>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02 / 10</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h2pg-2"/>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3"/>
          <p:cNvSpPr/>
          <p:nvPr/>
        </p:nvSpPr>
        <p:spPr>
          <a:xfrm>
            <a:off x="685800" y="1300277"/>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5172761"/>
            <a:ext cx="105156" cy="105156"/>
          </a:xfrm>
          <a:prstGeom prst="roundRect">
            <a:avLst>
              <a:gd name="adj" fmla="val 26957"/>
            </a:avLst>
          </a:prstGeom>
          <a:solidFill>
            <a:srgbClr val="B8791F"/>
          </a:solidFill>
          <a:ln/>
        </p:spPr>
      </p:sp>
      <p:sp>
        <p:nvSpPr>
          <p:cNvPr id="6" name="Shape 3"/>
          <p:cNvSpPr/>
          <p:nvPr/>
        </p:nvSpPr>
        <p:spPr>
          <a:xfrm>
            <a:off x="2879446" y="5172761"/>
            <a:ext cx="105156" cy="105156"/>
          </a:xfrm>
          <a:prstGeom prst="roundRect">
            <a:avLst>
              <a:gd name="adj" fmla="val 26957"/>
            </a:avLst>
          </a:prstGeom>
          <a:solidFill>
            <a:srgbClr val="B3403A"/>
          </a:solidFill>
          <a:ln/>
        </p:spPr>
      </p:sp>
      <p:sp>
        <p:nvSpPr>
          <p:cNvPr id="7" name="Shape 4"/>
          <p:cNvSpPr/>
          <p:nvPr/>
        </p:nvSpPr>
        <p:spPr>
          <a:xfrm>
            <a:off x="685800" y="6162142"/>
            <a:ext cx="10820095" cy="9510"/>
          </a:xfrm>
          <a:prstGeom prst="rect">
            <a:avLst/>
          </a:prstGeom>
          <a:solidFill>
            <a:srgbClr val="E2E5EA"/>
          </a:solidFill>
          <a:ln/>
        </p:spPr>
      </p:sp>
      <p:graphicFrame>
        <p:nvGraphicFramePr>
          <p:cNvPr id="8" name="Chart 0" descr=""/>
          <p:cNvGraphicFramePr/>
          <p:nvPr/>
        </p:nvGraphicFramePr>
        <p:xfrm>
          <a:off x="685800" y="1824228"/>
          <a:ext cx="6122822" cy="2806294"/>
        </p:xfrm>
        <a:graphic xmlns:a="http://schemas.openxmlformats.org/drawingml/2006/main">
          <a:graphicData uri="http://schemas.openxmlformats.org/drawingml/2006/chart">
            <c:chart xmlns:c="http://schemas.openxmlformats.org/drawingml/2006/chart" r:id="rId1"/>
          </a:graphicData>
        </a:graphic>
      </p:graphicFrame>
      <p:sp>
        <p:nvSpPr>
          <p:cNvPr id="9" name="Text 5"/>
          <p:cNvSpPr/>
          <p:nvPr/>
        </p:nvSpPr>
        <p:spPr>
          <a:xfrm>
            <a:off x="685800" y="790042"/>
            <a:ext cx="8622792" cy="452628"/>
          </a:xfrm>
          <a:prstGeom prst="rect">
            <a:avLst/>
          </a:prstGeom>
          <a:noFill/>
          <a:ln/>
        </p:spPr>
        <p:txBody>
          <a:bodyPr wrap="none" lIns="0" tIns="0" rIns="0" bIns="0" rtlCol="0" anchor="t"/>
          <a:lstStyle/>
          <a:p>
            <a:pPr algn="l" indent="0" marL="0">
              <a:buNone/>
            </a:pPr>
            <a:r>
              <a:rPr lang="en-US" sz="2770" b="1" spc="-55" kern="0" dirty="0">
                <a:solidFill>
                  <a:srgbClr val="15171C"/>
                </a:solidFill>
                <a:latin typeface="Arial" pitchFamily="34" charset="0"/>
                <a:ea typeface="Arial" pitchFamily="34" charset="-122"/>
                <a:cs typeface="Arial" pitchFamily="34" charset="-120"/>
              </a:rPr>
              <a:t>East Yard runs beyond its service-safe range in 2027</a:t>
            </a:r>
            <a:endParaRPr lang="en-US" sz="2770" dirty="0"/>
          </a:p>
        </p:txBody>
      </p:sp>
      <p:sp>
        <p:nvSpPr>
          <p:cNvPr id="10" name="Text 6"/>
          <p:cNvSpPr/>
          <p:nvPr/>
        </p:nvSpPr>
        <p:spPr>
          <a:xfrm>
            <a:off x="685800" y="1576426"/>
            <a:ext cx="4168750"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DEMAND VERSUS EAST YARD THRESHOLDS · TONNES</a:t>
            </a:r>
            <a:endParaRPr lang="en-US" sz="970" dirty="0"/>
          </a:p>
        </p:txBody>
      </p:sp>
      <p:sp>
        <p:nvSpPr>
          <p:cNvPr id="11" name="Text 7"/>
          <p:cNvSpPr/>
          <p:nvPr/>
        </p:nvSpPr>
        <p:spPr>
          <a:xfrm>
            <a:off x="1226210" y="4668012"/>
            <a:ext cx="378562"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548 t</a:t>
            </a:r>
            <a:endParaRPr lang="en-US" sz="1200" dirty="0"/>
          </a:p>
        </p:txBody>
      </p:sp>
      <p:sp>
        <p:nvSpPr>
          <p:cNvPr id="12" name="Text 8"/>
          <p:cNvSpPr/>
          <p:nvPr/>
        </p:nvSpPr>
        <p:spPr>
          <a:xfrm>
            <a:off x="1022299" y="4849063"/>
            <a:ext cx="785470" cy="161849"/>
          </a:xfrm>
          <a:prstGeom prst="rect">
            <a:avLst/>
          </a:prstGeom>
          <a:noFill/>
          <a:ln/>
        </p:spPr>
        <p:txBody>
          <a:bodyPr wrap="none" lIns="0" tIns="0" rIns="0" bIns="0" rtlCol="0" anchor="t"/>
          <a:lstStyle/>
          <a:p>
            <a:pPr algn="ctr" indent="0" marL="0">
              <a:buNone/>
            </a:pPr>
            <a:r>
              <a:rPr lang="en-US" sz="970" dirty="0">
                <a:solidFill>
                  <a:srgbClr val="666A73"/>
                </a:solidFill>
                <a:latin typeface="Arial" pitchFamily="34" charset="0"/>
                <a:ea typeface="Arial" pitchFamily="34" charset="-122"/>
                <a:cs typeface="Arial" pitchFamily="34" charset="-120"/>
              </a:rPr>
              <a:t>2026 forecast</a:t>
            </a:r>
            <a:endParaRPr lang="en-US" sz="970" dirty="0"/>
          </a:p>
        </p:txBody>
      </p:sp>
      <p:sp>
        <p:nvSpPr>
          <p:cNvPr id="13" name="Text 9"/>
          <p:cNvSpPr/>
          <p:nvPr/>
        </p:nvSpPr>
        <p:spPr>
          <a:xfrm>
            <a:off x="2780690" y="4668012"/>
            <a:ext cx="378562"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590 t</a:t>
            </a:r>
            <a:endParaRPr lang="en-US" sz="1200" dirty="0"/>
          </a:p>
        </p:txBody>
      </p:sp>
      <p:sp>
        <p:nvSpPr>
          <p:cNvPr id="14" name="Text 10"/>
          <p:cNvSpPr/>
          <p:nvPr/>
        </p:nvSpPr>
        <p:spPr>
          <a:xfrm>
            <a:off x="2521915" y="4849063"/>
            <a:ext cx="896112" cy="161849"/>
          </a:xfrm>
          <a:prstGeom prst="rect">
            <a:avLst/>
          </a:prstGeom>
          <a:noFill/>
          <a:ln/>
        </p:spPr>
        <p:txBody>
          <a:bodyPr wrap="none" lIns="0" tIns="0" rIns="0" bIns="0" rtlCol="0" anchor="t"/>
          <a:lstStyle/>
          <a:p>
            <a:pPr algn="ctr" indent="0" marL="0">
              <a:buNone/>
            </a:pPr>
            <a:r>
              <a:rPr lang="en-US" sz="970" dirty="0">
                <a:solidFill>
                  <a:srgbClr val="666A73"/>
                </a:solidFill>
                <a:latin typeface="Arial" pitchFamily="34" charset="0"/>
                <a:ea typeface="Arial" pitchFamily="34" charset="-122"/>
                <a:cs typeface="Arial" pitchFamily="34" charset="-120"/>
              </a:rPr>
              <a:t>2027 confirmed</a:t>
            </a:r>
            <a:endParaRPr lang="en-US" sz="970" dirty="0"/>
          </a:p>
        </p:txBody>
      </p:sp>
      <p:sp>
        <p:nvSpPr>
          <p:cNvPr id="15" name="Text 11"/>
          <p:cNvSpPr/>
          <p:nvPr/>
        </p:nvSpPr>
        <p:spPr>
          <a:xfrm>
            <a:off x="4335170" y="4668012"/>
            <a:ext cx="378562"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690 t</a:t>
            </a:r>
            <a:endParaRPr lang="en-US" sz="1200" dirty="0"/>
          </a:p>
        </p:txBody>
      </p:sp>
      <p:sp>
        <p:nvSpPr>
          <p:cNvPr id="16" name="Text 12"/>
          <p:cNvSpPr/>
          <p:nvPr/>
        </p:nvSpPr>
        <p:spPr>
          <a:xfrm>
            <a:off x="4369918" y="4849063"/>
            <a:ext cx="308153" cy="161849"/>
          </a:xfrm>
          <a:prstGeom prst="rect">
            <a:avLst/>
          </a:prstGeom>
          <a:noFill/>
          <a:ln/>
        </p:spPr>
        <p:txBody>
          <a:bodyPr wrap="none" lIns="0" tIns="0" rIns="0" bIns="0" rtlCol="0" anchor="t"/>
          <a:lstStyle/>
          <a:p>
            <a:pPr algn="ctr" indent="0" marL="0">
              <a:buNone/>
            </a:pPr>
            <a:r>
              <a:rPr lang="en-US" sz="970" dirty="0">
                <a:solidFill>
                  <a:srgbClr val="666A73"/>
                </a:solidFill>
                <a:latin typeface="Arial" pitchFamily="34" charset="0"/>
                <a:ea typeface="Arial" pitchFamily="34" charset="-122"/>
                <a:cs typeface="Arial" pitchFamily="34" charset="-120"/>
              </a:rPr>
              <a:t>Base</a:t>
            </a:r>
            <a:endParaRPr lang="en-US" sz="970" dirty="0"/>
          </a:p>
        </p:txBody>
      </p:sp>
      <p:sp>
        <p:nvSpPr>
          <p:cNvPr id="17" name="Text 13"/>
          <p:cNvSpPr/>
          <p:nvPr/>
        </p:nvSpPr>
        <p:spPr>
          <a:xfrm>
            <a:off x="5889650" y="4668012"/>
            <a:ext cx="378562"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770 t</a:t>
            </a:r>
            <a:endParaRPr lang="en-US" sz="1200" dirty="0"/>
          </a:p>
        </p:txBody>
      </p:sp>
      <p:sp>
        <p:nvSpPr>
          <p:cNvPr id="18" name="Text 14"/>
          <p:cNvSpPr/>
          <p:nvPr/>
        </p:nvSpPr>
        <p:spPr>
          <a:xfrm>
            <a:off x="5868619" y="4849063"/>
            <a:ext cx="420624" cy="161849"/>
          </a:xfrm>
          <a:prstGeom prst="rect">
            <a:avLst/>
          </a:prstGeom>
          <a:noFill/>
          <a:ln/>
        </p:spPr>
        <p:txBody>
          <a:bodyPr wrap="none" lIns="0" tIns="0" rIns="0" bIns="0" rtlCol="0" anchor="t"/>
          <a:lstStyle/>
          <a:p>
            <a:pPr algn="ctr" indent="0" marL="0">
              <a:buNone/>
            </a:pPr>
            <a:r>
              <a:rPr lang="en-US" sz="970" dirty="0">
                <a:solidFill>
                  <a:srgbClr val="666A73"/>
                </a:solidFill>
                <a:latin typeface="Arial" pitchFamily="34" charset="0"/>
                <a:ea typeface="Arial" pitchFamily="34" charset="-122"/>
                <a:cs typeface="Arial" pitchFamily="34" charset="-120"/>
              </a:rPr>
              <a:t>Upside</a:t>
            </a:r>
            <a:endParaRPr lang="en-US" sz="970" dirty="0"/>
          </a:p>
        </p:txBody>
      </p:sp>
      <p:sp>
        <p:nvSpPr>
          <p:cNvPr id="19" name="Text 15"/>
          <p:cNvSpPr/>
          <p:nvPr/>
        </p:nvSpPr>
        <p:spPr>
          <a:xfrm>
            <a:off x="875995" y="5144414"/>
            <a:ext cx="1877263" cy="181051"/>
          </a:xfrm>
          <a:prstGeom prst="rect">
            <a:avLst/>
          </a:prstGeom>
          <a:noFill/>
          <a:ln/>
        </p:spPr>
        <p:txBody>
          <a:bodyPr wrap="none" lIns="0" tIns="0" rIns="0" bIns="0" rtlCol="0" anchor="t"/>
          <a:lstStyle/>
          <a:p>
            <a:pPr algn="l" indent="0" marL="0">
              <a:buNone/>
            </a:pPr>
            <a:r>
              <a:rPr lang="en-US" sz="1120" dirty="0">
                <a:solidFill>
                  <a:srgbClr val="3F434B"/>
                </a:solidFill>
                <a:latin typeface="Arial" pitchFamily="34" charset="0"/>
                <a:ea typeface="Arial" pitchFamily="34" charset="-122"/>
                <a:cs typeface="Arial" pitchFamily="34" charset="-120"/>
              </a:rPr>
              <a:t>90% service threshold: 558 t</a:t>
            </a:r>
            <a:endParaRPr lang="en-US" sz="1120" dirty="0"/>
          </a:p>
        </p:txBody>
      </p:sp>
      <p:sp>
        <p:nvSpPr>
          <p:cNvPr id="20" name="Text 16"/>
          <p:cNvSpPr/>
          <p:nvPr/>
        </p:nvSpPr>
        <p:spPr>
          <a:xfrm>
            <a:off x="3069641" y="5144414"/>
            <a:ext cx="1575511" cy="181051"/>
          </a:xfrm>
          <a:prstGeom prst="rect">
            <a:avLst/>
          </a:prstGeom>
          <a:noFill/>
          <a:ln/>
        </p:spPr>
        <p:txBody>
          <a:bodyPr wrap="none" lIns="0" tIns="0" rIns="0" bIns="0" rtlCol="0" anchor="t"/>
          <a:lstStyle/>
          <a:p>
            <a:pPr algn="l" indent="0" marL="0">
              <a:buNone/>
            </a:pPr>
            <a:r>
              <a:rPr lang="en-US" sz="1120" dirty="0">
                <a:solidFill>
                  <a:srgbClr val="3F434B"/>
                </a:solidFill>
                <a:latin typeface="Arial" pitchFamily="34" charset="0"/>
                <a:ea typeface="Arial" pitchFamily="34" charset="-122"/>
                <a:cs typeface="Arial" pitchFamily="34" charset="-120"/>
              </a:rPr>
              <a:t>Practical capacity: 620 t</a:t>
            </a:r>
            <a:endParaRPr lang="en-US" sz="1120" dirty="0"/>
          </a:p>
        </p:txBody>
      </p:sp>
      <p:sp>
        <p:nvSpPr>
          <p:cNvPr id="21" name="Text 17"/>
          <p:cNvSpPr/>
          <p:nvPr/>
        </p:nvSpPr>
        <p:spPr>
          <a:xfrm>
            <a:off x="7132320" y="2220163"/>
            <a:ext cx="2211019" cy="1367942"/>
          </a:xfrm>
          <a:prstGeom prst="rect">
            <a:avLst/>
          </a:prstGeom>
          <a:noFill/>
          <a:ln/>
        </p:spPr>
        <p:txBody>
          <a:bodyPr wrap="none" lIns="0" tIns="0" rIns="0" bIns="0" rtlCol="0" anchor="t"/>
          <a:lstStyle/>
          <a:p>
            <a:pPr algn="l" indent="0" marL="0">
              <a:buNone/>
            </a:pPr>
            <a:r>
              <a:rPr lang="en-US" sz="8400" b="1" spc="-252" kern="0" dirty="0">
                <a:solidFill>
                  <a:srgbClr val="15508C"/>
                </a:solidFill>
                <a:latin typeface="Arial" pitchFamily="34" charset="0"/>
                <a:ea typeface="Arial" pitchFamily="34" charset="-122"/>
                <a:cs typeface="Arial" pitchFamily="34" charset="-120"/>
              </a:rPr>
              <a:t>95%</a:t>
            </a:r>
            <a:endParaRPr lang="en-US" sz="8400" dirty="0"/>
          </a:p>
        </p:txBody>
      </p:sp>
      <p:sp>
        <p:nvSpPr>
          <p:cNvPr id="22" name="Text 18"/>
          <p:cNvSpPr/>
          <p:nvPr/>
        </p:nvSpPr>
        <p:spPr>
          <a:xfrm>
            <a:off x="7132320" y="3544214"/>
            <a:ext cx="3456432" cy="247802"/>
          </a:xfrm>
          <a:prstGeom prst="rect">
            <a:avLst/>
          </a:prstGeom>
          <a:noFill/>
          <a:ln/>
        </p:spPr>
        <p:txBody>
          <a:bodyPr wrap="none" lIns="0" tIns="0" rIns="0" bIns="0" rtlCol="0" anchor="t"/>
          <a:lstStyle/>
          <a:p>
            <a:pPr algn="l" indent="0" marL="0">
              <a:buNone/>
            </a:pPr>
            <a:r>
              <a:rPr lang="en-US" sz="1570" dirty="0">
                <a:solidFill>
                  <a:srgbClr val="3F434B"/>
                </a:solidFill>
                <a:latin typeface="Arial" pitchFamily="34" charset="0"/>
                <a:ea typeface="Arial" pitchFamily="34" charset="-122"/>
                <a:cs typeface="Arial" pitchFamily="34" charset="-120"/>
              </a:rPr>
              <a:t>utilization on confirmed 2027 demand</a:t>
            </a:r>
            <a:endParaRPr lang="en-US" sz="1570" dirty="0"/>
          </a:p>
        </p:txBody>
      </p:sp>
      <p:sp>
        <p:nvSpPr>
          <p:cNvPr id="23" name="Text 19"/>
          <p:cNvSpPr/>
          <p:nvPr/>
        </p:nvSpPr>
        <p:spPr>
          <a:xfrm>
            <a:off x="7132320" y="4034333"/>
            <a:ext cx="3947465" cy="488290"/>
          </a:xfrm>
          <a:prstGeom prst="rect">
            <a:avLst/>
          </a:prstGeom>
          <a:noFill/>
          <a:ln/>
        </p:spPr>
        <p:txBody>
          <a:bodyPr wrap="none" lIns="0" tIns="0" rIns="0" bIns="0" rtlCol="0" anchor="t"/>
          <a:lstStyle/>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The base case exceeds internal capacity by </a:t>
            </a:r>
            <a:pPr algn="l" indent="0" marL="0">
              <a:lnSpc>
                <a:spcPts val="1910"/>
              </a:lnSpc>
              <a:buNone/>
            </a:pPr>
            <a:r>
              <a:rPr lang="en-US" sz="1270" b="1" dirty="0">
                <a:solidFill>
                  <a:srgbClr val="3F434B"/>
                </a:solidFill>
                <a:latin typeface="Arial" pitchFamily="34" charset="0"/>
                <a:ea typeface="Arial" pitchFamily="34" charset="-122"/>
                <a:cs typeface="Arial" pitchFamily="34" charset="-120"/>
              </a:rPr>
              <a:t>70 t</a:t>
            </a:r>
            <a:pPr algn="l" indent="0" marL="0">
              <a:lnSpc>
                <a:spcPts val="1910"/>
              </a:lnSpc>
              <a:buNone/>
            </a:pPr>
            <a:r>
              <a:rPr lang="en-US" sz="1270" dirty="0">
                <a:solidFill>
                  <a:srgbClr val="3F434B"/>
                </a:solidFill>
                <a:latin typeface="Arial" pitchFamily="34" charset="0"/>
                <a:ea typeface="Arial" pitchFamily="34" charset="-122"/>
                <a:cs typeface="Arial" pitchFamily="34" charset="-120"/>
              </a:rPr>
              <a:t>. The</a:t>
            </a:r>
            <a:endParaRPr lang="en-US" sz="1270" dirty="0"/>
          </a:p>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upside case exceeds it by </a:t>
            </a:r>
            <a:pPr algn="l" indent="0" marL="0">
              <a:lnSpc>
                <a:spcPts val="1910"/>
              </a:lnSpc>
              <a:buNone/>
            </a:pPr>
            <a:r>
              <a:rPr lang="en-US" sz="1270" b="1" dirty="0">
                <a:solidFill>
                  <a:srgbClr val="3F434B"/>
                </a:solidFill>
                <a:latin typeface="Arial" pitchFamily="34" charset="0"/>
                <a:ea typeface="Arial" pitchFamily="34" charset="-122"/>
                <a:cs typeface="Arial" pitchFamily="34" charset="-120"/>
              </a:rPr>
              <a:t>150 t</a:t>
            </a:r>
            <a:pPr algn="l" indent="0" marL="0">
              <a:lnSpc>
                <a:spcPts val="1910"/>
              </a:lnSpc>
              <a:buNone/>
            </a:pPr>
            <a:r>
              <a:rPr lang="en-US" sz="1270" dirty="0">
                <a:solidFill>
                  <a:srgbClr val="3F434B"/>
                </a:solidFill>
                <a:latin typeface="Arial" pitchFamily="34" charset="0"/>
                <a:ea typeface="Arial" pitchFamily="34" charset="-122"/>
                <a:cs typeface="Arial" pitchFamily="34" charset="-120"/>
              </a:rPr>
              <a:t>.</a:t>
            </a:r>
            <a:endParaRPr lang="en-US" sz="1270" dirty="0"/>
          </a:p>
        </p:txBody>
      </p:sp>
      <p:sp>
        <p:nvSpPr>
          <p:cNvPr id="24" name="Text 20"/>
          <p:cNvSpPr/>
          <p:nvPr/>
        </p:nvSpPr>
        <p:spPr>
          <a:xfrm>
            <a:off x="685800" y="5478170"/>
            <a:ext cx="7923276"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Utilization and overflow are derived from supplied demand and 620 t practical capacity.</a:t>
            </a:r>
            <a:endParaRPr lang="en-US" sz="900" dirty="0"/>
          </a:p>
        </p:txBody>
      </p:sp>
      <p:sp>
        <p:nvSpPr>
          <p:cNvPr id="25" name="Text 21"/>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03 / 10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h2pg-4"/>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5"/>
          <p:cNvSpPr/>
          <p:nvPr/>
        </p:nvSpPr>
        <p:spPr>
          <a:xfrm>
            <a:off x="685800" y="1041502"/>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6162142"/>
            <a:ext cx="10820095" cy="9510"/>
          </a:xfrm>
          <a:prstGeom prst="rect">
            <a:avLst/>
          </a:prstGeom>
          <a:solidFill>
            <a:srgbClr val="E2E5EA"/>
          </a:solidFill>
          <a:ln/>
        </p:spPr>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685800" y="1317650"/>
          <a:ext cx="9143771" cy="914400"/>
        </p:xfrm>
        <a:graphic>
          <a:graphicData uri="http://schemas.openxmlformats.org/drawingml/2006/table">
            <a:tbl>
              <a:tblPr/>
              <a:tblGrid>
                <a:gridCol w="1947672"/>
                <a:gridCol w="1406347"/>
                <a:gridCol w="1406347"/>
                <a:gridCol w="1730959"/>
                <a:gridCol w="1406347"/>
                <a:gridCol w="1190549"/>
                <a:gridCol w="1731874"/>
              </a:tblGrid>
              <a:tr h="415138">
                <a:tc>
                  <a:txBody>
                    <a:bodyPr/>
                    <a:lstStyle/>
                    <a:p>
                      <a:pPr algn="l" indent="0" marL="0">
                        <a:buNone/>
                      </a:pPr>
                      <a:r>
                        <a:rPr lang="en-US" sz="970" b="1" dirty="0">
                          <a:solidFill>
                            <a:srgbClr val="FFFFFF"/>
                          </a:solidFill>
                          <a:latin typeface="Arial" pitchFamily="34" charset="0"/>
                          <a:ea typeface="Arial" pitchFamily="34" charset="-122"/>
                          <a:cs typeface="Arial" pitchFamily="34" charset="-120"/>
                        </a:rPr>
                        <a:t>OPTION</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970" b="1" dirty="0">
                          <a:solidFill>
                            <a:srgbClr val="FFFFFF"/>
                          </a:solidFill>
                          <a:latin typeface="Arial" pitchFamily="34" charset="0"/>
                          <a:ea typeface="Arial" pitchFamily="34" charset="-122"/>
                          <a:cs typeface="Arial" pitchFamily="34" charset="-120"/>
                        </a:rPr>
                        <a:t>UP-FRONT</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970" b="1" dirty="0">
                          <a:solidFill>
                            <a:srgbClr val="FFFFFF"/>
                          </a:solidFill>
                          <a:latin typeface="Arial" pitchFamily="34" charset="0"/>
                          <a:ea typeface="Arial" pitchFamily="34" charset="-122"/>
                          <a:cs typeface="Arial" pitchFamily="34" charset="-120"/>
                        </a:rPr>
                        <a:t>FIXED COST</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970" b="1" dirty="0">
                          <a:solidFill>
                            <a:srgbClr val="FFFFFF"/>
                          </a:solidFill>
                          <a:latin typeface="Arial" pitchFamily="34" charset="0"/>
                          <a:ea typeface="Arial" pitchFamily="34" charset="-122"/>
                          <a:cs typeface="Arial" pitchFamily="34" charset="-120"/>
                        </a:rPr>
                        <a:t>VARIABLE EFFECT</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970" b="1" dirty="0">
                          <a:solidFill>
                            <a:srgbClr val="FFFFFF"/>
                          </a:solidFill>
                          <a:latin typeface="Arial" pitchFamily="34" charset="0"/>
                          <a:ea typeface="Arial" pitchFamily="34" charset="-122"/>
                          <a:cs typeface="Arial" pitchFamily="34" charset="-120"/>
                        </a:rPr>
                        <a:t>CAPACITY</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970" b="1" dirty="0">
                          <a:solidFill>
                            <a:srgbClr val="FFFFFF"/>
                          </a:solidFill>
                          <a:latin typeface="Arial" pitchFamily="34" charset="0"/>
                          <a:ea typeface="Arial" pitchFamily="34" charset="-122"/>
                          <a:cs typeface="Arial" pitchFamily="34" charset="-120"/>
                        </a:rPr>
                        <a:t>START</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970" b="1" dirty="0">
                          <a:solidFill>
                            <a:srgbClr val="FFFFFF"/>
                          </a:solidFill>
                          <a:latin typeface="Arial" pitchFamily="34" charset="0"/>
                          <a:ea typeface="Arial" pitchFamily="34" charset="-122"/>
                          <a:cs typeface="Arial" pitchFamily="34" charset="-120"/>
                        </a:rPr>
                        <a:t>MAIN DRAWBACK</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r>
              <a:tr h="1004011">
                <a:tc>
                  <a:txBody>
                    <a:bodyPr/>
                    <a:lstStyle/>
                    <a:p>
                      <a:pPr algn="l" indent="0" marL="0">
                        <a:buNone/>
                      </a:pPr>
                      <a:r>
                        <a:rPr lang="en-US" sz="1350" b="1" dirty="0">
                          <a:solidFill>
                            <a:srgbClr val="15171C"/>
                          </a:solidFill>
                          <a:latin typeface="Arial" pitchFamily="34" charset="0"/>
                          <a:ea typeface="Arial" pitchFamily="34" charset="-122"/>
                          <a:cs typeface="Arial" pitchFamily="34" charset="-120"/>
                        </a:rPr>
                        <a:t>Stay at East Yard</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€0.18m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€0.00m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No change, then </a:t>
                      </a:r>
                      <a:pPr algn="l" indent="0" marL="0">
                        <a:buNone/>
                      </a:pPr>
                      <a:r>
                        <a:rPr lang="en-US" sz="1350" dirty="0">
                          <a:solidFill>
                            <a:srgbClr val="3F434B"/>
                          </a:solidFill>
                          <a:latin typeface="Arial" pitchFamily="34" charset="0"/>
                          <a:ea typeface="Arial" pitchFamily="34" charset="-122"/>
                          <a:cs typeface="Arial" pitchFamily="34" charset="-120"/>
                        </a:rPr>
                        <a:t>+€0.74/kg </a:t>
                      </a:r>
                      <a:pPr algn="l" indent="0" marL="0">
                        <a:buNone/>
                      </a:pPr>
                      <a:r>
                        <a:rPr lang="en-US" sz="1350" dirty="0">
                          <a:solidFill>
                            <a:srgbClr val="3F434B"/>
                          </a:solidFill>
                          <a:latin typeface="Arial" pitchFamily="34" charset="0"/>
                          <a:ea typeface="Arial" pitchFamily="34" charset="-122"/>
                          <a:cs typeface="Arial" pitchFamily="34" charset="-120"/>
                        </a:rPr>
                        <a:t>overflow</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620 t</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2 mo</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Misses base </a:t>
                      </a:r>
                      <a:pPr algn="l" indent="0" marL="0">
                        <a:buNone/>
                      </a:pPr>
                      <a:r>
                        <a:rPr lang="en-US" sz="1350" dirty="0">
                          <a:solidFill>
                            <a:srgbClr val="3F434B"/>
                          </a:solidFill>
                          <a:latin typeface="Arial" pitchFamily="34" charset="0"/>
                          <a:ea typeface="Arial" pitchFamily="34" charset="-122"/>
                          <a:cs typeface="Arial" pitchFamily="34" charset="-120"/>
                        </a:rPr>
                        <a:t>demand </a:t>
                      </a:r>
                      <a:pPr algn="l" indent="0" marL="0">
                        <a:buNone/>
                      </a:pPr>
                      <a:r>
                        <a:rPr lang="en-US" sz="1350" dirty="0">
                          <a:solidFill>
                            <a:srgbClr val="3F434B"/>
                          </a:solidFill>
                          <a:latin typeface="Arial" pitchFamily="34" charset="0"/>
                          <a:ea typeface="Arial" pitchFamily="34" charset="-122"/>
                          <a:cs typeface="Arial" pitchFamily="34" charset="-120"/>
                        </a:rPr>
                        <a:t>internally</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r>
              <a:tr h="1008583">
                <a:tc>
                  <a:txBody>
                    <a:bodyPr/>
                    <a:lstStyle/>
                    <a:p>
                      <a:pPr algn="l" indent="0" marL="0">
                        <a:buNone/>
                      </a:pPr>
                      <a:r>
                        <a:rPr lang="en-US" sz="1350" b="1" dirty="0">
                          <a:solidFill>
                            <a:srgbClr val="15171C"/>
                          </a:solidFill>
                          <a:latin typeface="Arial" pitchFamily="34" charset="0"/>
                          <a:ea typeface="Arial" pitchFamily="34" charset="-122"/>
                          <a:cs typeface="Arial" pitchFamily="34" charset="-120"/>
                        </a:rPr>
                        <a:t>Outsource </a:t>
                      </a:r>
                      <a:pPr algn="l" indent="0" marL="0">
                        <a:buNone/>
                      </a:pPr>
                      <a:r>
                        <a:rPr lang="en-US" sz="1350" b="1" dirty="0">
                          <a:solidFill>
                            <a:srgbClr val="15171C"/>
                          </a:solidFill>
                          <a:latin typeface="Arial" pitchFamily="34" charset="0"/>
                          <a:ea typeface="Arial" pitchFamily="34" charset="-122"/>
                          <a:cs typeface="Arial" pitchFamily="34" charset="-120"/>
                        </a:rPr>
                        <a:t>overflow</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€0.05m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€0.06m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+€0.74/kg </a:t>
                      </a:r>
                      <a:pPr algn="l" indent="0" marL="0">
                        <a:buNone/>
                      </a:pPr>
                      <a:r>
                        <a:rPr lang="en-US" sz="1350" dirty="0">
                          <a:solidFill>
                            <a:srgbClr val="3F434B"/>
                          </a:solidFill>
                          <a:latin typeface="Arial" pitchFamily="34" charset="0"/>
                          <a:ea typeface="Arial" pitchFamily="34" charset="-122"/>
                          <a:cs typeface="Arial" pitchFamily="34" charset="-120"/>
                        </a:rPr>
                        <a:t>outsourced</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820 t</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3 mo</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Quality and </a:t>
                      </a:r>
                      <a:pPr algn="l" indent="0" marL="0">
                        <a:buNone/>
                      </a:pPr>
                      <a:r>
                        <a:rPr lang="en-US" sz="1350" dirty="0">
                          <a:solidFill>
                            <a:srgbClr val="3F434B"/>
                          </a:solidFill>
                          <a:latin typeface="Arial" pitchFamily="34" charset="0"/>
                          <a:ea typeface="Arial" pitchFamily="34" charset="-122"/>
                          <a:cs typeface="Arial" pitchFamily="34" charset="-120"/>
                        </a:rPr>
                        <a:t>supplier </a:t>
                      </a:r>
                      <a:pPr algn="l" indent="0" marL="0">
                        <a:buNone/>
                      </a:pPr>
                      <a:r>
                        <a:rPr lang="en-US" sz="1350" dirty="0">
                          <a:solidFill>
                            <a:srgbClr val="3F434B"/>
                          </a:solidFill>
                          <a:latin typeface="Arial" pitchFamily="34" charset="0"/>
                          <a:ea typeface="Arial" pitchFamily="34" charset="-122"/>
                          <a:cs typeface="Arial" pitchFamily="34" charset="-120"/>
                        </a:rPr>
                        <a:t>dependence</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r>
              <a:tr h="1008583">
                <a:tc>
                  <a:txBody>
                    <a:bodyPr/>
                    <a:lstStyle/>
                    <a:p>
                      <a:pPr algn="l" indent="0" marL="0">
                        <a:buNone/>
                      </a:pPr>
                      <a:r>
                        <a:rPr lang="en-US" sz="1350" b="1" dirty="0">
                          <a:solidFill>
                            <a:srgbClr val="15171C"/>
                          </a:solidFill>
                          <a:latin typeface="Arial" pitchFamily="34" charset="0"/>
                          <a:ea typeface="Arial" pitchFamily="34" charset="-122"/>
                          <a:cs typeface="Arial" pitchFamily="34" charset="-120"/>
                        </a:rPr>
                        <a:t>Full Westhaven</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€1.84m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€0.62m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−€0.19/kg above </a:t>
                      </a:r>
                      <a:pPr algn="l" indent="0" marL="0">
                        <a:buNone/>
                      </a:pPr>
                      <a:r>
                        <a:rPr lang="en-US" sz="1350" dirty="0">
                          <a:solidFill>
                            <a:srgbClr val="3F434B"/>
                          </a:solidFill>
                          <a:latin typeface="Arial" pitchFamily="34" charset="0"/>
                          <a:ea typeface="Arial" pitchFamily="34" charset="-122"/>
                          <a:cs typeface="Arial" pitchFamily="34" charset="-120"/>
                        </a:rPr>
                        <a:t>520 t</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1,050 t</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9 mo</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Commits before </a:t>
                      </a:r>
                      <a:pPr algn="l" indent="0" marL="0">
                        <a:buNone/>
                      </a:pPr>
                      <a:r>
                        <a:rPr lang="en-US" sz="1350" dirty="0">
                          <a:solidFill>
                            <a:srgbClr val="3F434B"/>
                          </a:solidFill>
                          <a:latin typeface="Arial" pitchFamily="34" charset="0"/>
                          <a:ea typeface="Arial" pitchFamily="34" charset="-122"/>
                          <a:cs typeface="Arial" pitchFamily="34" charset="-120"/>
                        </a:rPr>
                        <a:t>demand is </a:t>
                      </a:r>
                      <a:pPr algn="l" indent="0" marL="0">
                        <a:buNone/>
                      </a:pPr>
                      <a:r>
                        <a:rPr lang="en-US" sz="1350" dirty="0">
                          <a:solidFill>
                            <a:srgbClr val="3F434B"/>
                          </a:solidFill>
                          <a:latin typeface="Arial" pitchFamily="34" charset="0"/>
                          <a:ea typeface="Arial" pitchFamily="34" charset="-122"/>
                          <a:cs typeface="Arial" pitchFamily="34" charset="-120"/>
                        </a:rPr>
                        <a:t>secured</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r>
              <a:tr h="791870">
                <a:tc>
                  <a:txBody>
                    <a:bodyPr/>
                    <a:lstStyle/>
                    <a:p>
                      <a:pPr algn="l" indent="0" marL="0">
                        <a:buNone/>
                      </a:pPr>
                      <a:r>
                        <a:rPr lang="en-US" sz="1350" b="1" dirty="0">
                          <a:solidFill>
                            <a:srgbClr val="15508C"/>
                          </a:solidFill>
                          <a:latin typeface="Arial" pitchFamily="34" charset="0"/>
                          <a:ea typeface="Arial" pitchFamily="34" charset="-122"/>
                          <a:cs typeface="Arial" pitchFamily="34" charset="-120"/>
                        </a:rPr>
                        <a:t>Staged Westhaven</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b="1" dirty="0">
                          <a:solidFill>
                            <a:srgbClr val="3F434B"/>
                          </a:solidFill>
                          <a:latin typeface="Arial" pitchFamily="34" charset="0"/>
                          <a:ea typeface="Arial" pitchFamily="34" charset="-122"/>
                          <a:cs typeface="Arial" pitchFamily="34" charset="-120"/>
                        </a:rPr>
                        <a:t>€1.16m</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b="1" dirty="0">
                          <a:solidFill>
                            <a:srgbClr val="3F434B"/>
                          </a:solidFill>
                          <a:latin typeface="Arial" pitchFamily="34" charset="0"/>
                          <a:ea typeface="Arial" pitchFamily="34" charset="-122"/>
                          <a:cs typeface="Arial" pitchFamily="34" charset="-120"/>
                        </a:rPr>
                        <a:t>€0.44m</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l" indent="0" marL="0">
                        <a:buNone/>
                      </a:pPr>
                      <a:r>
                        <a:rPr lang="en-US" sz="1350" b="1" dirty="0">
                          <a:solidFill>
                            <a:srgbClr val="3F434B"/>
                          </a:solidFill>
                          <a:latin typeface="Arial" pitchFamily="34" charset="0"/>
                          <a:ea typeface="Arial" pitchFamily="34" charset="-122"/>
                          <a:cs typeface="Arial" pitchFamily="34" charset="-120"/>
                        </a:rPr>
                        <a:t>−€0.11/kg above </a:t>
                      </a:r>
                      <a:pPr algn="l" indent="0" marL="0">
                        <a:buNone/>
                      </a:pPr>
                      <a:r>
                        <a:rPr lang="en-US" sz="1350" b="1" dirty="0">
                          <a:solidFill>
                            <a:srgbClr val="3F434B"/>
                          </a:solidFill>
                          <a:latin typeface="Arial" pitchFamily="34" charset="0"/>
                          <a:ea typeface="Arial" pitchFamily="34" charset="-122"/>
                          <a:cs typeface="Arial" pitchFamily="34" charset="-120"/>
                        </a:rPr>
                        <a:t>520 t</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b="1" dirty="0">
                          <a:solidFill>
                            <a:srgbClr val="3F434B"/>
                          </a:solidFill>
                          <a:latin typeface="Arial" pitchFamily="34" charset="0"/>
                          <a:ea typeface="Arial" pitchFamily="34" charset="-122"/>
                          <a:cs typeface="Arial" pitchFamily="34" charset="-120"/>
                        </a:rPr>
                        <a:t>860 t</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b="1" dirty="0">
                          <a:solidFill>
                            <a:srgbClr val="3F434B"/>
                          </a:solidFill>
                          <a:latin typeface="Arial" pitchFamily="34" charset="0"/>
                          <a:ea typeface="Arial" pitchFamily="34" charset="-122"/>
                          <a:cs typeface="Arial" pitchFamily="34" charset="-120"/>
                        </a:rPr>
                        <a:t>8 mo</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Second fit-out </a:t>
                      </a:r>
                      <a:pPr algn="l" indent="0" marL="0">
                        <a:buNone/>
                      </a:pPr>
                      <a:r>
                        <a:rPr lang="en-US" sz="1350" dirty="0">
                          <a:solidFill>
                            <a:srgbClr val="3F434B"/>
                          </a:solidFill>
                          <a:latin typeface="Arial" pitchFamily="34" charset="0"/>
                          <a:ea typeface="Arial" pitchFamily="34" charset="-122"/>
                          <a:cs typeface="Arial" pitchFamily="34" charset="-120"/>
                        </a:rPr>
                        <a:t>above 820 t</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r>
            </a:tbl>
          </a:graphicData>
        </a:graphic>
      </p:graphicFrame>
      <p:sp>
        <p:nvSpPr>
          <p:cNvPr id="7" name="Text 3"/>
          <p:cNvSpPr/>
          <p:nvPr/>
        </p:nvSpPr>
        <p:spPr>
          <a:xfrm>
            <a:off x="685800" y="551383"/>
            <a:ext cx="10256825" cy="431597"/>
          </a:xfrm>
          <a:prstGeom prst="rect">
            <a:avLst/>
          </a:prstGeom>
          <a:noFill/>
          <a:ln/>
        </p:spPr>
        <p:txBody>
          <a:bodyPr wrap="none" lIns="0" tIns="0" rIns="0" bIns="0" rtlCol="0" anchor="t"/>
          <a:lstStyle/>
          <a:p>
            <a:pPr algn="l" indent="0" marL="0">
              <a:buNone/>
            </a:pPr>
            <a:r>
              <a:rPr lang="en-US" sz="2620" b="1" spc="-52" kern="0" dirty="0">
                <a:solidFill>
                  <a:srgbClr val="15171C"/>
                </a:solidFill>
                <a:latin typeface="Arial" pitchFamily="34" charset="0"/>
                <a:ea typeface="Arial" pitchFamily="34" charset="-122"/>
                <a:cs typeface="Arial" pitchFamily="34" charset="-120"/>
              </a:rPr>
              <a:t>Staged Westhaven best balances capacity, cash and commitment</a:t>
            </a:r>
            <a:endParaRPr lang="en-US" sz="2620" dirty="0"/>
          </a:p>
        </p:txBody>
      </p:sp>
      <p:sp>
        <p:nvSpPr>
          <p:cNvPr id="8" name="Text 4"/>
          <p:cNvSpPr/>
          <p:nvPr/>
        </p:nvSpPr>
        <p:spPr>
          <a:xfrm>
            <a:off x="685800" y="5715914"/>
            <a:ext cx="5257800"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Financial figures are fictional planning estimates.</a:t>
            </a:r>
            <a:endParaRPr lang="en-US" sz="900" dirty="0"/>
          </a:p>
        </p:txBody>
      </p:sp>
      <p:sp>
        <p:nvSpPr>
          <p:cNvPr id="9" name="Text 5"/>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04 / 10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h2pg-6"/>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7"/>
          <p:cNvSpPr/>
          <p:nvPr/>
        </p:nvSpPr>
        <p:spPr>
          <a:xfrm>
            <a:off x="685800" y="1497787"/>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2174443"/>
            <a:ext cx="4095598" cy="1999793"/>
          </a:xfrm>
          <a:prstGeom prst="roundRect">
            <a:avLst>
              <a:gd name="adj" fmla="val 6676"/>
            </a:avLst>
          </a:prstGeom>
          <a:solidFill>
            <a:srgbClr val="F6F7F9"/>
          </a:solidFill>
          <a:ln w="9525">
            <a:solidFill>
              <a:srgbClr val="E2E5EA"/>
            </a:solidFill>
            <a:prstDash val="solid"/>
          </a:ln>
        </p:spPr>
      </p:sp>
      <p:sp>
        <p:nvSpPr>
          <p:cNvPr id="6" name="h2pc-0"/>
          <p:cNvSpPr/>
          <p:nvPr/>
        </p:nvSpPr>
        <p:spPr>
          <a:xfrm>
            <a:off x="4781398" y="2936138"/>
            <a:ext cx="1714500" cy="666598"/>
          </a:xfrm>
          <a:custGeom>
            <a:avLst/>
            <a:gdLst/>
            <a:ahLst/>
            <a:rect l="0" t="0" r="18000" b="7000"/>
            <a:pathLst>
              <a:path w="18000" h="7000" fill="none">
                <a:moveTo>
                  <a:pt x="1000" y="3500"/>
                </a:moveTo>
                <a:lnTo>
                  <a:pt x="16000" y="3500"/>
                </a:lnTo>
              </a:path>
              <a:path w="18000" h="7000" fill="none">
                <a:moveTo>
                  <a:pt x="14200" y="1700"/>
                </a:moveTo>
                <a:lnTo>
                  <a:pt x="16400" y="3500"/>
                </a:lnTo>
                <a:lnTo>
                  <a:pt x="14200" y="5300"/>
                </a:lnTo>
              </a:path>
            </a:pathLst>
          </a:custGeom>
          <a:ln w="38100">
            <a:solidFill>
              <a:srgbClr val="15508C"/>
            </a:solidFill>
            <a:prstDash val="solid"/>
          </a:ln>
        </p:spPr>
      </p:sp>
      <p:sp>
        <p:nvSpPr>
          <p:cNvPr id="7" name="Shape 4"/>
          <p:cNvSpPr/>
          <p:nvPr/>
        </p:nvSpPr>
        <p:spPr>
          <a:xfrm>
            <a:off x="6495898" y="1945843"/>
            <a:ext cx="5009998" cy="2456993"/>
          </a:xfrm>
          <a:prstGeom prst="roundRect">
            <a:avLst>
              <a:gd name="adj" fmla="val 5434"/>
            </a:avLst>
          </a:prstGeom>
          <a:solidFill>
            <a:srgbClr val="E4EAF0"/>
          </a:solidFill>
          <a:ln w="19050">
            <a:solidFill>
              <a:srgbClr val="15508C"/>
            </a:solidFill>
            <a:prstDash val="solid"/>
          </a:ln>
        </p:spPr>
      </p:sp>
      <p:sp>
        <p:nvSpPr>
          <p:cNvPr id="8" name="Shape 5"/>
          <p:cNvSpPr/>
          <p:nvPr/>
        </p:nvSpPr>
        <p:spPr>
          <a:xfrm>
            <a:off x="8616391" y="3012948"/>
            <a:ext cx="1313078" cy="228600"/>
          </a:xfrm>
          <a:prstGeom prst="roundRect">
            <a:avLst>
              <a:gd name="adj" fmla="val 50000"/>
            </a:avLst>
          </a:prstGeom>
          <a:solidFill>
            <a:srgbClr val="DAE3ED"/>
          </a:solidFill>
          <a:ln/>
        </p:spPr>
      </p:sp>
      <p:sp>
        <p:nvSpPr>
          <p:cNvPr id="9" name="h2pc-1"/>
          <p:cNvSpPr/>
          <p:nvPr/>
        </p:nvSpPr>
        <p:spPr>
          <a:xfrm>
            <a:off x="6781190" y="3526841"/>
            <a:ext cx="3200400" cy="495605"/>
          </a:xfrm>
          <a:custGeom>
            <a:avLst/>
            <a:gdLst/>
            <a:ahLst/>
            <a:rect l="0" t="0" r="33598" b="5200"/>
            <a:pathLst>
              <a:path w="33598" h="5200">
                <a:moveTo>
                  <a:pt x="800" y="0"/>
                </a:moveTo>
                <a:lnTo>
                  <a:pt x="33598" y="0"/>
                </a:lnTo>
                <a:lnTo>
                  <a:pt x="33598" y="0"/>
                </a:lnTo>
                <a:lnTo>
                  <a:pt x="33598" y="5200"/>
                </a:lnTo>
                <a:lnTo>
                  <a:pt x="33598" y="5200"/>
                </a:lnTo>
                <a:lnTo>
                  <a:pt x="800" y="5200"/>
                </a:lnTo>
                <a:arcTo wR="800" hR="800" stAng="5400000" swAng="5400000"/>
                <a:lnTo>
                  <a:pt x="0" y="800"/>
                </a:lnTo>
                <a:arcTo wR="800" hR="800" stAng="10800000" swAng="5400000"/>
                <a:close/>
              </a:path>
            </a:pathLst>
          </a:custGeom>
          <a:solidFill>
            <a:srgbClr val="15171C"/>
          </a:solidFill>
          <a:ln/>
        </p:spPr>
      </p:sp>
      <p:sp>
        <p:nvSpPr>
          <p:cNvPr id="10" name="h2pc-2"/>
          <p:cNvSpPr/>
          <p:nvPr/>
        </p:nvSpPr>
        <p:spPr>
          <a:xfrm>
            <a:off x="9981590" y="3526841"/>
            <a:ext cx="1238098" cy="495605"/>
          </a:xfrm>
          <a:custGeom>
            <a:avLst/>
            <a:gdLst/>
            <a:ahLst/>
            <a:rect l="0" t="0" r="13000" b="5200"/>
            <a:pathLst>
              <a:path w="13000" h="5200">
                <a:moveTo>
                  <a:pt x="0" y="0"/>
                </a:moveTo>
                <a:lnTo>
                  <a:pt x="12200" y="0"/>
                </a:lnTo>
                <a:arcTo wR="800" hR="800" stAng="16200000" swAng="5400000"/>
                <a:lnTo>
                  <a:pt x="13000" y="4400"/>
                </a:lnTo>
                <a:arcTo wR="800" hR="800" stAng="0" swAng="5400000"/>
                <a:lnTo>
                  <a:pt x="0" y="5200"/>
                </a:lnTo>
                <a:lnTo>
                  <a:pt x="0" y="5200"/>
                </a:lnTo>
                <a:lnTo>
                  <a:pt x="0" y="0"/>
                </a:lnTo>
                <a:lnTo>
                  <a:pt x="0" y="0"/>
                </a:lnTo>
                <a:close/>
              </a:path>
            </a:pathLst>
          </a:custGeom>
          <a:solidFill>
            <a:srgbClr val="15508C"/>
          </a:solidFill>
          <a:ln/>
        </p:spPr>
      </p:sp>
      <p:sp>
        <p:nvSpPr>
          <p:cNvPr id="11" name="Shape 8"/>
          <p:cNvSpPr/>
          <p:nvPr/>
        </p:nvSpPr>
        <p:spPr>
          <a:xfrm>
            <a:off x="6495898" y="4593946"/>
            <a:ext cx="5009998" cy="95098"/>
          </a:xfrm>
          <a:prstGeom prst="roundRect">
            <a:avLst>
              <a:gd name="adj" fmla="val 50000"/>
            </a:avLst>
          </a:prstGeom>
          <a:solidFill>
            <a:srgbClr val="E2E5EA"/>
          </a:solidFill>
          <a:ln/>
        </p:spPr>
      </p:sp>
      <p:sp>
        <p:nvSpPr>
          <p:cNvPr id="12" name="Shape 9"/>
          <p:cNvSpPr/>
          <p:nvPr/>
        </p:nvSpPr>
        <p:spPr>
          <a:xfrm>
            <a:off x="10980115" y="4527194"/>
            <a:ext cx="19202" cy="228600"/>
          </a:xfrm>
          <a:prstGeom prst="rect">
            <a:avLst/>
          </a:prstGeom>
          <a:solidFill>
            <a:srgbClr val="B3403A"/>
          </a:solidFill>
          <a:ln/>
        </p:spPr>
      </p:sp>
      <p:sp>
        <p:nvSpPr>
          <p:cNvPr id="13" name="Shape 10"/>
          <p:cNvSpPr/>
          <p:nvPr/>
        </p:nvSpPr>
        <p:spPr>
          <a:xfrm>
            <a:off x="685800" y="6162142"/>
            <a:ext cx="10820095" cy="9510"/>
          </a:xfrm>
          <a:prstGeom prst="rect">
            <a:avLst/>
          </a:prstGeom>
          <a:solidFill>
            <a:srgbClr val="E2E5EA"/>
          </a:solidFill>
          <a:ln/>
        </p:spPr>
      </p:sp>
      <p:sp>
        <p:nvSpPr>
          <p:cNvPr id="14" name="Text 11"/>
          <p:cNvSpPr/>
          <p:nvPr/>
        </p:nvSpPr>
        <p:spPr>
          <a:xfrm>
            <a:off x="685800" y="987552"/>
            <a:ext cx="8157362" cy="452628"/>
          </a:xfrm>
          <a:prstGeom prst="rect">
            <a:avLst/>
          </a:prstGeom>
          <a:noFill/>
          <a:ln/>
        </p:spPr>
        <p:txBody>
          <a:bodyPr wrap="none" lIns="0" tIns="0" rIns="0" bIns="0" rtlCol="0" anchor="t"/>
          <a:lstStyle/>
          <a:p>
            <a:pPr algn="l" indent="0" marL="0">
              <a:buNone/>
            </a:pPr>
            <a:r>
              <a:rPr lang="en-US" sz="2770" b="1" spc="-55" kern="0" dirty="0">
                <a:solidFill>
                  <a:srgbClr val="15171C"/>
                </a:solidFill>
                <a:latin typeface="Arial" pitchFamily="34" charset="0"/>
                <a:ea typeface="Arial" pitchFamily="34" charset="-122"/>
                <a:cs typeface="Arial" pitchFamily="34" charset="-120"/>
              </a:rPr>
              <a:t>Phase one adds 240 t and covers the upside case</a:t>
            </a:r>
            <a:endParaRPr lang="en-US" sz="2770" dirty="0"/>
          </a:p>
        </p:txBody>
      </p:sp>
      <p:sp>
        <p:nvSpPr>
          <p:cNvPr id="15" name="Text 12"/>
          <p:cNvSpPr/>
          <p:nvPr/>
        </p:nvSpPr>
        <p:spPr>
          <a:xfrm>
            <a:off x="961949" y="2450592"/>
            <a:ext cx="2416759"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CURRENT INTERNAL NETWORK</a:t>
            </a:r>
            <a:endParaRPr lang="en-US" sz="970" dirty="0"/>
          </a:p>
        </p:txBody>
      </p:sp>
      <p:sp>
        <p:nvSpPr>
          <p:cNvPr id="16" name="Text 13"/>
          <p:cNvSpPr/>
          <p:nvPr/>
        </p:nvSpPr>
        <p:spPr>
          <a:xfrm>
            <a:off x="961949" y="2707538"/>
            <a:ext cx="1705356" cy="925373"/>
          </a:xfrm>
          <a:prstGeom prst="rect">
            <a:avLst/>
          </a:prstGeom>
          <a:noFill/>
          <a:ln/>
        </p:spPr>
        <p:txBody>
          <a:bodyPr wrap="none" lIns="0" tIns="0" rIns="0" bIns="0" rtlCol="0" anchor="t"/>
          <a:lstStyle/>
          <a:p>
            <a:pPr algn="l" indent="0" marL="0">
              <a:buNone/>
            </a:pPr>
            <a:r>
              <a:rPr lang="en-US" sz="5700" b="1" dirty="0">
                <a:solidFill>
                  <a:srgbClr val="15171C"/>
                </a:solidFill>
                <a:latin typeface="Arial" pitchFamily="34" charset="0"/>
                <a:ea typeface="Arial" pitchFamily="34" charset="-122"/>
                <a:cs typeface="Arial" pitchFamily="34" charset="-120"/>
              </a:rPr>
              <a:t>620 t</a:t>
            </a:r>
            <a:endParaRPr lang="en-US" sz="5700" dirty="0"/>
          </a:p>
        </p:txBody>
      </p:sp>
      <p:sp>
        <p:nvSpPr>
          <p:cNvPr id="17" name="Text 14"/>
          <p:cNvSpPr/>
          <p:nvPr/>
        </p:nvSpPr>
        <p:spPr>
          <a:xfrm>
            <a:off x="961949" y="3651199"/>
            <a:ext cx="2301545" cy="228600"/>
          </a:xfrm>
          <a:prstGeom prst="rect">
            <a:avLst/>
          </a:prstGeom>
          <a:noFill/>
          <a:ln/>
        </p:spPr>
        <p:txBody>
          <a:bodyPr wrap="none" lIns="0" tIns="0" rIns="0" bIns="0" rtlCol="0" anchor="t"/>
          <a:lstStyle/>
          <a:p>
            <a:pPr algn="l" indent="0" marL="0">
              <a:buNone/>
            </a:pPr>
            <a:r>
              <a:rPr lang="en-US" sz="1420" dirty="0">
                <a:solidFill>
                  <a:srgbClr val="3F434B"/>
                </a:solidFill>
                <a:latin typeface="Arial" pitchFamily="34" charset="0"/>
                <a:ea typeface="Arial" pitchFamily="34" charset="-122"/>
                <a:cs typeface="Arial" pitchFamily="34" charset="-120"/>
              </a:rPr>
              <a:t>East Yard practical capacity</a:t>
            </a:r>
            <a:endParaRPr lang="en-US" sz="1420" dirty="0"/>
          </a:p>
        </p:txBody>
      </p:sp>
      <p:sp>
        <p:nvSpPr>
          <p:cNvPr id="18" name="Text 15"/>
          <p:cNvSpPr/>
          <p:nvPr/>
        </p:nvSpPr>
        <p:spPr>
          <a:xfrm>
            <a:off x="6781190" y="2232050"/>
            <a:ext cx="2282342"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STAGED INTERNAL NETWORK</a:t>
            </a:r>
            <a:endParaRPr lang="en-US" sz="970" dirty="0"/>
          </a:p>
        </p:txBody>
      </p:sp>
      <p:sp>
        <p:nvSpPr>
          <p:cNvPr id="19" name="Text 16"/>
          <p:cNvSpPr/>
          <p:nvPr/>
        </p:nvSpPr>
        <p:spPr>
          <a:xfrm>
            <a:off x="6781190" y="2488997"/>
            <a:ext cx="1705356" cy="925373"/>
          </a:xfrm>
          <a:prstGeom prst="rect">
            <a:avLst/>
          </a:prstGeom>
          <a:noFill/>
          <a:ln/>
        </p:spPr>
        <p:txBody>
          <a:bodyPr wrap="none" lIns="0" tIns="0" rIns="0" bIns="0" rtlCol="0" anchor="t"/>
          <a:lstStyle/>
          <a:p>
            <a:pPr algn="l" indent="0" marL="0">
              <a:buNone/>
            </a:pPr>
            <a:r>
              <a:rPr lang="en-US" sz="5700" b="1" dirty="0">
                <a:solidFill>
                  <a:srgbClr val="15508C"/>
                </a:solidFill>
                <a:latin typeface="Arial" pitchFamily="34" charset="0"/>
                <a:ea typeface="Arial" pitchFamily="34" charset="-122"/>
                <a:cs typeface="Arial" pitchFamily="34" charset="-120"/>
              </a:rPr>
              <a:t>860 t</a:t>
            </a:r>
            <a:endParaRPr lang="en-US" sz="5700" dirty="0"/>
          </a:p>
        </p:txBody>
      </p:sp>
      <p:sp>
        <p:nvSpPr>
          <p:cNvPr id="20" name="Text 17"/>
          <p:cNvSpPr/>
          <p:nvPr/>
        </p:nvSpPr>
        <p:spPr>
          <a:xfrm>
            <a:off x="8730691" y="3050438"/>
            <a:ext cx="1113739" cy="170993"/>
          </a:xfrm>
          <a:prstGeom prst="rect">
            <a:avLst/>
          </a:prstGeom>
          <a:noFill/>
          <a:ln/>
        </p:spPr>
        <p:txBody>
          <a:bodyPr wrap="none" lIns="0" tIns="0" rIns="0" bIns="0" rtlCol="0" anchor="t"/>
          <a:lstStyle/>
          <a:p>
            <a:pPr algn="l" indent="0" marL="0">
              <a:buNone/>
            </a:pPr>
            <a:r>
              <a:rPr lang="en-US" sz="970" b="1" spc="39" kern="0" dirty="0">
                <a:solidFill>
                  <a:srgbClr val="15508C"/>
                </a:solidFill>
                <a:latin typeface="Arial" pitchFamily="34" charset="0"/>
                <a:ea typeface="Arial" pitchFamily="34" charset="-122"/>
                <a:cs typeface="Arial" pitchFamily="34" charset="-120"/>
              </a:rPr>
              <a:t>+240 t phase one</a:t>
            </a:r>
            <a:endParaRPr lang="en-US" sz="970" dirty="0"/>
          </a:p>
        </p:txBody>
      </p:sp>
      <p:sp>
        <p:nvSpPr>
          <p:cNvPr id="21" name="Text 18"/>
          <p:cNvSpPr/>
          <p:nvPr/>
        </p:nvSpPr>
        <p:spPr>
          <a:xfrm>
            <a:off x="7798918" y="3684118"/>
            <a:ext cx="1195121" cy="200254"/>
          </a:xfrm>
          <a:prstGeom prst="rect">
            <a:avLst/>
          </a:prstGeom>
          <a:noFill/>
          <a:ln/>
        </p:spPr>
        <p:txBody>
          <a:bodyPr wrap="none" lIns="0" tIns="0" rIns="0" bIns="0" rtlCol="0" anchor="t"/>
          <a:lstStyle/>
          <a:p>
            <a:pPr algn="l" indent="0" marL="0">
              <a:buNone/>
            </a:pPr>
            <a:r>
              <a:rPr lang="en-US" sz="1200" b="1" dirty="0">
                <a:solidFill>
                  <a:srgbClr val="FFFFFF"/>
                </a:solidFill>
                <a:latin typeface="Arial" pitchFamily="34" charset="0"/>
                <a:ea typeface="Arial" pitchFamily="34" charset="-122"/>
                <a:cs typeface="Arial" pitchFamily="34" charset="-120"/>
              </a:rPr>
              <a:t>East Yard · 620 t</a:t>
            </a:r>
            <a:endParaRPr lang="en-US" sz="1200" dirty="0"/>
          </a:p>
        </p:txBody>
      </p:sp>
      <p:sp>
        <p:nvSpPr>
          <p:cNvPr id="22" name="Text 19"/>
          <p:cNvSpPr/>
          <p:nvPr/>
        </p:nvSpPr>
        <p:spPr>
          <a:xfrm>
            <a:off x="9981590" y="3593592"/>
            <a:ext cx="1203350" cy="390449"/>
          </a:xfrm>
          <a:prstGeom prst="rect">
            <a:avLst/>
          </a:prstGeom>
          <a:noFill/>
          <a:ln/>
        </p:spPr>
        <p:txBody>
          <a:bodyPr wrap="none" lIns="0" tIns="0" rIns="0" bIns="0" rtlCol="0" anchor="t"/>
          <a:lstStyle/>
          <a:p>
            <a:pPr algn="l" indent="0" marL="0">
              <a:lnSpc>
                <a:spcPts val="1500"/>
              </a:lnSpc>
              <a:buNone/>
            </a:pPr>
            <a:r>
              <a:rPr lang="en-US" sz="1200" b="1" dirty="0">
                <a:solidFill>
                  <a:srgbClr val="FFFFFF"/>
                </a:solidFill>
                <a:latin typeface="Arial" pitchFamily="34" charset="0"/>
                <a:ea typeface="Arial" pitchFamily="34" charset="-122"/>
                <a:cs typeface="Arial" pitchFamily="34" charset="-120"/>
              </a:rPr>
              <a:t>Westhaven · 240</a:t>
            </a:r>
            <a:endParaRPr lang="en-US" sz="1200" dirty="0"/>
          </a:p>
          <a:p>
            <a:pPr algn="l" indent="0" marL="0">
              <a:lnSpc>
                <a:spcPts val="1500"/>
              </a:lnSpc>
              <a:buNone/>
            </a:pPr>
            <a:r>
              <a:rPr lang="en-US" sz="1200" b="1" dirty="0">
                <a:solidFill>
                  <a:srgbClr val="FFFFFF"/>
                </a:solidFill>
                <a:latin typeface="Arial" pitchFamily="34" charset="0"/>
                <a:ea typeface="Arial" pitchFamily="34" charset="-122"/>
                <a:cs typeface="Arial" pitchFamily="34" charset="-120"/>
              </a:rPr>
              <a:t>t</a:t>
            </a:r>
            <a:endParaRPr lang="en-US" sz="1200" dirty="0"/>
          </a:p>
        </p:txBody>
      </p:sp>
      <p:sp>
        <p:nvSpPr>
          <p:cNvPr id="23" name="Text 20"/>
          <p:cNvSpPr/>
          <p:nvPr/>
        </p:nvSpPr>
        <p:spPr>
          <a:xfrm>
            <a:off x="6781190" y="4184294"/>
            <a:ext cx="3271723" cy="209398"/>
          </a:xfrm>
          <a:prstGeom prst="rect">
            <a:avLst/>
          </a:prstGeom>
          <a:noFill/>
          <a:ln/>
        </p:spPr>
        <p:txBody>
          <a:bodyPr wrap="none" lIns="0" tIns="0" rIns="0" bIns="0" rtlCol="0" anchor="t"/>
          <a:lstStyle/>
          <a:p>
            <a:pPr algn="l" indent="0" marL="0">
              <a:buNone/>
            </a:pPr>
            <a:r>
              <a:rPr lang="en-US" sz="1270" dirty="0">
                <a:solidFill>
                  <a:srgbClr val="3F434B"/>
                </a:solidFill>
                <a:latin typeface="Arial" pitchFamily="34" charset="0"/>
                <a:ea typeface="Arial" pitchFamily="34" charset="-122"/>
                <a:cs typeface="Arial" pitchFamily="34" charset="-120"/>
              </a:rPr>
              <a:t>90 t headroom above the 770 t upside case.</a:t>
            </a:r>
            <a:endParaRPr lang="en-US" sz="1270" dirty="0"/>
          </a:p>
        </p:txBody>
      </p:sp>
      <p:sp>
        <p:nvSpPr>
          <p:cNvPr id="24" name="Text 21"/>
          <p:cNvSpPr/>
          <p:nvPr/>
        </p:nvSpPr>
        <p:spPr>
          <a:xfrm>
            <a:off x="10148011" y="4784141"/>
            <a:ext cx="1357884" cy="170993"/>
          </a:xfrm>
          <a:prstGeom prst="rect">
            <a:avLst/>
          </a:prstGeom>
          <a:noFill/>
          <a:ln/>
        </p:spPr>
        <p:txBody>
          <a:bodyPr wrap="none" lIns="0" tIns="0" rIns="0" bIns="0" rtlCol="0" anchor="t"/>
          <a:lstStyle/>
          <a:p>
            <a:pPr algn="r" indent="0" marL="0">
              <a:buNone/>
            </a:pPr>
            <a:r>
              <a:rPr lang="en-US" sz="1050" dirty="0">
                <a:solidFill>
                  <a:srgbClr val="666A73"/>
                </a:solidFill>
                <a:latin typeface="Arial" pitchFamily="34" charset="0"/>
                <a:ea typeface="Arial" pitchFamily="34" charset="-122"/>
                <a:cs typeface="Arial" pitchFamily="34" charset="-120"/>
              </a:rPr>
              <a:t>Upside demand: 770 t</a:t>
            </a:r>
            <a:endParaRPr lang="en-US" sz="1050" dirty="0"/>
          </a:p>
        </p:txBody>
      </p:sp>
      <p:sp>
        <p:nvSpPr>
          <p:cNvPr id="25" name="Text 22"/>
          <p:cNvSpPr/>
          <p:nvPr/>
        </p:nvSpPr>
        <p:spPr>
          <a:xfrm>
            <a:off x="875995" y="4974336"/>
            <a:ext cx="3948379" cy="152705"/>
          </a:xfrm>
          <a:prstGeom prst="rect">
            <a:avLst/>
          </a:prstGeom>
          <a:noFill/>
          <a:ln/>
        </p:spPr>
        <p:txBody>
          <a:bodyPr wrap="none" lIns="0" tIns="0" rIns="0" bIns="0" rtlCol="0" anchor="t"/>
          <a:lstStyle/>
          <a:p>
            <a:pPr algn="l" indent="0" marL="0">
              <a:buNone/>
            </a:pPr>
            <a:r>
              <a:rPr lang="en-US" sz="900" spc="90" kern="0" dirty="0">
                <a:solidFill>
                  <a:srgbClr val="83878E"/>
                </a:solidFill>
                <a:latin typeface="Consolas" pitchFamily="34" charset="0"/>
                <a:ea typeface="Consolas" pitchFamily="34" charset="-122"/>
                <a:cs typeface="Consolas" pitchFamily="34" charset="-120"/>
              </a:rPr>
              <a:t>MARGIN NOTE · STAGING BUYS HEADROOM, NOT SURPLUS</a:t>
            </a:r>
            <a:endParaRPr lang="en-US" sz="900" dirty="0"/>
          </a:p>
        </p:txBody>
      </p:sp>
      <p:sp>
        <p:nvSpPr>
          <p:cNvPr id="26" name="Text 23"/>
          <p:cNvSpPr/>
          <p:nvPr/>
        </p:nvSpPr>
        <p:spPr>
          <a:xfrm>
            <a:off x="685800" y="5279746"/>
            <a:ext cx="8589874"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Phase-one addition of 240 t is derived from 860 t staged capacity less 620 t East Yard capacity.</a:t>
            </a:r>
            <a:endParaRPr lang="en-US" sz="900" dirty="0"/>
          </a:p>
        </p:txBody>
      </p:sp>
      <p:sp>
        <p:nvSpPr>
          <p:cNvPr id="27" name="Text 24"/>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05 / 10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h2pg-8"/>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9"/>
          <p:cNvSpPr/>
          <p:nvPr/>
        </p:nvSpPr>
        <p:spPr>
          <a:xfrm>
            <a:off x="685800" y="1255471"/>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5207508"/>
            <a:ext cx="105156" cy="105156"/>
          </a:xfrm>
          <a:prstGeom prst="roundRect">
            <a:avLst>
              <a:gd name="adj" fmla="val 26957"/>
            </a:avLst>
          </a:prstGeom>
          <a:solidFill>
            <a:srgbClr val="15508C"/>
          </a:solidFill>
          <a:ln/>
        </p:spPr>
      </p:sp>
      <p:sp>
        <p:nvSpPr>
          <p:cNvPr id="6" name="Shape 3"/>
          <p:cNvSpPr/>
          <p:nvPr/>
        </p:nvSpPr>
        <p:spPr>
          <a:xfrm>
            <a:off x="2246681" y="5207508"/>
            <a:ext cx="105156" cy="105156"/>
          </a:xfrm>
          <a:prstGeom prst="roundRect">
            <a:avLst>
              <a:gd name="adj" fmla="val 26957"/>
            </a:avLst>
          </a:prstGeom>
          <a:solidFill>
            <a:srgbClr val="666A73"/>
          </a:solidFill>
          <a:ln/>
        </p:spPr>
      </p:sp>
      <p:sp>
        <p:nvSpPr>
          <p:cNvPr id="7" name="Shape 4"/>
          <p:cNvSpPr/>
          <p:nvPr/>
        </p:nvSpPr>
        <p:spPr>
          <a:xfrm>
            <a:off x="7148779" y="1688897"/>
            <a:ext cx="4358030" cy="1211580"/>
          </a:xfrm>
          <a:prstGeom prst="roundRect">
            <a:avLst>
              <a:gd name="adj" fmla="val 9434"/>
            </a:avLst>
          </a:prstGeom>
          <a:solidFill>
            <a:srgbClr val="EBEFF4"/>
          </a:solidFill>
          <a:ln w="9525">
            <a:solidFill>
              <a:srgbClr val="EEF0F3"/>
            </a:solidFill>
            <a:prstDash val="solid"/>
          </a:ln>
        </p:spPr>
      </p:sp>
      <p:sp>
        <p:nvSpPr>
          <p:cNvPr id="8" name="Shape 5"/>
          <p:cNvSpPr/>
          <p:nvPr/>
        </p:nvSpPr>
        <p:spPr>
          <a:xfrm>
            <a:off x="7148779" y="1803197"/>
            <a:ext cx="38130" cy="982797"/>
          </a:xfrm>
          <a:prstGeom prst="rect">
            <a:avLst/>
          </a:prstGeom>
          <a:solidFill>
            <a:srgbClr val="15508C"/>
          </a:solidFill>
          <a:ln/>
        </p:spPr>
      </p:sp>
      <p:sp>
        <p:nvSpPr>
          <p:cNvPr id="9" name="Shape 6"/>
          <p:cNvSpPr/>
          <p:nvPr/>
        </p:nvSpPr>
        <p:spPr>
          <a:xfrm>
            <a:off x="7148779" y="3053182"/>
            <a:ext cx="4358030" cy="1211580"/>
          </a:xfrm>
          <a:prstGeom prst="roundRect">
            <a:avLst>
              <a:gd name="adj" fmla="val 9434"/>
            </a:avLst>
          </a:prstGeom>
          <a:solidFill>
            <a:srgbClr val="EBEFF4"/>
          </a:solidFill>
          <a:ln w="9525">
            <a:solidFill>
              <a:srgbClr val="EEF0F3"/>
            </a:solidFill>
            <a:prstDash val="solid"/>
          </a:ln>
        </p:spPr>
      </p:sp>
      <p:sp>
        <p:nvSpPr>
          <p:cNvPr id="10" name="Shape 7"/>
          <p:cNvSpPr/>
          <p:nvPr/>
        </p:nvSpPr>
        <p:spPr>
          <a:xfrm>
            <a:off x="7148779" y="3167482"/>
            <a:ext cx="38130" cy="982797"/>
          </a:xfrm>
          <a:prstGeom prst="rect">
            <a:avLst/>
          </a:prstGeom>
          <a:solidFill>
            <a:srgbClr val="15508C"/>
          </a:solidFill>
          <a:ln/>
        </p:spPr>
      </p:sp>
      <p:sp>
        <p:nvSpPr>
          <p:cNvPr id="11" name="Shape 8"/>
          <p:cNvSpPr/>
          <p:nvPr/>
        </p:nvSpPr>
        <p:spPr>
          <a:xfrm>
            <a:off x="685800" y="6162142"/>
            <a:ext cx="10820095" cy="9510"/>
          </a:xfrm>
          <a:prstGeom prst="rect">
            <a:avLst/>
          </a:prstGeom>
          <a:solidFill>
            <a:srgbClr val="E2E5EA"/>
          </a:solidFill>
          <a:ln/>
        </p:spPr>
      </p:sp>
      <p:graphicFrame>
        <p:nvGraphicFramePr>
          <p:cNvPr id="12" name="Chart 0" descr=""/>
          <p:cNvGraphicFramePr/>
          <p:nvPr/>
        </p:nvGraphicFramePr>
        <p:xfrm>
          <a:off x="685800" y="1779422"/>
          <a:ext cx="6100877" cy="2875788"/>
        </p:xfrm>
        <a:graphic xmlns:a="http://schemas.openxmlformats.org/drawingml/2006/main">
          <a:graphicData uri="http://schemas.openxmlformats.org/drawingml/2006/chart">
            <c:chart xmlns:c="http://schemas.openxmlformats.org/drawingml/2006/chart" r:id="rId1"/>
          </a:graphicData>
        </a:graphic>
      </p:graphicFrame>
      <p:sp>
        <p:nvSpPr>
          <p:cNvPr id="13" name="Text 9"/>
          <p:cNvSpPr/>
          <p:nvPr/>
        </p:nvSpPr>
        <p:spPr>
          <a:xfrm>
            <a:off x="685800" y="755294"/>
            <a:ext cx="9714586" cy="442570"/>
          </a:xfrm>
          <a:prstGeom prst="rect">
            <a:avLst/>
          </a:prstGeom>
          <a:noFill/>
          <a:ln/>
        </p:spPr>
        <p:txBody>
          <a:bodyPr wrap="none" lIns="0" tIns="0" rIns="0" bIns="0" rtlCol="0" anchor="t"/>
          <a:lstStyle/>
          <a:p>
            <a:pPr algn="l" indent="0" marL="0">
              <a:buNone/>
            </a:pPr>
            <a:r>
              <a:rPr lang="en-US" sz="2700" b="1" spc="-54" kern="0" dirty="0">
                <a:solidFill>
                  <a:srgbClr val="15171C"/>
                </a:solidFill>
                <a:latin typeface="Arial" pitchFamily="34" charset="0"/>
                <a:ea typeface="Arial" pitchFamily="34" charset="-122"/>
                <a:cs typeface="Arial" pitchFamily="34" charset="-120"/>
              </a:rPr>
              <a:t>Staging creates more near-term value and pays back sooner</a:t>
            </a:r>
            <a:endParaRPr lang="en-US" sz="2700" dirty="0"/>
          </a:p>
        </p:txBody>
      </p:sp>
      <p:sp>
        <p:nvSpPr>
          <p:cNvPr id="14" name="Text 10"/>
          <p:cNvSpPr/>
          <p:nvPr/>
        </p:nvSpPr>
        <p:spPr>
          <a:xfrm>
            <a:off x="685800" y="1531620"/>
            <a:ext cx="4459529"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CUMULATIVE CASH BENEFIT VERSUS OUTSOURCING · €M</a:t>
            </a:r>
            <a:endParaRPr lang="en-US" sz="970" dirty="0"/>
          </a:p>
        </p:txBody>
      </p:sp>
      <p:sp>
        <p:nvSpPr>
          <p:cNvPr id="15" name="Text 11"/>
          <p:cNvSpPr/>
          <p:nvPr/>
        </p:nvSpPr>
        <p:spPr>
          <a:xfrm>
            <a:off x="2027225" y="4693615"/>
            <a:ext cx="367589"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2029</a:t>
            </a:r>
            <a:endParaRPr lang="en-US" sz="1200" dirty="0"/>
          </a:p>
        </p:txBody>
      </p:sp>
      <p:sp>
        <p:nvSpPr>
          <p:cNvPr id="16" name="Text 12"/>
          <p:cNvSpPr/>
          <p:nvPr/>
        </p:nvSpPr>
        <p:spPr>
          <a:xfrm>
            <a:off x="1359713" y="4873752"/>
            <a:ext cx="1701698" cy="170993"/>
          </a:xfrm>
          <a:prstGeom prst="rect">
            <a:avLst/>
          </a:prstGeom>
          <a:noFill/>
          <a:ln/>
        </p:spPr>
        <p:txBody>
          <a:bodyPr wrap="none" lIns="0" tIns="0" rIns="0" bIns="0" rtlCol="0" anchor="t"/>
          <a:lstStyle/>
          <a:p>
            <a:pPr algn="ctr" indent="0" marL="0">
              <a:buNone/>
            </a:pPr>
            <a:r>
              <a:rPr lang="en-US" sz="1050" dirty="0">
                <a:solidFill>
                  <a:srgbClr val="666A73"/>
                </a:solidFill>
                <a:latin typeface="Arial" pitchFamily="34" charset="0"/>
                <a:ea typeface="Arial" pitchFamily="34" charset="-122"/>
                <a:cs typeface="Arial" pitchFamily="34" charset="-120"/>
              </a:rPr>
              <a:t>€0.46m staged · €0.31m full</a:t>
            </a:r>
            <a:endParaRPr lang="en-US" sz="1050" dirty="0"/>
          </a:p>
        </p:txBody>
      </p:sp>
      <p:sp>
        <p:nvSpPr>
          <p:cNvPr id="17" name="Text 13"/>
          <p:cNvSpPr/>
          <p:nvPr/>
        </p:nvSpPr>
        <p:spPr>
          <a:xfrm>
            <a:off x="5077663" y="4693615"/>
            <a:ext cx="367589"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2031</a:t>
            </a:r>
            <a:endParaRPr lang="en-US" sz="1200" dirty="0"/>
          </a:p>
        </p:txBody>
      </p:sp>
      <p:sp>
        <p:nvSpPr>
          <p:cNvPr id="18" name="Text 14"/>
          <p:cNvSpPr/>
          <p:nvPr/>
        </p:nvSpPr>
        <p:spPr>
          <a:xfrm>
            <a:off x="4410151" y="4873752"/>
            <a:ext cx="1701698" cy="170993"/>
          </a:xfrm>
          <a:prstGeom prst="rect">
            <a:avLst/>
          </a:prstGeom>
          <a:noFill/>
          <a:ln/>
        </p:spPr>
        <p:txBody>
          <a:bodyPr wrap="none" lIns="0" tIns="0" rIns="0" bIns="0" rtlCol="0" anchor="t"/>
          <a:lstStyle/>
          <a:p>
            <a:pPr algn="ctr" indent="0" marL="0">
              <a:buNone/>
            </a:pPr>
            <a:r>
              <a:rPr lang="en-US" sz="1050" dirty="0">
                <a:solidFill>
                  <a:srgbClr val="666A73"/>
                </a:solidFill>
                <a:latin typeface="Arial" pitchFamily="34" charset="0"/>
                <a:ea typeface="Arial" pitchFamily="34" charset="-122"/>
                <a:cs typeface="Arial" pitchFamily="34" charset="-120"/>
              </a:rPr>
              <a:t>€1.12m staged · €1.39m full</a:t>
            </a:r>
            <a:endParaRPr lang="en-US" sz="1050" dirty="0"/>
          </a:p>
        </p:txBody>
      </p:sp>
      <p:sp>
        <p:nvSpPr>
          <p:cNvPr id="19" name="Text 15"/>
          <p:cNvSpPr/>
          <p:nvPr/>
        </p:nvSpPr>
        <p:spPr>
          <a:xfrm>
            <a:off x="875995" y="5179162"/>
            <a:ext cx="1228954" cy="181051"/>
          </a:xfrm>
          <a:prstGeom prst="rect">
            <a:avLst/>
          </a:prstGeom>
          <a:noFill/>
          <a:ln/>
        </p:spPr>
        <p:txBody>
          <a:bodyPr wrap="none" lIns="0" tIns="0" rIns="0" bIns="0" rtlCol="0" anchor="t"/>
          <a:lstStyle/>
          <a:p>
            <a:pPr algn="l" indent="0" marL="0">
              <a:buNone/>
            </a:pPr>
            <a:r>
              <a:rPr lang="en-US" sz="1120" dirty="0">
                <a:solidFill>
                  <a:srgbClr val="3F434B"/>
                </a:solidFill>
                <a:latin typeface="Arial" pitchFamily="34" charset="0"/>
                <a:ea typeface="Arial" pitchFamily="34" charset="-122"/>
                <a:cs typeface="Arial" pitchFamily="34" charset="-120"/>
              </a:rPr>
              <a:t>Staged Westhaven</a:t>
            </a:r>
            <a:endParaRPr lang="en-US" sz="1120" dirty="0"/>
          </a:p>
        </p:txBody>
      </p:sp>
      <p:sp>
        <p:nvSpPr>
          <p:cNvPr id="20" name="Text 16"/>
          <p:cNvSpPr/>
          <p:nvPr/>
        </p:nvSpPr>
        <p:spPr>
          <a:xfrm>
            <a:off x="2436876" y="5179162"/>
            <a:ext cx="993953" cy="181051"/>
          </a:xfrm>
          <a:prstGeom prst="rect">
            <a:avLst/>
          </a:prstGeom>
          <a:noFill/>
          <a:ln/>
        </p:spPr>
        <p:txBody>
          <a:bodyPr wrap="none" lIns="0" tIns="0" rIns="0" bIns="0" rtlCol="0" anchor="t"/>
          <a:lstStyle/>
          <a:p>
            <a:pPr algn="l" indent="0" marL="0">
              <a:buNone/>
            </a:pPr>
            <a:r>
              <a:rPr lang="en-US" sz="1120" dirty="0">
                <a:solidFill>
                  <a:srgbClr val="3F434B"/>
                </a:solidFill>
                <a:latin typeface="Arial" pitchFamily="34" charset="0"/>
                <a:ea typeface="Arial" pitchFamily="34" charset="-122"/>
                <a:cs typeface="Arial" pitchFamily="34" charset="-120"/>
              </a:rPr>
              <a:t>Full Westhaven</a:t>
            </a:r>
            <a:endParaRPr lang="en-US" sz="1120" dirty="0"/>
          </a:p>
        </p:txBody>
      </p:sp>
      <p:sp>
        <p:nvSpPr>
          <p:cNvPr id="21" name="Text 17"/>
          <p:cNvSpPr/>
          <p:nvPr/>
        </p:nvSpPr>
        <p:spPr>
          <a:xfrm>
            <a:off x="7434072" y="1879092"/>
            <a:ext cx="1393546"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3.6 yrs</a:t>
            </a:r>
            <a:endParaRPr lang="en-US" sz="3600" dirty="0"/>
          </a:p>
        </p:txBody>
      </p:sp>
      <p:sp>
        <p:nvSpPr>
          <p:cNvPr id="22" name="Text 18"/>
          <p:cNvSpPr/>
          <p:nvPr/>
        </p:nvSpPr>
        <p:spPr>
          <a:xfrm>
            <a:off x="7434072" y="2460650"/>
            <a:ext cx="1516075" cy="190195"/>
          </a:xfrm>
          <a:prstGeom prst="rect">
            <a:avLst/>
          </a:prstGeom>
          <a:noFill/>
          <a:ln/>
        </p:spPr>
        <p:txBody>
          <a:bodyPr wrap="none" lIns="0" tIns="0" rIns="0" bIns="0" rtlCol="0" anchor="t"/>
          <a:lstStyle/>
          <a:p>
            <a:pPr algn="l" indent="0" marL="0">
              <a:buNone/>
            </a:pPr>
            <a:r>
              <a:rPr lang="en-US" sz="1200" dirty="0">
                <a:solidFill>
                  <a:srgbClr val="666A73"/>
                </a:solidFill>
                <a:latin typeface="Arial" pitchFamily="34" charset="0"/>
                <a:ea typeface="Arial" pitchFamily="34" charset="-122"/>
                <a:cs typeface="Arial" pitchFamily="34" charset="-120"/>
              </a:rPr>
              <a:t>Staged cash payback</a:t>
            </a:r>
            <a:endParaRPr lang="en-US" sz="1200" dirty="0"/>
          </a:p>
        </p:txBody>
      </p:sp>
      <p:sp>
        <p:nvSpPr>
          <p:cNvPr id="23" name="Text 19"/>
          <p:cNvSpPr/>
          <p:nvPr/>
        </p:nvSpPr>
        <p:spPr>
          <a:xfrm>
            <a:off x="7434072" y="3243377"/>
            <a:ext cx="1393546"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4.1 yrs</a:t>
            </a:r>
            <a:endParaRPr lang="en-US" sz="3600" dirty="0"/>
          </a:p>
        </p:txBody>
      </p:sp>
      <p:sp>
        <p:nvSpPr>
          <p:cNvPr id="24" name="Text 20"/>
          <p:cNvSpPr/>
          <p:nvPr/>
        </p:nvSpPr>
        <p:spPr>
          <a:xfrm>
            <a:off x="7434072" y="3824021"/>
            <a:ext cx="1669694" cy="190195"/>
          </a:xfrm>
          <a:prstGeom prst="rect">
            <a:avLst/>
          </a:prstGeom>
          <a:noFill/>
          <a:ln/>
        </p:spPr>
        <p:txBody>
          <a:bodyPr wrap="none" lIns="0" tIns="0" rIns="0" bIns="0" rtlCol="0" anchor="t"/>
          <a:lstStyle/>
          <a:p>
            <a:pPr algn="l" indent="0" marL="0">
              <a:buNone/>
            </a:pPr>
            <a:r>
              <a:rPr lang="en-US" sz="1200" dirty="0">
                <a:solidFill>
                  <a:srgbClr val="666A73"/>
                </a:solidFill>
                <a:latin typeface="Arial" pitchFamily="34" charset="0"/>
                <a:ea typeface="Arial" pitchFamily="34" charset="-122"/>
                <a:cs typeface="Arial" pitchFamily="34" charset="-120"/>
              </a:rPr>
              <a:t>Full lease cash payback</a:t>
            </a:r>
            <a:endParaRPr lang="en-US" sz="1200" dirty="0"/>
          </a:p>
        </p:txBody>
      </p:sp>
      <p:sp>
        <p:nvSpPr>
          <p:cNvPr id="25" name="Text 21"/>
          <p:cNvSpPr/>
          <p:nvPr/>
        </p:nvSpPr>
        <p:spPr>
          <a:xfrm>
            <a:off x="7148779" y="4474159"/>
            <a:ext cx="4198925" cy="730606"/>
          </a:xfrm>
          <a:prstGeom prst="rect">
            <a:avLst/>
          </a:prstGeom>
          <a:noFill/>
          <a:ln/>
        </p:spPr>
        <p:txBody>
          <a:bodyPr wrap="none" lIns="0" tIns="0" rIns="0" bIns="0" rtlCol="0" anchor="t"/>
          <a:lstStyle/>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The full lease overtakes staged value only by 2031, while</a:t>
            </a:r>
            <a:endParaRPr lang="en-US" sz="1270" dirty="0"/>
          </a:p>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requiring €0.68m more up-front cash and €0.18m more</a:t>
            </a:r>
            <a:endParaRPr lang="en-US" sz="1270" dirty="0"/>
          </a:p>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annual fixed cost.</a:t>
            </a:r>
            <a:endParaRPr lang="en-US" sz="1270" dirty="0"/>
          </a:p>
        </p:txBody>
      </p:sp>
      <p:sp>
        <p:nvSpPr>
          <p:cNvPr id="26" name="Text 22"/>
          <p:cNvSpPr/>
          <p:nvPr/>
        </p:nvSpPr>
        <p:spPr>
          <a:xfrm>
            <a:off x="685800" y="5512003"/>
            <a:ext cx="5257800"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Financial figures are fictional planning estimates.</a:t>
            </a:r>
            <a:endParaRPr lang="en-US" sz="900" dirty="0"/>
          </a:p>
        </p:txBody>
      </p:sp>
      <p:sp>
        <p:nvSpPr>
          <p:cNvPr id="27" name="Text 23"/>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06 / 10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h2pg-10"/>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11"/>
          <p:cNvSpPr/>
          <p:nvPr/>
        </p:nvSpPr>
        <p:spPr>
          <a:xfrm>
            <a:off x="685800" y="1004926"/>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1281074"/>
            <a:ext cx="3467405" cy="2967228"/>
          </a:xfrm>
          <a:prstGeom prst="roundRect">
            <a:avLst>
              <a:gd name="adj" fmla="val 3852"/>
            </a:avLst>
          </a:prstGeom>
          <a:solidFill>
            <a:srgbClr val="EDF0F5"/>
          </a:solidFill>
          <a:ln w="9525">
            <a:solidFill>
              <a:srgbClr val="EEF0F3"/>
            </a:solidFill>
            <a:prstDash val="solid"/>
          </a:ln>
        </p:spPr>
      </p:sp>
      <p:sp>
        <p:nvSpPr>
          <p:cNvPr id="6" name="Shape 3"/>
          <p:cNvSpPr/>
          <p:nvPr/>
        </p:nvSpPr>
        <p:spPr>
          <a:xfrm>
            <a:off x="685800" y="1395374"/>
            <a:ext cx="38130" cy="2738354"/>
          </a:xfrm>
          <a:prstGeom prst="rect">
            <a:avLst/>
          </a:prstGeom>
          <a:solidFill>
            <a:srgbClr val="B3403A"/>
          </a:solidFill>
          <a:ln/>
        </p:spPr>
      </p:sp>
      <p:sp>
        <p:nvSpPr>
          <p:cNvPr id="7" name="Shape 4"/>
          <p:cNvSpPr/>
          <p:nvPr/>
        </p:nvSpPr>
        <p:spPr>
          <a:xfrm>
            <a:off x="4362602" y="1281074"/>
            <a:ext cx="3467405" cy="2967228"/>
          </a:xfrm>
          <a:prstGeom prst="roundRect">
            <a:avLst>
              <a:gd name="adj" fmla="val 3852"/>
            </a:avLst>
          </a:prstGeom>
          <a:solidFill>
            <a:srgbClr val="EDF0F5"/>
          </a:solidFill>
          <a:ln w="9525">
            <a:solidFill>
              <a:srgbClr val="EEF0F3"/>
            </a:solidFill>
            <a:prstDash val="solid"/>
          </a:ln>
        </p:spPr>
      </p:sp>
      <p:sp>
        <p:nvSpPr>
          <p:cNvPr id="8" name="Shape 5"/>
          <p:cNvSpPr/>
          <p:nvPr/>
        </p:nvSpPr>
        <p:spPr>
          <a:xfrm>
            <a:off x="4362602" y="1395374"/>
            <a:ext cx="38130" cy="2738354"/>
          </a:xfrm>
          <a:prstGeom prst="rect">
            <a:avLst/>
          </a:prstGeom>
          <a:solidFill>
            <a:srgbClr val="15508C"/>
          </a:solidFill>
          <a:ln/>
        </p:spPr>
      </p:sp>
      <p:sp>
        <p:nvSpPr>
          <p:cNvPr id="9" name="Shape 6"/>
          <p:cNvSpPr/>
          <p:nvPr/>
        </p:nvSpPr>
        <p:spPr>
          <a:xfrm>
            <a:off x="8038490" y="1281074"/>
            <a:ext cx="3467405" cy="2967228"/>
          </a:xfrm>
          <a:prstGeom prst="roundRect">
            <a:avLst>
              <a:gd name="adj" fmla="val 3852"/>
            </a:avLst>
          </a:prstGeom>
          <a:solidFill>
            <a:srgbClr val="EDF0F5"/>
          </a:solidFill>
          <a:ln w="9525">
            <a:solidFill>
              <a:srgbClr val="EEF0F3"/>
            </a:solidFill>
            <a:prstDash val="solid"/>
          </a:ln>
        </p:spPr>
      </p:sp>
      <p:sp>
        <p:nvSpPr>
          <p:cNvPr id="10" name="Shape 7"/>
          <p:cNvSpPr/>
          <p:nvPr/>
        </p:nvSpPr>
        <p:spPr>
          <a:xfrm>
            <a:off x="8038490" y="1395374"/>
            <a:ext cx="38130" cy="2738354"/>
          </a:xfrm>
          <a:prstGeom prst="rect">
            <a:avLst/>
          </a:prstGeom>
          <a:solidFill>
            <a:srgbClr val="2F7D4F"/>
          </a:solidFill>
          <a:ln/>
        </p:spPr>
      </p:sp>
      <p:sp>
        <p:nvSpPr>
          <p:cNvPr id="11" name="Shape 8"/>
          <p:cNvSpPr/>
          <p:nvPr/>
        </p:nvSpPr>
        <p:spPr>
          <a:xfrm>
            <a:off x="685800" y="4457700"/>
            <a:ext cx="10820095" cy="1143000"/>
          </a:xfrm>
          <a:prstGeom prst="roundRect">
            <a:avLst>
              <a:gd name="adj" fmla="val 10000"/>
            </a:avLst>
          </a:prstGeom>
          <a:solidFill>
            <a:srgbClr val="E4EAF0"/>
          </a:solidFill>
          <a:ln w="9525">
            <a:solidFill>
              <a:srgbClr val="EEF0F3"/>
            </a:solidFill>
            <a:prstDash val="solid"/>
          </a:ln>
        </p:spPr>
      </p:sp>
      <p:sp>
        <p:nvSpPr>
          <p:cNvPr id="12" name="Shape 9"/>
          <p:cNvSpPr/>
          <p:nvPr/>
        </p:nvSpPr>
        <p:spPr>
          <a:xfrm>
            <a:off x="685800" y="4572000"/>
            <a:ext cx="38130" cy="914400"/>
          </a:xfrm>
          <a:prstGeom prst="rect">
            <a:avLst/>
          </a:prstGeom>
          <a:solidFill>
            <a:srgbClr val="15508C"/>
          </a:solidFill>
          <a:ln/>
        </p:spPr>
      </p:sp>
      <p:sp>
        <p:nvSpPr>
          <p:cNvPr id="13" name="Shape 10"/>
          <p:cNvSpPr/>
          <p:nvPr/>
        </p:nvSpPr>
        <p:spPr>
          <a:xfrm>
            <a:off x="685800" y="6162142"/>
            <a:ext cx="10820095" cy="9510"/>
          </a:xfrm>
          <a:prstGeom prst="rect">
            <a:avLst/>
          </a:prstGeom>
          <a:solidFill>
            <a:srgbClr val="E2E5EA"/>
          </a:solidFill>
          <a:ln/>
        </p:spPr>
      </p:sp>
      <p:sp>
        <p:nvSpPr>
          <p:cNvPr id="14" name="Text 11"/>
          <p:cNvSpPr/>
          <p:nvPr/>
        </p:nvSpPr>
        <p:spPr>
          <a:xfrm>
            <a:off x="685800" y="494690"/>
            <a:ext cx="9956902" cy="452628"/>
          </a:xfrm>
          <a:prstGeom prst="rect">
            <a:avLst/>
          </a:prstGeom>
          <a:noFill/>
          <a:ln/>
        </p:spPr>
        <p:txBody>
          <a:bodyPr wrap="none" lIns="0" tIns="0" rIns="0" bIns="0" rtlCol="0" anchor="t"/>
          <a:lstStyle/>
          <a:p>
            <a:pPr algn="l" indent="0" marL="0">
              <a:buNone/>
            </a:pPr>
            <a:r>
              <a:rPr lang="en-US" sz="2770" b="1" spc="-55" kern="0" dirty="0">
                <a:solidFill>
                  <a:srgbClr val="15171C"/>
                </a:solidFill>
                <a:latin typeface="Arial" pitchFamily="34" charset="0"/>
                <a:ea typeface="Arial" pitchFamily="34" charset="-122"/>
                <a:cs typeface="Arial" pitchFamily="34" charset="-120"/>
              </a:rPr>
              <a:t>The staged case depends on demand clearing the downside</a:t>
            </a:r>
            <a:endParaRPr lang="en-US" sz="2770" dirty="0"/>
          </a:p>
        </p:txBody>
      </p:sp>
      <p:sp>
        <p:nvSpPr>
          <p:cNvPr id="15" name="Text 12"/>
          <p:cNvSpPr/>
          <p:nvPr/>
        </p:nvSpPr>
        <p:spPr>
          <a:xfrm>
            <a:off x="971093" y="1558138"/>
            <a:ext cx="853135" cy="170993"/>
          </a:xfrm>
          <a:prstGeom prst="rect">
            <a:avLst/>
          </a:prstGeom>
          <a:noFill/>
          <a:ln/>
        </p:spPr>
        <p:txBody>
          <a:bodyPr wrap="none" lIns="0" tIns="0" rIns="0" bIns="0" rtlCol="0" anchor="t"/>
          <a:lstStyle/>
          <a:p>
            <a:pPr algn="l" indent="0" marL="0">
              <a:buNone/>
            </a:pPr>
            <a:r>
              <a:rPr lang="en-US" sz="970" b="1" spc="136" kern="0" dirty="0">
                <a:solidFill>
                  <a:srgbClr val="B3403A"/>
                </a:solidFill>
                <a:latin typeface="Arial" pitchFamily="34" charset="0"/>
                <a:ea typeface="Arial" pitchFamily="34" charset="-122"/>
                <a:cs typeface="Arial" pitchFamily="34" charset="-120"/>
              </a:rPr>
              <a:t>DOWNSIDE</a:t>
            </a:r>
            <a:endParaRPr lang="en-US" sz="970" dirty="0"/>
          </a:p>
        </p:txBody>
      </p:sp>
      <p:sp>
        <p:nvSpPr>
          <p:cNvPr id="16" name="Text 13"/>
          <p:cNvSpPr/>
          <p:nvPr/>
        </p:nvSpPr>
        <p:spPr>
          <a:xfrm>
            <a:off x="971093" y="1843430"/>
            <a:ext cx="1433779" cy="298094"/>
          </a:xfrm>
          <a:prstGeom prst="rect">
            <a:avLst/>
          </a:prstGeom>
          <a:noFill/>
          <a:ln/>
        </p:spPr>
        <p:txBody>
          <a:bodyPr wrap="none" lIns="0" tIns="0" rIns="0" bIns="0" rtlCol="0" anchor="t"/>
          <a:lstStyle/>
          <a:p>
            <a:pPr algn="l" indent="0" marL="0">
              <a:buNone/>
            </a:pPr>
            <a:r>
              <a:rPr lang="en-US" sz="1870" dirty="0">
                <a:solidFill>
                  <a:srgbClr val="15171C"/>
                </a:solidFill>
                <a:latin typeface="Arial" pitchFamily="34" charset="0"/>
                <a:ea typeface="Arial" pitchFamily="34" charset="-122"/>
                <a:cs typeface="Arial" pitchFamily="34" charset="-120"/>
              </a:rPr>
              <a:t>610 t in 2027</a:t>
            </a:r>
            <a:endParaRPr lang="en-US" sz="1870" dirty="0"/>
          </a:p>
        </p:txBody>
      </p:sp>
      <p:sp>
        <p:nvSpPr>
          <p:cNvPr id="17" name="Text 14"/>
          <p:cNvSpPr/>
          <p:nvPr/>
        </p:nvSpPr>
        <p:spPr>
          <a:xfrm>
            <a:off x="971093" y="2248510"/>
            <a:ext cx="1579169" cy="219456"/>
          </a:xfrm>
          <a:prstGeom prst="rect">
            <a:avLst/>
          </a:prstGeom>
          <a:noFill/>
          <a:ln/>
        </p:spPr>
        <p:txBody>
          <a:bodyPr wrap="none" lIns="0" tIns="0" rIns="0" bIns="0" rtlCol="0" anchor="t"/>
          <a:lstStyle/>
          <a:p>
            <a:pPr algn="l" indent="0" marL="0">
              <a:buNone/>
            </a:pPr>
            <a:r>
              <a:rPr lang="en-US" sz="1350" dirty="0">
                <a:solidFill>
                  <a:srgbClr val="3F434B"/>
                </a:solidFill>
                <a:latin typeface="Arial" pitchFamily="34" charset="0"/>
                <a:ea typeface="Arial" pitchFamily="34" charset="-122"/>
                <a:cs typeface="Arial" pitchFamily="34" charset="-120"/>
              </a:rPr>
              <a:t>2028 demand: 645 t</a:t>
            </a:r>
            <a:endParaRPr lang="en-US" sz="1350" dirty="0"/>
          </a:p>
        </p:txBody>
      </p:sp>
      <p:sp>
        <p:nvSpPr>
          <p:cNvPr id="18" name="Text 15"/>
          <p:cNvSpPr/>
          <p:nvPr/>
        </p:nvSpPr>
        <p:spPr>
          <a:xfrm>
            <a:off x="971093" y="2753258"/>
            <a:ext cx="2113178" cy="668426"/>
          </a:xfrm>
          <a:prstGeom prst="rect">
            <a:avLst/>
          </a:prstGeom>
          <a:noFill/>
          <a:ln/>
        </p:spPr>
        <p:txBody>
          <a:bodyPr wrap="none" lIns="0" tIns="0" rIns="0" bIns="0" rtlCol="0" anchor="t"/>
          <a:lstStyle/>
          <a:p>
            <a:pPr algn="l" indent="0" marL="0">
              <a:buNone/>
            </a:pPr>
            <a:r>
              <a:rPr lang="en-US" sz="4050" b="1" dirty="0">
                <a:solidFill>
                  <a:srgbClr val="B3403A"/>
                </a:solidFill>
                <a:latin typeface="Arial" pitchFamily="34" charset="0"/>
                <a:ea typeface="Arial" pitchFamily="34" charset="-122"/>
                <a:cs typeface="Arial" pitchFamily="34" charset="-120"/>
              </a:rPr>
              <a:t>−€0.18m</a:t>
            </a:r>
            <a:endParaRPr lang="en-US" sz="4050" dirty="0"/>
          </a:p>
        </p:txBody>
      </p:sp>
      <p:sp>
        <p:nvSpPr>
          <p:cNvPr id="19" name="Text 16"/>
          <p:cNvSpPr/>
          <p:nvPr/>
        </p:nvSpPr>
        <p:spPr>
          <a:xfrm>
            <a:off x="971093" y="3486607"/>
            <a:ext cx="2438705" cy="49377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2031 cumulative benefit versus</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outsourcing</a:t>
            </a:r>
            <a:endParaRPr lang="en-US" sz="1350" dirty="0"/>
          </a:p>
        </p:txBody>
      </p:sp>
      <p:sp>
        <p:nvSpPr>
          <p:cNvPr id="20" name="Text 17"/>
          <p:cNvSpPr/>
          <p:nvPr/>
        </p:nvSpPr>
        <p:spPr>
          <a:xfrm>
            <a:off x="4647895" y="1558138"/>
            <a:ext cx="430682"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BASE</a:t>
            </a:r>
            <a:endParaRPr lang="en-US" sz="970" dirty="0"/>
          </a:p>
        </p:txBody>
      </p:sp>
      <p:sp>
        <p:nvSpPr>
          <p:cNvPr id="21" name="Text 18"/>
          <p:cNvSpPr/>
          <p:nvPr/>
        </p:nvSpPr>
        <p:spPr>
          <a:xfrm>
            <a:off x="4647895" y="1843430"/>
            <a:ext cx="1433779" cy="298094"/>
          </a:xfrm>
          <a:prstGeom prst="rect">
            <a:avLst/>
          </a:prstGeom>
          <a:noFill/>
          <a:ln/>
        </p:spPr>
        <p:txBody>
          <a:bodyPr wrap="none" lIns="0" tIns="0" rIns="0" bIns="0" rtlCol="0" anchor="t"/>
          <a:lstStyle/>
          <a:p>
            <a:pPr algn="l" indent="0" marL="0">
              <a:buNone/>
            </a:pPr>
            <a:r>
              <a:rPr lang="en-US" sz="1870" dirty="0">
                <a:solidFill>
                  <a:srgbClr val="15171C"/>
                </a:solidFill>
                <a:latin typeface="Arial" pitchFamily="34" charset="0"/>
                <a:ea typeface="Arial" pitchFamily="34" charset="-122"/>
                <a:cs typeface="Arial" pitchFamily="34" charset="-120"/>
              </a:rPr>
              <a:t>690 t in 2027</a:t>
            </a:r>
            <a:endParaRPr lang="en-US" sz="1870" dirty="0"/>
          </a:p>
        </p:txBody>
      </p:sp>
      <p:sp>
        <p:nvSpPr>
          <p:cNvPr id="22" name="Text 19"/>
          <p:cNvSpPr/>
          <p:nvPr/>
        </p:nvSpPr>
        <p:spPr>
          <a:xfrm>
            <a:off x="4647895" y="2248510"/>
            <a:ext cx="1579169" cy="219456"/>
          </a:xfrm>
          <a:prstGeom prst="rect">
            <a:avLst/>
          </a:prstGeom>
          <a:noFill/>
          <a:ln/>
        </p:spPr>
        <p:txBody>
          <a:bodyPr wrap="none" lIns="0" tIns="0" rIns="0" bIns="0" rtlCol="0" anchor="t"/>
          <a:lstStyle/>
          <a:p>
            <a:pPr algn="l" indent="0" marL="0">
              <a:buNone/>
            </a:pPr>
            <a:r>
              <a:rPr lang="en-US" sz="1350" dirty="0">
                <a:solidFill>
                  <a:srgbClr val="3F434B"/>
                </a:solidFill>
                <a:latin typeface="Arial" pitchFamily="34" charset="0"/>
                <a:ea typeface="Arial" pitchFamily="34" charset="-122"/>
                <a:cs typeface="Arial" pitchFamily="34" charset="-120"/>
              </a:rPr>
              <a:t>2028 demand: 735 t</a:t>
            </a:r>
            <a:endParaRPr lang="en-US" sz="1350" dirty="0"/>
          </a:p>
        </p:txBody>
      </p:sp>
      <p:sp>
        <p:nvSpPr>
          <p:cNvPr id="23" name="Text 20"/>
          <p:cNvSpPr/>
          <p:nvPr/>
        </p:nvSpPr>
        <p:spPr>
          <a:xfrm>
            <a:off x="4647895" y="2753258"/>
            <a:ext cx="1796796" cy="668426"/>
          </a:xfrm>
          <a:prstGeom prst="rect">
            <a:avLst/>
          </a:prstGeom>
          <a:noFill/>
          <a:ln/>
        </p:spPr>
        <p:txBody>
          <a:bodyPr wrap="none" lIns="0" tIns="0" rIns="0" bIns="0" rtlCol="0" anchor="t"/>
          <a:lstStyle/>
          <a:p>
            <a:pPr algn="l" indent="0" marL="0">
              <a:buNone/>
            </a:pPr>
            <a:r>
              <a:rPr lang="en-US" sz="4050" b="1" dirty="0">
                <a:solidFill>
                  <a:srgbClr val="15508C"/>
                </a:solidFill>
                <a:latin typeface="Arial" pitchFamily="34" charset="0"/>
                <a:ea typeface="Arial" pitchFamily="34" charset="-122"/>
                <a:cs typeface="Arial" pitchFamily="34" charset="-120"/>
              </a:rPr>
              <a:t>€1.12m</a:t>
            </a:r>
            <a:endParaRPr lang="en-US" sz="4050" dirty="0"/>
          </a:p>
        </p:txBody>
      </p:sp>
      <p:sp>
        <p:nvSpPr>
          <p:cNvPr id="24" name="Text 21"/>
          <p:cNvSpPr/>
          <p:nvPr/>
        </p:nvSpPr>
        <p:spPr>
          <a:xfrm>
            <a:off x="4647895" y="3486607"/>
            <a:ext cx="2438705" cy="49377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2031 cumulative benefit versus</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outsourcing</a:t>
            </a:r>
            <a:endParaRPr lang="en-US" sz="1350" dirty="0"/>
          </a:p>
        </p:txBody>
      </p:sp>
      <p:sp>
        <p:nvSpPr>
          <p:cNvPr id="25" name="Text 22"/>
          <p:cNvSpPr/>
          <p:nvPr/>
        </p:nvSpPr>
        <p:spPr>
          <a:xfrm>
            <a:off x="8324698" y="1558138"/>
            <a:ext cx="596189" cy="170993"/>
          </a:xfrm>
          <a:prstGeom prst="rect">
            <a:avLst/>
          </a:prstGeom>
          <a:noFill/>
          <a:ln/>
        </p:spPr>
        <p:txBody>
          <a:bodyPr wrap="none" lIns="0" tIns="0" rIns="0" bIns="0" rtlCol="0" anchor="t"/>
          <a:lstStyle/>
          <a:p>
            <a:pPr algn="l" indent="0" marL="0">
              <a:buNone/>
            </a:pPr>
            <a:r>
              <a:rPr lang="en-US" sz="970" b="1" spc="136" kern="0" dirty="0">
                <a:solidFill>
                  <a:srgbClr val="2F7D4F"/>
                </a:solidFill>
                <a:latin typeface="Arial" pitchFamily="34" charset="0"/>
                <a:ea typeface="Arial" pitchFamily="34" charset="-122"/>
                <a:cs typeface="Arial" pitchFamily="34" charset="-120"/>
              </a:rPr>
              <a:t>UPSIDE</a:t>
            </a:r>
            <a:endParaRPr lang="en-US" sz="970" dirty="0"/>
          </a:p>
        </p:txBody>
      </p:sp>
      <p:sp>
        <p:nvSpPr>
          <p:cNvPr id="26" name="Text 23"/>
          <p:cNvSpPr/>
          <p:nvPr/>
        </p:nvSpPr>
        <p:spPr>
          <a:xfrm>
            <a:off x="8324698" y="1843430"/>
            <a:ext cx="1433779" cy="298094"/>
          </a:xfrm>
          <a:prstGeom prst="rect">
            <a:avLst/>
          </a:prstGeom>
          <a:noFill/>
          <a:ln/>
        </p:spPr>
        <p:txBody>
          <a:bodyPr wrap="none" lIns="0" tIns="0" rIns="0" bIns="0" rtlCol="0" anchor="t"/>
          <a:lstStyle/>
          <a:p>
            <a:pPr algn="l" indent="0" marL="0">
              <a:buNone/>
            </a:pPr>
            <a:r>
              <a:rPr lang="en-US" sz="1870" dirty="0">
                <a:solidFill>
                  <a:srgbClr val="15171C"/>
                </a:solidFill>
                <a:latin typeface="Arial" pitchFamily="34" charset="0"/>
                <a:ea typeface="Arial" pitchFamily="34" charset="-122"/>
                <a:cs typeface="Arial" pitchFamily="34" charset="-120"/>
              </a:rPr>
              <a:t>770 t in 2027</a:t>
            </a:r>
            <a:endParaRPr lang="en-US" sz="1870" dirty="0"/>
          </a:p>
        </p:txBody>
      </p:sp>
      <p:sp>
        <p:nvSpPr>
          <p:cNvPr id="27" name="Text 24"/>
          <p:cNvSpPr/>
          <p:nvPr/>
        </p:nvSpPr>
        <p:spPr>
          <a:xfrm>
            <a:off x="8324698" y="2248510"/>
            <a:ext cx="1579169" cy="219456"/>
          </a:xfrm>
          <a:prstGeom prst="rect">
            <a:avLst/>
          </a:prstGeom>
          <a:noFill/>
          <a:ln/>
        </p:spPr>
        <p:txBody>
          <a:bodyPr wrap="none" lIns="0" tIns="0" rIns="0" bIns="0" rtlCol="0" anchor="t"/>
          <a:lstStyle/>
          <a:p>
            <a:pPr algn="l" indent="0" marL="0">
              <a:buNone/>
            </a:pPr>
            <a:r>
              <a:rPr lang="en-US" sz="1350" dirty="0">
                <a:solidFill>
                  <a:srgbClr val="3F434B"/>
                </a:solidFill>
                <a:latin typeface="Arial" pitchFamily="34" charset="0"/>
                <a:ea typeface="Arial" pitchFamily="34" charset="-122"/>
                <a:cs typeface="Arial" pitchFamily="34" charset="-120"/>
              </a:rPr>
              <a:t>2028 demand: 835 t</a:t>
            </a:r>
            <a:endParaRPr lang="en-US" sz="1350" dirty="0"/>
          </a:p>
        </p:txBody>
      </p:sp>
      <p:sp>
        <p:nvSpPr>
          <p:cNvPr id="28" name="Text 25"/>
          <p:cNvSpPr/>
          <p:nvPr/>
        </p:nvSpPr>
        <p:spPr>
          <a:xfrm>
            <a:off x="8324698" y="2753258"/>
            <a:ext cx="1796796" cy="668426"/>
          </a:xfrm>
          <a:prstGeom prst="rect">
            <a:avLst/>
          </a:prstGeom>
          <a:noFill/>
          <a:ln/>
        </p:spPr>
        <p:txBody>
          <a:bodyPr wrap="none" lIns="0" tIns="0" rIns="0" bIns="0" rtlCol="0" anchor="t"/>
          <a:lstStyle/>
          <a:p>
            <a:pPr algn="l" indent="0" marL="0">
              <a:buNone/>
            </a:pPr>
            <a:r>
              <a:rPr lang="en-US" sz="4050" b="1" dirty="0">
                <a:solidFill>
                  <a:srgbClr val="2F7D4F"/>
                </a:solidFill>
                <a:latin typeface="Arial" pitchFamily="34" charset="0"/>
                <a:ea typeface="Arial" pitchFamily="34" charset="-122"/>
                <a:cs typeface="Arial" pitchFamily="34" charset="-120"/>
              </a:rPr>
              <a:t>€2.06m</a:t>
            </a:r>
            <a:endParaRPr lang="en-US" sz="4050" dirty="0"/>
          </a:p>
        </p:txBody>
      </p:sp>
      <p:sp>
        <p:nvSpPr>
          <p:cNvPr id="29" name="Text 26"/>
          <p:cNvSpPr/>
          <p:nvPr/>
        </p:nvSpPr>
        <p:spPr>
          <a:xfrm>
            <a:off x="8324698" y="3486607"/>
            <a:ext cx="2438705" cy="49377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2031 cumulative benefit versus</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outsourcing</a:t>
            </a:r>
            <a:endParaRPr lang="en-US" sz="1350" dirty="0"/>
          </a:p>
        </p:txBody>
      </p:sp>
      <p:sp>
        <p:nvSpPr>
          <p:cNvPr id="30" name="Text 27"/>
          <p:cNvSpPr/>
          <p:nvPr/>
        </p:nvSpPr>
        <p:spPr>
          <a:xfrm>
            <a:off x="952805" y="4657954"/>
            <a:ext cx="1025957"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IMPLICATION</a:t>
            </a:r>
            <a:endParaRPr lang="en-US" sz="970" dirty="0"/>
          </a:p>
        </p:txBody>
      </p:sp>
      <p:sp>
        <p:nvSpPr>
          <p:cNvPr id="31" name="Text 28"/>
          <p:cNvSpPr/>
          <p:nvPr/>
        </p:nvSpPr>
        <p:spPr>
          <a:xfrm>
            <a:off x="952805" y="4914900"/>
            <a:ext cx="10084918" cy="49377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The 74 t prospective grocery customer separates much of the 690 t base forecast from confirmed demand. A conditional volume</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commitment is therefore a lease-signing gate, not a commercial afterthought.</a:t>
            </a:r>
            <a:endParaRPr lang="en-US" sz="1350" dirty="0"/>
          </a:p>
        </p:txBody>
      </p:sp>
      <p:sp>
        <p:nvSpPr>
          <p:cNvPr id="32" name="Text 29"/>
          <p:cNvSpPr/>
          <p:nvPr/>
        </p:nvSpPr>
        <p:spPr>
          <a:xfrm>
            <a:off x="685800" y="5772607"/>
            <a:ext cx="5257800"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Financial figures are fictional planning estimates.</a:t>
            </a:r>
            <a:endParaRPr lang="en-US" sz="900" dirty="0"/>
          </a:p>
        </p:txBody>
      </p:sp>
      <p:sp>
        <p:nvSpPr>
          <p:cNvPr id="33" name="Text 30"/>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07 / 10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h2pg-12"/>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13"/>
          <p:cNvSpPr/>
          <p:nvPr/>
        </p:nvSpPr>
        <p:spPr>
          <a:xfrm>
            <a:off x="685800" y="965606"/>
            <a:ext cx="800100" cy="47549"/>
          </a:xfrm>
          <a:prstGeom prst="roundRect">
            <a:avLst>
              <a:gd name="adj" fmla="val 50000"/>
            </a:avLst>
          </a:prstGeom>
          <a:gradFill rotWithShape="1">
            <a:gsLst>
              <a:gs pos="0">
                <a:srgbClr val="15508C"/>
              </a:gs>
              <a:gs pos="100000">
                <a:srgbClr val="1C98C2"/>
              </a:gs>
            </a:gsLst>
            <a:lin ang="0" scaled="0"/>
          </a:gradFill>
          <a:ln/>
        </p:spPr>
      </p:sp>
      <p:sp>
        <p:nvSpPr>
          <p:cNvPr id="5" name="h2pc-3"/>
          <p:cNvSpPr/>
          <p:nvPr/>
        </p:nvSpPr>
        <p:spPr>
          <a:xfrm>
            <a:off x="685800" y="1137514"/>
            <a:ext cx="1623060" cy="355702"/>
          </a:xfrm>
          <a:custGeom>
            <a:avLst/>
            <a:gdLst/>
            <a:ahLst/>
            <a:rect l="0" t="0" r="17039" b="3730"/>
            <a:pathLst>
              <a:path w="17039" h="3730">
                <a:moveTo>
                  <a:pt x="800" y="0"/>
                </a:moveTo>
                <a:lnTo>
                  <a:pt x="17039" y="0"/>
                </a:lnTo>
                <a:lnTo>
                  <a:pt x="17039" y="0"/>
                </a:lnTo>
                <a:lnTo>
                  <a:pt x="17039" y="3730"/>
                </a:lnTo>
                <a:lnTo>
                  <a:pt x="17039" y="3730"/>
                </a:lnTo>
                <a:lnTo>
                  <a:pt x="0" y="3730"/>
                </a:lnTo>
                <a:lnTo>
                  <a:pt x="0" y="3730"/>
                </a:lnTo>
                <a:lnTo>
                  <a:pt x="0" y="800"/>
                </a:lnTo>
                <a:arcTo wR="800" hR="800" stAng="10800000" swAng="5400000"/>
                <a:close/>
              </a:path>
            </a:pathLst>
          </a:custGeom>
          <a:solidFill>
            <a:srgbClr val="15171C"/>
          </a:solidFill>
          <a:ln/>
        </p:spPr>
      </p:sp>
      <p:sp>
        <p:nvSpPr>
          <p:cNvPr id="6" name="Shape 3"/>
          <p:cNvSpPr/>
          <p:nvPr/>
        </p:nvSpPr>
        <p:spPr>
          <a:xfrm>
            <a:off x="2308860" y="1137514"/>
            <a:ext cx="3354019" cy="355702"/>
          </a:xfrm>
          <a:prstGeom prst="rect">
            <a:avLst/>
          </a:prstGeom>
          <a:solidFill>
            <a:srgbClr val="15171C"/>
          </a:solidFill>
          <a:ln/>
        </p:spPr>
      </p:sp>
      <p:sp>
        <p:nvSpPr>
          <p:cNvPr id="7" name="Shape 4"/>
          <p:cNvSpPr/>
          <p:nvPr/>
        </p:nvSpPr>
        <p:spPr>
          <a:xfrm>
            <a:off x="5662879" y="1137514"/>
            <a:ext cx="4327855" cy="355702"/>
          </a:xfrm>
          <a:prstGeom prst="rect">
            <a:avLst/>
          </a:prstGeom>
          <a:solidFill>
            <a:srgbClr val="15171C"/>
          </a:solidFill>
          <a:ln/>
        </p:spPr>
      </p:sp>
      <p:sp>
        <p:nvSpPr>
          <p:cNvPr id="8" name="h2pc-4"/>
          <p:cNvSpPr/>
          <p:nvPr/>
        </p:nvSpPr>
        <p:spPr>
          <a:xfrm>
            <a:off x="9990734" y="1137514"/>
            <a:ext cx="1515161" cy="355702"/>
          </a:xfrm>
          <a:custGeom>
            <a:avLst/>
            <a:gdLst/>
            <a:ahLst/>
            <a:rect l="0" t="0" r="15905" b="3730"/>
            <a:pathLst>
              <a:path w="15905" h="3730">
                <a:moveTo>
                  <a:pt x="0" y="0"/>
                </a:moveTo>
                <a:lnTo>
                  <a:pt x="15105" y="0"/>
                </a:lnTo>
                <a:arcTo wR="800" hR="800" stAng="16200000" swAng="5400000"/>
                <a:lnTo>
                  <a:pt x="15905" y="3730"/>
                </a:lnTo>
                <a:lnTo>
                  <a:pt x="15905" y="3730"/>
                </a:lnTo>
                <a:lnTo>
                  <a:pt x="0" y="3730"/>
                </a:lnTo>
                <a:lnTo>
                  <a:pt x="0" y="3730"/>
                </a:lnTo>
                <a:lnTo>
                  <a:pt x="0" y="0"/>
                </a:lnTo>
                <a:lnTo>
                  <a:pt x="0" y="0"/>
                </a:lnTo>
                <a:close/>
              </a:path>
            </a:pathLst>
          </a:custGeom>
          <a:solidFill>
            <a:srgbClr val="15171C"/>
          </a:solidFill>
          <a:ln/>
        </p:spPr>
      </p:sp>
      <p:sp>
        <p:nvSpPr>
          <p:cNvPr id="9" name="Shape 6"/>
          <p:cNvSpPr/>
          <p:nvPr/>
        </p:nvSpPr>
        <p:spPr>
          <a:xfrm>
            <a:off x="685800" y="2144268"/>
            <a:ext cx="1622877" cy="9510"/>
          </a:xfrm>
          <a:prstGeom prst="rect">
            <a:avLst/>
          </a:prstGeom>
          <a:solidFill>
            <a:srgbClr val="EEF0F3"/>
          </a:solidFill>
          <a:ln/>
        </p:spPr>
      </p:sp>
      <p:sp>
        <p:nvSpPr>
          <p:cNvPr id="10" name="Shape 7"/>
          <p:cNvSpPr/>
          <p:nvPr/>
        </p:nvSpPr>
        <p:spPr>
          <a:xfrm>
            <a:off x="2308860" y="2144268"/>
            <a:ext cx="3354202" cy="9510"/>
          </a:xfrm>
          <a:prstGeom prst="rect">
            <a:avLst/>
          </a:prstGeom>
          <a:solidFill>
            <a:srgbClr val="EEF0F3"/>
          </a:solidFill>
          <a:ln/>
        </p:spPr>
      </p:sp>
      <p:sp>
        <p:nvSpPr>
          <p:cNvPr id="11" name="Shape 8"/>
          <p:cNvSpPr/>
          <p:nvPr/>
        </p:nvSpPr>
        <p:spPr>
          <a:xfrm>
            <a:off x="5662879" y="2144268"/>
            <a:ext cx="4328038" cy="9510"/>
          </a:xfrm>
          <a:prstGeom prst="rect">
            <a:avLst/>
          </a:prstGeom>
          <a:solidFill>
            <a:srgbClr val="EEF0F3"/>
          </a:solidFill>
          <a:ln/>
        </p:spPr>
      </p:sp>
      <p:sp>
        <p:nvSpPr>
          <p:cNvPr id="12" name="Shape 9"/>
          <p:cNvSpPr/>
          <p:nvPr/>
        </p:nvSpPr>
        <p:spPr>
          <a:xfrm>
            <a:off x="9990734" y="2144268"/>
            <a:ext cx="1514978" cy="9510"/>
          </a:xfrm>
          <a:prstGeom prst="rect">
            <a:avLst/>
          </a:prstGeom>
          <a:solidFill>
            <a:srgbClr val="EEF0F3"/>
          </a:solidFill>
          <a:ln/>
        </p:spPr>
      </p:sp>
      <p:sp>
        <p:nvSpPr>
          <p:cNvPr id="13" name="Shape 10"/>
          <p:cNvSpPr/>
          <p:nvPr/>
        </p:nvSpPr>
        <p:spPr>
          <a:xfrm>
            <a:off x="10154412" y="1719986"/>
            <a:ext cx="501091" cy="208483"/>
          </a:xfrm>
          <a:prstGeom prst="roundRect">
            <a:avLst>
              <a:gd name="adj" fmla="val 50000"/>
            </a:avLst>
          </a:prstGeom>
          <a:solidFill>
            <a:srgbClr val="B3403A"/>
          </a:solidFill>
          <a:ln/>
        </p:spPr>
      </p:sp>
      <p:sp>
        <p:nvSpPr>
          <p:cNvPr id="14" name="Shape 11"/>
          <p:cNvSpPr/>
          <p:nvPr/>
        </p:nvSpPr>
        <p:spPr>
          <a:xfrm>
            <a:off x="685800" y="2154326"/>
            <a:ext cx="1623060" cy="481889"/>
          </a:xfrm>
          <a:prstGeom prst="rect">
            <a:avLst/>
          </a:prstGeom>
          <a:solidFill>
            <a:srgbClr val="F3F3F4"/>
          </a:solidFill>
          <a:ln/>
        </p:spPr>
      </p:sp>
      <p:sp>
        <p:nvSpPr>
          <p:cNvPr id="15" name="Shape 12"/>
          <p:cNvSpPr/>
          <p:nvPr/>
        </p:nvSpPr>
        <p:spPr>
          <a:xfrm>
            <a:off x="685800" y="2627071"/>
            <a:ext cx="1622877" cy="9510"/>
          </a:xfrm>
          <a:prstGeom prst="rect">
            <a:avLst/>
          </a:prstGeom>
          <a:solidFill>
            <a:srgbClr val="EEF0F3"/>
          </a:solidFill>
          <a:ln/>
        </p:spPr>
      </p:sp>
      <p:sp>
        <p:nvSpPr>
          <p:cNvPr id="16" name="Shape 13"/>
          <p:cNvSpPr/>
          <p:nvPr/>
        </p:nvSpPr>
        <p:spPr>
          <a:xfrm>
            <a:off x="2308860" y="2154326"/>
            <a:ext cx="3354019" cy="481889"/>
          </a:xfrm>
          <a:prstGeom prst="rect">
            <a:avLst/>
          </a:prstGeom>
          <a:solidFill>
            <a:srgbClr val="F3F3F4"/>
          </a:solidFill>
          <a:ln/>
        </p:spPr>
      </p:sp>
      <p:sp>
        <p:nvSpPr>
          <p:cNvPr id="17" name="Shape 14"/>
          <p:cNvSpPr/>
          <p:nvPr/>
        </p:nvSpPr>
        <p:spPr>
          <a:xfrm>
            <a:off x="2308860" y="2627071"/>
            <a:ext cx="3354202" cy="9510"/>
          </a:xfrm>
          <a:prstGeom prst="rect">
            <a:avLst/>
          </a:prstGeom>
          <a:solidFill>
            <a:srgbClr val="EEF0F3"/>
          </a:solidFill>
          <a:ln/>
        </p:spPr>
      </p:sp>
      <p:sp>
        <p:nvSpPr>
          <p:cNvPr id="18" name="Shape 15"/>
          <p:cNvSpPr/>
          <p:nvPr/>
        </p:nvSpPr>
        <p:spPr>
          <a:xfrm>
            <a:off x="5662879" y="2154326"/>
            <a:ext cx="4327855" cy="481889"/>
          </a:xfrm>
          <a:prstGeom prst="rect">
            <a:avLst/>
          </a:prstGeom>
          <a:solidFill>
            <a:srgbClr val="F3F3F4"/>
          </a:solidFill>
          <a:ln/>
        </p:spPr>
      </p:sp>
      <p:sp>
        <p:nvSpPr>
          <p:cNvPr id="19" name="Shape 16"/>
          <p:cNvSpPr/>
          <p:nvPr/>
        </p:nvSpPr>
        <p:spPr>
          <a:xfrm>
            <a:off x="5662879" y="2627071"/>
            <a:ext cx="4328038" cy="9510"/>
          </a:xfrm>
          <a:prstGeom prst="rect">
            <a:avLst/>
          </a:prstGeom>
          <a:solidFill>
            <a:srgbClr val="EEF0F3"/>
          </a:solidFill>
          <a:ln/>
        </p:spPr>
      </p:sp>
      <p:sp>
        <p:nvSpPr>
          <p:cNvPr id="20" name="Shape 17"/>
          <p:cNvSpPr/>
          <p:nvPr/>
        </p:nvSpPr>
        <p:spPr>
          <a:xfrm>
            <a:off x="9990734" y="2154326"/>
            <a:ext cx="1515161" cy="481889"/>
          </a:xfrm>
          <a:prstGeom prst="rect">
            <a:avLst/>
          </a:prstGeom>
          <a:solidFill>
            <a:srgbClr val="F3F3F4"/>
          </a:solidFill>
          <a:ln/>
        </p:spPr>
      </p:sp>
      <p:sp>
        <p:nvSpPr>
          <p:cNvPr id="21" name="Shape 18"/>
          <p:cNvSpPr/>
          <p:nvPr/>
        </p:nvSpPr>
        <p:spPr>
          <a:xfrm>
            <a:off x="9990734" y="2627071"/>
            <a:ext cx="1514978" cy="9510"/>
          </a:xfrm>
          <a:prstGeom prst="rect">
            <a:avLst/>
          </a:prstGeom>
          <a:solidFill>
            <a:srgbClr val="EEF0F3"/>
          </a:solidFill>
          <a:ln/>
        </p:spPr>
      </p:sp>
      <p:sp>
        <p:nvSpPr>
          <p:cNvPr id="22" name="Shape 19"/>
          <p:cNvSpPr/>
          <p:nvPr/>
        </p:nvSpPr>
        <p:spPr>
          <a:xfrm>
            <a:off x="10154412" y="2293315"/>
            <a:ext cx="501091" cy="208483"/>
          </a:xfrm>
          <a:prstGeom prst="roundRect">
            <a:avLst>
              <a:gd name="adj" fmla="val 50000"/>
            </a:avLst>
          </a:prstGeom>
          <a:solidFill>
            <a:srgbClr val="B3403A"/>
          </a:solidFill>
          <a:ln/>
        </p:spPr>
      </p:sp>
      <p:sp>
        <p:nvSpPr>
          <p:cNvPr id="23" name="Shape 20"/>
          <p:cNvSpPr/>
          <p:nvPr/>
        </p:nvSpPr>
        <p:spPr>
          <a:xfrm>
            <a:off x="685800" y="3108960"/>
            <a:ext cx="1622877" cy="9510"/>
          </a:xfrm>
          <a:prstGeom prst="rect">
            <a:avLst/>
          </a:prstGeom>
          <a:solidFill>
            <a:srgbClr val="EEF0F3"/>
          </a:solidFill>
          <a:ln/>
        </p:spPr>
      </p:sp>
      <p:sp>
        <p:nvSpPr>
          <p:cNvPr id="24" name="Shape 21"/>
          <p:cNvSpPr/>
          <p:nvPr/>
        </p:nvSpPr>
        <p:spPr>
          <a:xfrm>
            <a:off x="2308860" y="3108960"/>
            <a:ext cx="3354202" cy="9510"/>
          </a:xfrm>
          <a:prstGeom prst="rect">
            <a:avLst/>
          </a:prstGeom>
          <a:solidFill>
            <a:srgbClr val="EEF0F3"/>
          </a:solidFill>
          <a:ln/>
        </p:spPr>
      </p:sp>
      <p:sp>
        <p:nvSpPr>
          <p:cNvPr id="25" name="Shape 22"/>
          <p:cNvSpPr/>
          <p:nvPr/>
        </p:nvSpPr>
        <p:spPr>
          <a:xfrm>
            <a:off x="5662879" y="3108960"/>
            <a:ext cx="4328038" cy="9510"/>
          </a:xfrm>
          <a:prstGeom prst="rect">
            <a:avLst/>
          </a:prstGeom>
          <a:solidFill>
            <a:srgbClr val="EEF0F3"/>
          </a:solidFill>
          <a:ln/>
        </p:spPr>
      </p:sp>
      <p:sp>
        <p:nvSpPr>
          <p:cNvPr id="26" name="Shape 23"/>
          <p:cNvSpPr/>
          <p:nvPr/>
        </p:nvSpPr>
        <p:spPr>
          <a:xfrm>
            <a:off x="9990734" y="3108960"/>
            <a:ext cx="1514978" cy="9510"/>
          </a:xfrm>
          <a:prstGeom prst="rect">
            <a:avLst/>
          </a:prstGeom>
          <a:solidFill>
            <a:srgbClr val="EEF0F3"/>
          </a:solidFill>
          <a:ln/>
        </p:spPr>
      </p:sp>
      <p:sp>
        <p:nvSpPr>
          <p:cNvPr id="27" name="Shape 24"/>
          <p:cNvSpPr/>
          <p:nvPr/>
        </p:nvSpPr>
        <p:spPr>
          <a:xfrm>
            <a:off x="10154412" y="2775204"/>
            <a:ext cx="565099" cy="208483"/>
          </a:xfrm>
          <a:prstGeom prst="roundRect">
            <a:avLst>
              <a:gd name="adj" fmla="val 50000"/>
            </a:avLst>
          </a:prstGeom>
          <a:solidFill>
            <a:srgbClr val="A06E1C"/>
          </a:solidFill>
          <a:ln/>
        </p:spPr>
      </p:sp>
      <p:sp>
        <p:nvSpPr>
          <p:cNvPr id="28" name="Shape 25"/>
          <p:cNvSpPr/>
          <p:nvPr/>
        </p:nvSpPr>
        <p:spPr>
          <a:xfrm>
            <a:off x="685800" y="3118104"/>
            <a:ext cx="1623060" cy="481889"/>
          </a:xfrm>
          <a:prstGeom prst="rect">
            <a:avLst/>
          </a:prstGeom>
          <a:solidFill>
            <a:srgbClr val="F3F3F4"/>
          </a:solidFill>
          <a:ln/>
        </p:spPr>
      </p:sp>
      <p:sp>
        <p:nvSpPr>
          <p:cNvPr id="29" name="Shape 26"/>
          <p:cNvSpPr/>
          <p:nvPr/>
        </p:nvSpPr>
        <p:spPr>
          <a:xfrm>
            <a:off x="685800" y="3590849"/>
            <a:ext cx="1622877" cy="9510"/>
          </a:xfrm>
          <a:prstGeom prst="rect">
            <a:avLst/>
          </a:prstGeom>
          <a:solidFill>
            <a:srgbClr val="EEF0F3"/>
          </a:solidFill>
          <a:ln/>
        </p:spPr>
      </p:sp>
      <p:sp>
        <p:nvSpPr>
          <p:cNvPr id="30" name="Shape 27"/>
          <p:cNvSpPr/>
          <p:nvPr/>
        </p:nvSpPr>
        <p:spPr>
          <a:xfrm>
            <a:off x="2308860" y="3118104"/>
            <a:ext cx="3354019" cy="481889"/>
          </a:xfrm>
          <a:prstGeom prst="rect">
            <a:avLst/>
          </a:prstGeom>
          <a:solidFill>
            <a:srgbClr val="F3F3F4"/>
          </a:solidFill>
          <a:ln/>
        </p:spPr>
      </p:sp>
      <p:sp>
        <p:nvSpPr>
          <p:cNvPr id="31" name="Shape 28"/>
          <p:cNvSpPr/>
          <p:nvPr/>
        </p:nvSpPr>
        <p:spPr>
          <a:xfrm>
            <a:off x="2308860" y="3590849"/>
            <a:ext cx="3354202" cy="9510"/>
          </a:xfrm>
          <a:prstGeom prst="rect">
            <a:avLst/>
          </a:prstGeom>
          <a:solidFill>
            <a:srgbClr val="EEF0F3"/>
          </a:solidFill>
          <a:ln/>
        </p:spPr>
      </p:sp>
      <p:sp>
        <p:nvSpPr>
          <p:cNvPr id="32" name="Shape 29"/>
          <p:cNvSpPr/>
          <p:nvPr/>
        </p:nvSpPr>
        <p:spPr>
          <a:xfrm>
            <a:off x="5662879" y="3118104"/>
            <a:ext cx="4327855" cy="481889"/>
          </a:xfrm>
          <a:prstGeom prst="rect">
            <a:avLst/>
          </a:prstGeom>
          <a:solidFill>
            <a:srgbClr val="F3F3F4"/>
          </a:solidFill>
          <a:ln/>
        </p:spPr>
      </p:sp>
      <p:sp>
        <p:nvSpPr>
          <p:cNvPr id="33" name="Shape 30"/>
          <p:cNvSpPr/>
          <p:nvPr/>
        </p:nvSpPr>
        <p:spPr>
          <a:xfrm>
            <a:off x="5662879" y="3590849"/>
            <a:ext cx="4328038" cy="9510"/>
          </a:xfrm>
          <a:prstGeom prst="rect">
            <a:avLst/>
          </a:prstGeom>
          <a:solidFill>
            <a:srgbClr val="EEF0F3"/>
          </a:solidFill>
          <a:ln/>
        </p:spPr>
      </p:sp>
      <p:sp>
        <p:nvSpPr>
          <p:cNvPr id="34" name="Shape 31"/>
          <p:cNvSpPr/>
          <p:nvPr/>
        </p:nvSpPr>
        <p:spPr>
          <a:xfrm>
            <a:off x="9990734" y="3118104"/>
            <a:ext cx="1515161" cy="481889"/>
          </a:xfrm>
          <a:prstGeom prst="rect">
            <a:avLst/>
          </a:prstGeom>
          <a:solidFill>
            <a:srgbClr val="F3F3F4"/>
          </a:solidFill>
          <a:ln/>
        </p:spPr>
      </p:sp>
      <p:sp>
        <p:nvSpPr>
          <p:cNvPr id="35" name="Shape 32"/>
          <p:cNvSpPr/>
          <p:nvPr/>
        </p:nvSpPr>
        <p:spPr>
          <a:xfrm>
            <a:off x="9990734" y="3590849"/>
            <a:ext cx="1514978" cy="9510"/>
          </a:xfrm>
          <a:prstGeom prst="rect">
            <a:avLst/>
          </a:prstGeom>
          <a:solidFill>
            <a:srgbClr val="EEF0F3"/>
          </a:solidFill>
          <a:ln/>
        </p:spPr>
      </p:sp>
      <p:sp>
        <p:nvSpPr>
          <p:cNvPr id="36" name="Shape 33"/>
          <p:cNvSpPr/>
          <p:nvPr/>
        </p:nvSpPr>
        <p:spPr>
          <a:xfrm>
            <a:off x="10154412" y="3258007"/>
            <a:ext cx="692201" cy="208483"/>
          </a:xfrm>
          <a:prstGeom prst="roundRect">
            <a:avLst>
              <a:gd name="adj" fmla="val 50000"/>
            </a:avLst>
          </a:prstGeom>
          <a:solidFill>
            <a:srgbClr val="A06E1C"/>
          </a:solidFill>
          <a:ln/>
        </p:spPr>
      </p:sp>
      <p:sp>
        <p:nvSpPr>
          <p:cNvPr id="37" name="Shape 34"/>
          <p:cNvSpPr/>
          <p:nvPr/>
        </p:nvSpPr>
        <p:spPr>
          <a:xfrm>
            <a:off x="10154412" y="3739896"/>
            <a:ext cx="565099" cy="208483"/>
          </a:xfrm>
          <a:prstGeom prst="roundRect">
            <a:avLst>
              <a:gd name="adj" fmla="val 50000"/>
            </a:avLst>
          </a:prstGeom>
          <a:solidFill>
            <a:srgbClr val="A06E1C"/>
          </a:solidFill>
          <a:ln/>
        </p:spPr>
      </p:sp>
      <p:sp>
        <p:nvSpPr>
          <p:cNvPr id="38" name="Shape 35"/>
          <p:cNvSpPr/>
          <p:nvPr/>
        </p:nvSpPr>
        <p:spPr>
          <a:xfrm>
            <a:off x="685800" y="4225442"/>
            <a:ext cx="10820095" cy="881482"/>
          </a:xfrm>
          <a:prstGeom prst="roundRect">
            <a:avLst>
              <a:gd name="adj" fmla="val 12967"/>
            </a:avLst>
          </a:prstGeom>
          <a:solidFill>
            <a:srgbClr val="E4EAF0"/>
          </a:solidFill>
          <a:ln w="9525">
            <a:solidFill>
              <a:srgbClr val="EEF0F3"/>
            </a:solidFill>
            <a:prstDash val="solid"/>
          </a:ln>
        </p:spPr>
      </p:sp>
      <p:sp>
        <p:nvSpPr>
          <p:cNvPr id="39" name="Shape 36"/>
          <p:cNvSpPr/>
          <p:nvPr/>
        </p:nvSpPr>
        <p:spPr>
          <a:xfrm>
            <a:off x="685800" y="4339742"/>
            <a:ext cx="38130" cy="652424"/>
          </a:xfrm>
          <a:prstGeom prst="rect">
            <a:avLst/>
          </a:prstGeom>
          <a:solidFill>
            <a:srgbClr val="15508C"/>
          </a:solidFill>
          <a:ln/>
        </p:spPr>
      </p:sp>
      <p:sp>
        <p:nvSpPr>
          <p:cNvPr id="40" name="Shape 37"/>
          <p:cNvSpPr/>
          <p:nvPr/>
        </p:nvSpPr>
        <p:spPr>
          <a:xfrm>
            <a:off x="685800" y="6162142"/>
            <a:ext cx="10820095" cy="9510"/>
          </a:xfrm>
          <a:prstGeom prst="rect">
            <a:avLst/>
          </a:prstGeom>
          <a:solidFill>
            <a:srgbClr val="E2E5EA"/>
          </a:solidFill>
          <a:ln/>
        </p:spPr>
      </p:sp>
      <p:sp>
        <p:nvSpPr>
          <p:cNvPr id="41" name="Text 38"/>
          <p:cNvSpPr/>
          <p:nvPr/>
        </p:nvSpPr>
        <p:spPr>
          <a:xfrm>
            <a:off x="685800" y="498348"/>
            <a:ext cx="6549847" cy="352044"/>
          </a:xfrm>
          <a:prstGeom prst="rect">
            <a:avLst/>
          </a:prstGeom>
          <a:noFill/>
          <a:ln/>
        </p:spPr>
        <p:txBody>
          <a:bodyPr wrap="none" lIns="0" tIns="0" rIns="0" bIns="0" rtlCol="0" anchor="t"/>
          <a:lstStyle/>
          <a:p>
            <a:pPr algn="l" indent="0" marL="0">
              <a:buNone/>
            </a:pPr>
            <a:r>
              <a:rPr lang="en-US" sz="2180" b="1" spc="-44" kern="0" dirty="0">
                <a:solidFill>
                  <a:srgbClr val="15171C"/>
                </a:solidFill>
                <a:latin typeface="Arial" pitchFamily="34" charset="0"/>
                <a:ea typeface="Arial" pitchFamily="34" charset="-122"/>
                <a:cs typeface="Arial" pitchFamily="34" charset="-120"/>
              </a:rPr>
              <a:t>Five controls make the staged opening executable</a:t>
            </a:r>
            <a:endParaRPr lang="en-US" sz="2180" dirty="0"/>
          </a:p>
        </p:txBody>
      </p:sp>
      <p:sp>
        <p:nvSpPr>
          <p:cNvPr id="42" name="Text 39"/>
          <p:cNvSpPr/>
          <p:nvPr/>
        </p:nvSpPr>
        <p:spPr>
          <a:xfrm>
            <a:off x="848563" y="1243584"/>
            <a:ext cx="307238" cy="149962"/>
          </a:xfrm>
          <a:prstGeom prst="rect">
            <a:avLst/>
          </a:prstGeom>
          <a:noFill/>
          <a:ln/>
        </p:spPr>
        <p:txBody>
          <a:bodyPr wrap="none" lIns="0" tIns="0" rIns="0" bIns="0" rtlCol="0" anchor="t"/>
          <a:lstStyle/>
          <a:p>
            <a:pPr algn="l" indent="0" marL="0">
              <a:buNone/>
            </a:pPr>
            <a:r>
              <a:rPr lang="en-US" sz="840" b="1" spc="50" kern="0" dirty="0">
                <a:solidFill>
                  <a:srgbClr val="FFFFFF"/>
                </a:solidFill>
                <a:latin typeface="Arial" pitchFamily="34" charset="0"/>
                <a:ea typeface="Arial" pitchFamily="34" charset="-122"/>
                <a:cs typeface="Arial" pitchFamily="34" charset="-120"/>
              </a:rPr>
              <a:t>RISK</a:t>
            </a:r>
            <a:endParaRPr lang="en-US" sz="840" dirty="0"/>
          </a:p>
        </p:txBody>
      </p:sp>
      <p:sp>
        <p:nvSpPr>
          <p:cNvPr id="43" name="Text 40"/>
          <p:cNvSpPr/>
          <p:nvPr/>
        </p:nvSpPr>
        <p:spPr>
          <a:xfrm>
            <a:off x="2471623" y="1243584"/>
            <a:ext cx="664769" cy="149962"/>
          </a:xfrm>
          <a:prstGeom prst="rect">
            <a:avLst/>
          </a:prstGeom>
          <a:noFill/>
          <a:ln/>
        </p:spPr>
        <p:txBody>
          <a:bodyPr wrap="none" lIns="0" tIns="0" rIns="0" bIns="0" rtlCol="0" anchor="t"/>
          <a:lstStyle/>
          <a:p>
            <a:pPr algn="l" indent="0" marL="0">
              <a:buNone/>
            </a:pPr>
            <a:r>
              <a:rPr lang="en-US" sz="840" b="1" spc="50" kern="0" dirty="0">
                <a:solidFill>
                  <a:srgbClr val="FFFFFF"/>
                </a:solidFill>
                <a:latin typeface="Arial" pitchFamily="34" charset="0"/>
                <a:ea typeface="Arial" pitchFamily="34" charset="-122"/>
                <a:cs typeface="Arial" pitchFamily="34" charset="-120"/>
              </a:rPr>
              <a:t>EXPOSURE</a:t>
            </a:r>
            <a:endParaRPr lang="en-US" sz="840" dirty="0"/>
          </a:p>
        </p:txBody>
      </p:sp>
      <p:sp>
        <p:nvSpPr>
          <p:cNvPr id="44" name="Text 41"/>
          <p:cNvSpPr/>
          <p:nvPr/>
        </p:nvSpPr>
        <p:spPr>
          <a:xfrm>
            <a:off x="5825642" y="1243584"/>
            <a:ext cx="715975" cy="149962"/>
          </a:xfrm>
          <a:prstGeom prst="rect">
            <a:avLst/>
          </a:prstGeom>
          <a:noFill/>
          <a:ln/>
        </p:spPr>
        <p:txBody>
          <a:bodyPr wrap="none" lIns="0" tIns="0" rIns="0" bIns="0" rtlCol="0" anchor="t"/>
          <a:lstStyle/>
          <a:p>
            <a:pPr algn="l" indent="0" marL="0">
              <a:buNone/>
            </a:pPr>
            <a:r>
              <a:rPr lang="en-US" sz="840" b="1" spc="50" kern="0" dirty="0">
                <a:solidFill>
                  <a:srgbClr val="FFFFFF"/>
                </a:solidFill>
                <a:latin typeface="Arial" pitchFamily="34" charset="0"/>
                <a:ea typeface="Arial" pitchFamily="34" charset="-122"/>
                <a:cs typeface="Arial" pitchFamily="34" charset="-120"/>
              </a:rPr>
              <a:t>MITIGATION</a:t>
            </a:r>
            <a:endParaRPr lang="en-US" sz="840" dirty="0"/>
          </a:p>
        </p:txBody>
      </p:sp>
      <p:sp>
        <p:nvSpPr>
          <p:cNvPr id="45" name="Text 42"/>
          <p:cNvSpPr/>
          <p:nvPr/>
        </p:nvSpPr>
        <p:spPr>
          <a:xfrm>
            <a:off x="10154412" y="1243584"/>
            <a:ext cx="465430" cy="149962"/>
          </a:xfrm>
          <a:prstGeom prst="rect">
            <a:avLst/>
          </a:prstGeom>
          <a:noFill/>
          <a:ln/>
        </p:spPr>
        <p:txBody>
          <a:bodyPr wrap="none" lIns="0" tIns="0" rIns="0" bIns="0" rtlCol="0" anchor="t"/>
          <a:lstStyle/>
          <a:p>
            <a:pPr algn="l" indent="0" marL="0">
              <a:buNone/>
            </a:pPr>
            <a:r>
              <a:rPr lang="en-US" sz="840" b="1" spc="50" kern="0" dirty="0">
                <a:solidFill>
                  <a:srgbClr val="FFFFFF"/>
                </a:solidFill>
                <a:latin typeface="Arial" pitchFamily="34" charset="0"/>
                <a:ea typeface="Arial" pitchFamily="34" charset="-122"/>
                <a:cs typeface="Arial" pitchFamily="34" charset="-120"/>
              </a:rPr>
              <a:t>STATUS</a:t>
            </a:r>
            <a:endParaRPr lang="en-US" sz="840" dirty="0"/>
          </a:p>
        </p:txBody>
      </p:sp>
      <p:sp>
        <p:nvSpPr>
          <p:cNvPr id="46" name="Text 43"/>
          <p:cNvSpPr/>
          <p:nvPr/>
        </p:nvSpPr>
        <p:spPr>
          <a:xfrm>
            <a:off x="848563" y="1730045"/>
            <a:ext cx="615391" cy="198425"/>
          </a:xfrm>
          <a:prstGeom prst="rect">
            <a:avLst/>
          </a:prstGeom>
          <a:noFill/>
          <a:ln/>
        </p:spPr>
        <p:txBody>
          <a:bodyPr wrap="none" lIns="0" tIns="0" rIns="0" bIns="0" rtlCol="0" anchor="t"/>
          <a:lstStyle/>
          <a:p>
            <a:pPr algn="l" indent="0" marL="0">
              <a:buNone/>
            </a:pPr>
            <a:r>
              <a:rPr lang="en-US" sz="1160" b="1" dirty="0">
                <a:solidFill>
                  <a:srgbClr val="15171C"/>
                </a:solidFill>
                <a:latin typeface="Arial" pitchFamily="34" charset="0"/>
                <a:ea typeface="Arial" pitchFamily="34" charset="-122"/>
                <a:cs typeface="Arial" pitchFamily="34" charset="-120"/>
              </a:rPr>
              <a:t>Demand</a:t>
            </a:r>
            <a:endParaRPr lang="en-US" sz="1160" dirty="0"/>
          </a:p>
        </p:txBody>
      </p:sp>
      <p:sp>
        <p:nvSpPr>
          <p:cNvPr id="47" name="Text 44"/>
          <p:cNvSpPr/>
          <p:nvPr/>
        </p:nvSpPr>
        <p:spPr>
          <a:xfrm>
            <a:off x="2471623" y="1730045"/>
            <a:ext cx="2913278"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Unsigned grocery customer represents 74 t</a:t>
            </a:r>
            <a:endParaRPr lang="en-US" sz="1160" dirty="0"/>
          </a:p>
        </p:txBody>
      </p:sp>
      <p:sp>
        <p:nvSpPr>
          <p:cNvPr id="48" name="Text 45"/>
          <p:cNvSpPr/>
          <p:nvPr/>
        </p:nvSpPr>
        <p:spPr>
          <a:xfrm>
            <a:off x="5825642" y="1631290"/>
            <a:ext cx="3532327" cy="398678"/>
          </a:xfrm>
          <a:prstGeom prst="rect">
            <a:avLst/>
          </a:prstGeom>
          <a:noFill/>
          <a:ln/>
        </p:spPr>
        <p:txBody>
          <a:bodyPr wrap="none" lIns="0" tIns="0" rIns="0" bIns="0" rtlCol="0" anchor="t"/>
          <a:lstStyle/>
          <a:p>
            <a:pPr algn="l" indent="0" marL="0">
              <a:lnSpc>
                <a:spcPts val="1820"/>
              </a:lnSpc>
              <a:buNone/>
            </a:pPr>
            <a:r>
              <a:rPr lang="en-US" sz="1160" dirty="0">
                <a:solidFill>
                  <a:srgbClr val="3F434B"/>
                </a:solidFill>
                <a:latin typeface="Arial" pitchFamily="34" charset="0"/>
                <a:ea typeface="Arial" pitchFamily="34" charset="-122"/>
                <a:cs typeface="Arial" pitchFamily="34" charset="-120"/>
              </a:rPr>
              <a:t>Secure conditional volume commitment before lease</a:t>
            </a:r>
            <a:endParaRPr lang="en-US" sz="1160" dirty="0"/>
          </a:p>
          <a:p>
            <a:pPr algn="l" indent="0" marL="0">
              <a:lnSpc>
                <a:spcPts val="1820"/>
              </a:lnSpc>
              <a:buNone/>
            </a:pPr>
            <a:r>
              <a:rPr lang="en-US" sz="1160" dirty="0">
                <a:solidFill>
                  <a:srgbClr val="3F434B"/>
                </a:solidFill>
                <a:latin typeface="Arial" pitchFamily="34" charset="0"/>
                <a:ea typeface="Arial" pitchFamily="34" charset="-122"/>
                <a:cs typeface="Arial" pitchFamily="34" charset="-120"/>
              </a:rPr>
              <a:t>signature</a:t>
            </a:r>
            <a:endParaRPr lang="en-US" sz="1160" dirty="0"/>
          </a:p>
        </p:txBody>
      </p:sp>
      <p:sp>
        <p:nvSpPr>
          <p:cNvPr id="49" name="Text 46"/>
          <p:cNvSpPr/>
          <p:nvPr/>
        </p:nvSpPr>
        <p:spPr>
          <a:xfrm>
            <a:off x="10276027" y="1760220"/>
            <a:ext cx="284378" cy="133502"/>
          </a:xfrm>
          <a:prstGeom prst="rect">
            <a:avLst/>
          </a:prstGeom>
          <a:noFill/>
          <a:ln/>
        </p:spPr>
        <p:txBody>
          <a:bodyPr wrap="none" lIns="0" tIns="0" rIns="0" bIns="0" rtlCol="0" anchor="t"/>
          <a:lstStyle/>
          <a:p>
            <a:pPr algn="l" indent="0" marL="0">
              <a:buNone/>
            </a:pPr>
            <a:r>
              <a:rPr lang="en-US" sz="740" b="1" spc="59" kern="0" dirty="0">
                <a:solidFill>
                  <a:srgbClr val="FFFFFF"/>
                </a:solidFill>
                <a:latin typeface="Consolas" pitchFamily="34" charset="0"/>
                <a:ea typeface="Consolas" pitchFamily="34" charset="-122"/>
                <a:cs typeface="Consolas" pitchFamily="34" charset="-120"/>
              </a:rPr>
              <a:t>GATE</a:t>
            </a:r>
            <a:endParaRPr lang="en-US" sz="740" dirty="0"/>
          </a:p>
        </p:txBody>
      </p:sp>
      <p:sp>
        <p:nvSpPr>
          <p:cNvPr id="50" name="Text 47"/>
          <p:cNvSpPr/>
          <p:nvPr/>
        </p:nvSpPr>
        <p:spPr>
          <a:xfrm>
            <a:off x="848563" y="2304288"/>
            <a:ext cx="447142" cy="198425"/>
          </a:xfrm>
          <a:prstGeom prst="rect">
            <a:avLst/>
          </a:prstGeom>
          <a:noFill/>
          <a:ln/>
        </p:spPr>
        <p:txBody>
          <a:bodyPr wrap="none" lIns="0" tIns="0" rIns="0" bIns="0" rtlCol="0" anchor="t"/>
          <a:lstStyle/>
          <a:p>
            <a:pPr algn="l" indent="0" marL="0">
              <a:buNone/>
            </a:pPr>
            <a:r>
              <a:rPr lang="en-US" sz="1160" b="1" dirty="0">
                <a:solidFill>
                  <a:srgbClr val="15171C"/>
                </a:solidFill>
                <a:latin typeface="Arial" pitchFamily="34" charset="0"/>
                <a:ea typeface="Arial" pitchFamily="34" charset="-122"/>
                <a:cs typeface="Arial" pitchFamily="34" charset="-120"/>
              </a:rPr>
              <a:t>Lease</a:t>
            </a:r>
            <a:endParaRPr lang="en-US" sz="1160" dirty="0"/>
          </a:p>
        </p:txBody>
      </p:sp>
      <p:sp>
        <p:nvSpPr>
          <p:cNvPr id="51" name="Text 48"/>
          <p:cNvSpPr/>
          <p:nvPr/>
        </p:nvSpPr>
        <p:spPr>
          <a:xfrm>
            <a:off x="2471623" y="2304288"/>
            <a:ext cx="1929384"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Proposed term is eight years</a:t>
            </a:r>
            <a:endParaRPr lang="en-US" sz="1160" dirty="0"/>
          </a:p>
        </p:txBody>
      </p:sp>
      <p:sp>
        <p:nvSpPr>
          <p:cNvPr id="52" name="Text 49"/>
          <p:cNvSpPr/>
          <p:nvPr/>
        </p:nvSpPr>
        <p:spPr>
          <a:xfrm>
            <a:off x="5825642" y="2304288"/>
            <a:ext cx="3769157"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Require six-month break if permits or anchor volume fail</a:t>
            </a:r>
            <a:endParaRPr lang="en-US" sz="1160" dirty="0"/>
          </a:p>
        </p:txBody>
      </p:sp>
      <p:sp>
        <p:nvSpPr>
          <p:cNvPr id="53" name="Text 50"/>
          <p:cNvSpPr/>
          <p:nvPr/>
        </p:nvSpPr>
        <p:spPr>
          <a:xfrm>
            <a:off x="10276027" y="2334463"/>
            <a:ext cx="284378" cy="133502"/>
          </a:xfrm>
          <a:prstGeom prst="rect">
            <a:avLst/>
          </a:prstGeom>
          <a:noFill/>
          <a:ln/>
        </p:spPr>
        <p:txBody>
          <a:bodyPr wrap="none" lIns="0" tIns="0" rIns="0" bIns="0" rtlCol="0" anchor="t"/>
          <a:lstStyle/>
          <a:p>
            <a:pPr algn="l" indent="0" marL="0">
              <a:buNone/>
            </a:pPr>
            <a:r>
              <a:rPr lang="en-US" sz="740" b="1" spc="59" kern="0" dirty="0">
                <a:solidFill>
                  <a:srgbClr val="FFFFFF"/>
                </a:solidFill>
                <a:latin typeface="Consolas" pitchFamily="34" charset="0"/>
                <a:ea typeface="Consolas" pitchFamily="34" charset="-122"/>
                <a:cs typeface="Consolas" pitchFamily="34" charset="-120"/>
              </a:rPr>
              <a:t>GATE</a:t>
            </a:r>
            <a:endParaRPr lang="en-US" sz="740" dirty="0"/>
          </a:p>
        </p:txBody>
      </p:sp>
      <p:sp>
        <p:nvSpPr>
          <p:cNvPr id="54" name="Text 51"/>
          <p:cNvSpPr/>
          <p:nvPr/>
        </p:nvSpPr>
        <p:spPr>
          <a:xfrm>
            <a:off x="848563" y="2786177"/>
            <a:ext cx="447142" cy="198425"/>
          </a:xfrm>
          <a:prstGeom prst="rect">
            <a:avLst/>
          </a:prstGeom>
          <a:noFill/>
          <a:ln/>
        </p:spPr>
        <p:txBody>
          <a:bodyPr wrap="none" lIns="0" tIns="0" rIns="0" bIns="0" rtlCol="0" anchor="t"/>
          <a:lstStyle/>
          <a:p>
            <a:pPr algn="l" indent="0" marL="0">
              <a:buNone/>
            </a:pPr>
            <a:r>
              <a:rPr lang="en-US" sz="1160" b="1" dirty="0">
                <a:solidFill>
                  <a:srgbClr val="15171C"/>
                </a:solidFill>
                <a:latin typeface="Arial" pitchFamily="34" charset="0"/>
                <a:ea typeface="Arial" pitchFamily="34" charset="-122"/>
                <a:cs typeface="Arial" pitchFamily="34" charset="-120"/>
              </a:rPr>
              <a:t>Hiring</a:t>
            </a:r>
            <a:endParaRPr lang="en-US" sz="1160" dirty="0"/>
          </a:p>
        </p:txBody>
      </p:sp>
      <p:sp>
        <p:nvSpPr>
          <p:cNvPr id="55" name="Text 52"/>
          <p:cNvSpPr/>
          <p:nvPr/>
        </p:nvSpPr>
        <p:spPr>
          <a:xfrm>
            <a:off x="2471623" y="2786177"/>
            <a:ext cx="2835554"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Six roles needed; benchmark is ten weeks</a:t>
            </a:r>
            <a:endParaRPr lang="en-US" sz="1160" dirty="0"/>
          </a:p>
        </p:txBody>
      </p:sp>
      <p:sp>
        <p:nvSpPr>
          <p:cNvPr id="56" name="Text 53"/>
          <p:cNvSpPr/>
          <p:nvPr/>
        </p:nvSpPr>
        <p:spPr>
          <a:xfrm>
            <a:off x="5825642" y="2786177"/>
            <a:ext cx="2909621"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Start two lead-operator searches at signing</a:t>
            </a:r>
            <a:endParaRPr lang="en-US" sz="1160" dirty="0"/>
          </a:p>
        </p:txBody>
      </p:sp>
      <p:sp>
        <p:nvSpPr>
          <p:cNvPr id="57" name="Text 54"/>
          <p:cNvSpPr/>
          <p:nvPr/>
        </p:nvSpPr>
        <p:spPr>
          <a:xfrm>
            <a:off x="10276027" y="2816352"/>
            <a:ext cx="348386" cy="133502"/>
          </a:xfrm>
          <a:prstGeom prst="rect">
            <a:avLst/>
          </a:prstGeom>
          <a:noFill/>
          <a:ln/>
        </p:spPr>
        <p:txBody>
          <a:bodyPr wrap="none" lIns="0" tIns="0" rIns="0" bIns="0" rtlCol="0" anchor="t"/>
          <a:lstStyle/>
          <a:p>
            <a:pPr algn="l" indent="0" marL="0">
              <a:buNone/>
            </a:pPr>
            <a:r>
              <a:rPr lang="en-US" sz="740" b="1" spc="59" kern="0" dirty="0">
                <a:solidFill>
                  <a:srgbClr val="FFFFFF"/>
                </a:solidFill>
                <a:latin typeface="Consolas" pitchFamily="34" charset="0"/>
                <a:ea typeface="Consolas" pitchFamily="34" charset="-122"/>
                <a:cs typeface="Consolas" pitchFamily="34" charset="-120"/>
              </a:rPr>
              <a:t>WATCH</a:t>
            </a:r>
            <a:endParaRPr lang="en-US" sz="740" dirty="0"/>
          </a:p>
        </p:txBody>
      </p:sp>
      <p:sp>
        <p:nvSpPr>
          <p:cNvPr id="58" name="Text 55"/>
          <p:cNvSpPr/>
          <p:nvPr/>
        </p:nvSpPr>
        <p:spPr>
          <a:xfrm>
            <a:off x="848563" y="3268066"/>
            <a:ext cx="517550" cy="198425"/>
          </a:xfrm>
          <a:prstGeom prst="rect">
            <a:avLst/>
          </a:prstGeom>
          <a:noFill/>
          <a:ln/>
        </p:spPr>
        <p:txBody>
          <a:bodyPr wrap="none" lIns="0" tIns="0" rIns="0" bIns="0" rtlCol="0" anchor="t"/>
          <a:lstStyle/>
          <a:p>
            <a:pPr algn="l" indent="0" marL="0">
              <a:buNone/>
            </a:pPr>
            <a:r>
              <a:rPr lang="en-US" sz="1160" b="1" dirty="0">
                <a:solidFill>
                  <a:srgbClr val="15171C"/>
                </a:solidFill>
                <a:latin typeface="Arial" pitchFamily="34" charset="0"/>
                <a:ea typeface="Arial" pitchFamily="34" charset="-122"/>
                <a:cs typeface="Arial" pitchFamily="34" charset="-120"/>
              </a:rPr>
              <a:t>Quality</a:t>
            </a:r>
            <a:endParaRPr lang="en-US" sz="1160" dirty="0"/>
          </a:p>
        </p:txBody>
      </p:sp>
      <p:sp>
        <p:nvSpPr>
          <p:cNvPr id="59" name="Text 56"/>
          <p:cNvSpPr/>
          <p:nvPr/>
        </p:nvSpPr>
        <p:spPr>
          <a:xfrm>
            <a:off x="2471623" y="3268066"/>
            <a:ext cx="2214677"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Equipment differs from East Yard</a:t>
            </a:r>
            <a:endParaRPr lang="en-US" sz="1160" dirty="0"/>
          </a:p>
        </p:txBody>
      </p:sp>
      <p:sp>
        <p:nvSpPr>
          <p:cNvPr id="60" name="Text 57"/>
          <p:cNvSpPr/>
          <p:nvPr/>
        </p:nvSpPr>
        <p:spPr>
          <a:xfrm>
            <a:off x="5825642" y="3268066"/>
            <a:ext cx="3450946"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Four-week parallel validation and 30 blinded panels</a:t>
            </a:r>
            <a:endParaRPr lang="en-US" sz="1160" dirty="0"/>
          </a:p>
        </p:txBody>
      </p:sp>
      <p:sp>
        <p:nvSpPr>
          <p:cNvPr id="61" name="Text 58"/>
          <p:cNvSpPr/>
          <p:nvPr/>
        </p:nvSpPr>
        <p:spPr>
          <a:xfrm>
            <a:off x="10276027" y="3298241"/>
            <a:ext cx="476402" cy="133502"/>
          </a:xfrm>
          <a:prstGeom prst="rect">
            <a:avLst/>
          </a:prstGeom>
          <a:noFill/>
          <a:ln/>
        </p:spPr>
        <p:txBody>
          <a:bodyPr wrap="none" lIns="0" tIns="0" rIns="0" bIns="0" rtlCol="0" anchor="t"/>
          <a:lstStyle/>
          <a:p>
            <a:pPr algn="l" indent="0" marL="0">
              <a:buNone/>
            </a:pPr>
            <a:r>
              <a:rPr lang="en-US" sz="740" b="1" spc="59" kern="0" dirty="0">
                <a:solidFill>
                  <a:srgbClr val="FFFFFF"/>
                </a:solidFill>
                <a:latin typeface="Consolas" pitchFamily="34" charset="0"/>
                <a:ea typeface="Consolas" pitchFamily="34" charset="-122"/>
                <a:cs typeface="Consolas" pitchFamily="34" charset="-120"/>
              </a:rPr>
              <a:t>CONTROL</a:t>
            </a:r>
            <a:endParaRPr lang="en-US" sz="740" dirty="0"/>
          </a:p>
        </p:txBody>
      </p:sp>
      <p:sp>
        <p:nvSpPr>
          <p:cNvPr id="62" name="Text 59"/>
          <p:cNvSpPr/>
          <p:nvPr/>
        </p:nvSpPr>
        <p:spPr>
          <a:xfrm>
            <a:off x="848563" y="3750869"/>
            <a:ext cx="545897" cy="198425"/>
          </a:xfrm>
          <a:prstGeom prst="rect">
            <a:avLst/>
          </a:prstGeom>
          <a:noFill/>
          <a:ln/>
        </p:spPr>
        <p:txBody>
          <a:bodyPr wrap="none" lIns="0" tIns="0" rIns="0" bIns="0" rtlCol="0" anchor="t"/>
          <a:lstStyle/>
          <a:p>
            <a:pPr algn="l" indent="0" marL="0">
              <a:buNone/>
            </a:pPr>
            <a:r>
              <a:rPr lang="en-US" sz="1160" b="1" dirty="0">
                <a:solidFill>
                  <a:srgbClr val="15171C"/>
                </a:solidFill>
                <a:latin typeface="Arial" pitchFamily="34" charset="0"/>
                <a:ea typeface="Arial" pitchFamily="34" charset="-122"/>
                <a:cs typeface="Arial" pitchFamily="34" charset="-120"/>
              </a:rPr>
              <a:t>Launch</a:t>
            </a:r>
            <a:endParaRPr lang="en-US" sz="1160" dirty="0"/>
          </a:p>
        </p:txBody>
      </p:sp>
      <p:sp>
        <p:nvSpPr>
          <p:cNvPr id="63" name="Text 60"/>
          <p:cNvSpPr/>
          <p:nvPr/>
        </p:nvSpPr>
        <p:spPr>
          <a:xfrm>
            <a:off x="2471623" y="3750869"/>
            <a:ext cx="3013862"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Three weeks contingency on a 36-week path</a:t>
            </a:r>
            <a:endParaRPr lang="en-US" sz="1160" dirty="0"/>
          </a:p>
        </p:txBody>
      </p:sp>
      <p:sp>
        <p:nvSpPr>
          <p:cNvPr id="64" name="Text 61"/>
          <p:cNvSpPr/>
          <p:nvPr/>
        </p:nvSpPr>
        <p:spPr>
          <a:xfrm>
            <a:off x="5825642" y="3750869"/>
            <a:ext cx="3284525"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Protect contingency and monitor the critical path</a:t>
            </a:r>
            <a:endParaRPr lang="en-US" sz="1160" dirty="0"/>
          </a:p>
        </p:txBody>
      </p:sp>
      <p:sp>
        <p:nvSpPr>
          <p:cNvPr id="65" name="Text 62"/>
          <p:cNvSpPr/>
          <p:nvPr/>
        </p:nvSpPr>
        <p:spPr>
          <a:xfrm>
            <a:off x="10276027" y="3780130"/>
            <a:ext cx="348386" cy="133502"/>
          </a:xfrm>
          <a:prstGeom prst="rect">
            <a:avLst/>
          </a:prstGeom>
          <a:noFill/>
          <a:ln/>
        </p:spPr>
        <p:txBody>
          <a:bodyPr wrap="none" lIns="0" tIns="0" rIns="0" bIns="0" rtlCol="0" anchor="t"/>
          <a:lstStyle/>
          <a:p>
            <a:pPr algn="l" indent="0" marL="0">
              <a:buNone/>
            </a:pPr>
            <a:r>
              <a:rPr lang="en-US" sz="740" b="1" spc="59" kern="0" dirty="0">
                <a:solidFill>
                  <a:srgbClr val="FFFFFF"/>
                </a:solidFill>
                <a:latin typeface="Consolas" pitchFamily="34" charset="0"/>
                <a:ea typeface="Consolas" pitchFamily="34" charset="-122"/>
                <a:cs typeface="Consolas" pitchFamily="34" charset="-120"/>
              </a:rPr>
              <a:t>WATCH</a:t>
            </a:r>
            <a:endParaRPr lang="en-US" sz="740" dirty="0"/>
          </a:p>
        </p:txBody>
      </p:sp>
      <p:sp>
        <p:nvSpPr>
          <p:cNvPr id="66" name="Text 63"/>
          <p:cNvSpPr/>
          <p:nvPr/>
        </p:nvSpPr>
        <p:spPr>
          <a:xfrm>
            <a:off x="914400" y="4347972"/>
            <a:ext cx="1675181" cy="149962"/>
          </a:xfrm>
          <a:prstGeom prst="rect">
            <a:avLst/>
          </a:prstGeom>
          <a:noFill/>
          <a:ln/>
        </p:spPr>
        <p:txBody>
          <a:bodyPr wrap="none" lIns="0" tIns="0" rIns="0" bIns="0" rtlCol="0" anchor="t"/>
          <a:lstStyle/>
          <a:p>
            <a:pPr algn="l" indent="0" marL="0">
              <a:buNone/>
            </a:pPr>
            <a:r>
              <a:rPr lang="en-US" sz="840" b="1" spc="117" kern="0" dirty="0">
                <a:solidFill>
                  <a:srgbClr val="15508C"/>
                </a:solidFill>
                <a:latin typeface="Arial" pitchFamily="34" charset="0"/>
                <a:ea typeface="Arial" pitchFamily="34" charset="-122"/>
                <a:cs typeface="Arial" pitchFamily="34" charset="-120"/>
              </a:rPr>
              <a:t>IF NO DECISION IS MADE</a:t>
            </a:r>
            <a:endParaRPr lang="en-US" sz="840" dirty="0"/>
          </a:p>
        </p:txBody>
      </p:sp>
      <p:sp>
        <p:nvSpPr>
          <p:cNvPr id="67" name="Text 64"/>
          <p:cNvSpPr/>
          <p:nvPr/>
        </p:nvSpPr>
        <p:spPr>
          <a:xfrm>
            <a:off x="914400" y="4568342"/>
            <a:ext cx="9942271" cy="422453"/>
          </a:xfrm>
          <a:prstGeom prst="rect">
            <a:avLst/>
          </a:prstGeom>
          <a:noFill/>
          <a:ln/>
        </p:spPr>
        <p:txBody>
          <a:bodyPr wrap="none" lIns="0" tIns="0" rIns="0" bIns="0" rtlCol="0" anchor="t"/>
          <a:lstStyle/>
          <a:p>
            <a:pPr algn="l" indent="0" marL="0">
              <a:lnSpc>
                <a:spcPts val="2020"/>
              </a:lnSpc>
              <a:buNone/>
            </a:pPr>
            <a:r>
              <a:rPr lang="en-US" sz="1160" dirty="0">
                <a:solidFill>
                  <a:srgbClr val="3F434B"/>
                </a:solidFill>
                <a:latin typeface="Arial" pitchFamily="34" charset="0"/>
                <a:ea typeface="Arial" pitchFamily="34" charset="-122"/>
                <a:cs typeface="Arial" pitchFamily="34" charset="-120"/>
              </a:rPr>
              <a:t>East Yard remains above the service threshold on confirmed demand, and base-case overflow shifts to outsourcing with +€0.74/kg cost, eight-week</a:t>
            </a:r>
            <a:endParaRPr lang="en-US" sz="1160" dirty="0"/>
          </a:p>
          <a:p>
            <a:pPr algn="l" indent="0" marL="0">
              <a:lnSpc>
                <a:spcPts val="2020"/>
              </a:lnSpc>
              <a:buNone/>
            </a:pPr>
            <a:r>
              <a:rPr lang="en-US" sz="1160" dirty="0">
                <a:solidFill>
                  <a:srgbClr val="3F434B"/>
                </a:solidFill>
                <a:latin typeface="Arial" pitchFamily="34" charset="0"/>
                <a:ea typeface="Arial" pitchFamily="34" charset="-122"/>
                <a:cs typeface="Arial" pitchFamily="34" charset="-120"/>
              </a:rPr>
              <a:t>commitments and the pilot’s quality record.</a:t>
            </a:r>
            <a:endParaRPr lang="en-US" sz="1160" dirty="0"/>
          </a:p>
        </p:txBody>
      </p:sp>
      <p:sp>
        <p:nvSpPr>
          <p:cNvPr id="68" name="Text 65"/>
          <p:cNvSpPr/>
          <p:nvPr/>
        </p:nvSpPr>
        <p:spPr>
          <a:xfrm>
            <a:off x="685800" y="5253228"/>
            <a:ext cx="1205179" cy="133502"/>
          </a:xfrm>
          <a:prstGeom prst="rect">
            <a:avLst/>
          </a:prstGeom>
          <a:noFill/>
          <a:ln/>
        </p:spPr>
        <p:txBody>
          <a:bodyPr wrap="none" lIns="0" tIns="0" rIns="0" bIns="0" rtlCol="0" anchor="t"/>
          <a:lstStyle/>
          <a:p>
            <a:pPr algn="l" indent="0" marL="0">
              <a:buNone/>
            </a:pPr>
            <a:r>
              <a:rPr lang="en-US" sz="770" spc="23" kern="0" dirty="0">
                <a:solidFill>
                  <a:srgbClr val="83878E"/>
                </a:solidFill>
                <a:latin typeface="Consolas" pitchFamily="34" charset="0"/>
                <a:ea typeface="Consolas" pitchFamily="34" charset="-122"/>
                <a:cs typeface="Consolas" pitchFamily="34" charset="-120"/>
              </a:rPr>
              <a:t>Source: user brief.</a:t>
            </a:r>
            <a:endParaRPr lang="en-US" sz="770" dirty="0"/>
          </a:p>
        </p:txBody>
      </p:sp>
      <p:sp>
        <p:nvSpPr>
          <p:cNvPr id="69" name="Text 66"/>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08 / 10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h2pg-14"/>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15"/>
          <p:cNvSpPr/>
          <p:nvPr/>
        </p:nvSpPr>
        <p:spPr>
          <a:xfrm>
            <a:off x="685800" y="1575511"/>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1927555"/>
            <a:ext cx="3086100" cy="1386230"/>
          </a:xfrm>
          <a:prstGeom prst="roundRect">
            <a:avLst>
              <a:gd name="adj" fmla="val 8245"/>
            </a:avLst>
          </a:prstGeom>
          <a:solidFill>
            <a:srgbClr val="F6F7F9"/>
          </a:solidFill>
          <a:ln w="9525">
            <a:solidFill>
              <a:srgbClr val="15508C"/>
            </a:solidFill>
            <a:prstDash val="solid"/>
          </a:ln>
        </p:spPr>
      </p:sp>
      <p:sp>
        <p:nvSpPr>
          <p:cNvPr id="6" name="h2pc-5"/>
          <p:cNvSpPr/>
          <p:nvPr/>
        </p:nvSpPr>
        <p:spPr>
          <a:xfrm>
            <a:off x="3905402" y="2515514"/>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15508C"/>
            </a:solidFill>
            <a:prstDash val="solid"/>
          </a:ln>
        </p:spPr>
      </p:sp>
      <p:sp>
        <p:nvSpPr>
          <p:cNvPr id="7" name="Shape 4"/>
          <p:cNvSpPr/>
          <p:nvPr/>
        </p:nvSpPr>
        <p:spPr>
          <a:xfrm>
            <a:off x="4552798" y="1927555"/>
            <a:ext cx="3086100" cy="1386230"/>
          </a:xfrm>
          <a:prstGeom prst="roundRect">
            <a:avLst>
              <a:gd name="adj" fmla="val 8245"/>
            </a:avLst>
          </a:prstGeom>
          <a:solidFill>
            <a:srgbClr val="F6F7F9"/>
          </a:solidFill>
          <a:ln w="9525">
            <a:solidFill>
              <a:srgbClr val="15508C"/>
            </a:solidFill>
            <a:prstDash val="solid"/>
          </a:ln>
        </p:spPr>
      </p:sp>
      <p:sp>
        <p:nvSpPr>
          <p:cNvPr id="8" name="h2pc-6"/>
          <p:cNvSpPr/>
          <p:nvPr/>
        </p:nvSpPr>
        <p:spPr>
          <a:xfrm>
            <a:off x="7772400" y="2515514"/>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15508C"/>
            </a:solidFill>
            <a:prstDash val="solid"/>
          </a:ln>
        </p:spPr>
      </p:sp>
      <p:sp>
        <p:nvSpPr>
          <p:cNvPr id="9" name="Shape 6"/>
          <p:cNvSpPr/>
          <p:nvPr/>
        </p:nvSpPr>
        <p:spPr>
          <a:xfrm>
            <a:off x="8419795" y="1927555"/>
            <a:ext cx="3086100" cy="1386230"/>
          </a:xfrm>
          <a:prstGeom prst="roundRect">
            <a:avLst>
              <a:gd name="adj" fmla="val 8245"/>
            </a:avLst>
          </a:prstGeom>
          <a:solidFill>
            <a:srgbClr val="DBE3EC"/>
          </a:solidFill>
          <a:ln w="9525">
            <a:solidFill>
              <a:srgbClr val="15508C"/>
            </a:solidFill>
            <a:prstDash val="solid"/>
          </a:ln>
        </p:spPr>
      </p:sp>
      <p:sp>
        <p:nvSpPr>
          <p:cNvPr id="10" name="Shape 7"/>
          <p:cNvSpPr/>
          <p:nvPr/>
        </p:nvSpPr>
        <p:spPr>
          <a:xfrm>
            <a:off x="685800" y="3599078"/>
            <a:ext cx="5277002" cy="1421892"/>
          </a:xfrm>
          <a:prstGeom prst="roundRect">
            <a:avLst>
              <a:gd name="adj" fmla="val 8039"/>
            </a:avLst>
          </a:prstGeom>
          <a:solidFill>
            <a:srgbClr val="EDF0F5"/>
          </a:solidFill>
          <a:ln w="9525">
            <a:solidFill>
              <a:srgbClr val="EEF0F3"/>
            </a:solidFill>
            <a:prstDash val="solid"/>
          </a:ln>
        </p:spPr>
      </p:sp>
      <p:sp>
        <p:nvSpPr>
          <p:cNvPr id="11" name="Shape 8"/>
          <p:cNvSpPr/>
          <p:nvPr/>
        </p:nvSpPr>
        <p:spPr>
          <a:xfrm>
            <a:off x="685800" y="3713378"/>
            <a:ext cx="38130" cy="1193292"/>
          </a:xfrm>
          <a:prstGeom prst="rect">
            <a:avLst/>
          </a:prstGeom>
          <a:solidFill>
            <a:srgbClr val="15508C"/>
          </a:solidFill>
          <a:ln/>
        </p:spPr>
      </p:sp>
      <p:sp>
        <p:nvSpPr>
          <p:cNvPr id="12" name="Shape 9"/>
          <p:cNvSpPr/>
          <p:nvPr/>
        </p:nvSpPr>
        <p:spPr>
          <a:xfrm>
            <a:off x="6228893" y="3599078"/>
            <a:ext cx="5277002" cy="1421892"/>
          </a:xfrm>
          <a:prstGeom prst="roundRect">
            <a:avLst>
              <a:gd name="adj" fmla="val 8039"/>
            </a:avLst>
          </a:prstGeom>
          <a:solidFill>
            <a:srgbClr val="EDF0F5"/>
          </a:solidFill>
          <a:ln w="9525">
            <a:solidFill>
              <a:srgbClr val="EEF0F3"/>
            </a:solidFill>
            <a:prstDash val="solid"/>
          </a:ln>
        </p:spPr>
      </p:sp>
      <p:sp>
        <p:nvSpPr>
          <p:cNvPr id="13" name="Shape 10"/>
          <p:cNvSpPr/>
          <p:nvPr/>
        </p:nvSpPr>
        <p:spPr>
          <a:xfrm>
            <a:off x="6228893" y="3713378"/>
            <a:ext cx="38130" cy="1193292"/>
          </a:xfrm>
          <a:prstGeom prst="rect">
            <a:avLst/>
          </a:prstGeom>
          <a:solidFill>
            <a:srgbClr val="15508C"/>
          </a:solidFill>
          <a:ln/>
        </p:spPr>
      </p:sp>
      <p:sp>
        <p:nvSpPr>
          <p:cNvPr id="14" name="Shape 11"/>
          <p:cNvSpPr/>
          <p:nvPr/>
        </p:nvSpPr>
        <p:spPr>
          <a:xfrm>
            <a:off x="685800" y="6162142"/>
            <a:ext cx="10820095" cy="9510"/>
          </a:xfrm>
          <a:prstGeom prst="rect">
            <a:avLst/>
          </a:prstGeom>
          <a:solidFill>
            <a:srgbClr val="E2E5EA"/>
          </a:solidFill>
          <a:ln/>
        </p:spPr>
      </p:sp>
      <p:sp>
        <p:nvSpPr>
          <p:cNvPr id="15" name="h2pl-0"/>
          <p:cNvSpPr/>
          <p:nvPr/>
        </p:nvSpPr>
        <p:spPr>
          <a:xfrm>
            <a:off x="990295" y="4218127"/>
            <a:ext cx="4977079" cy="598932"/>
          </a:xfrm>
          <a:prstGeom prst="rect">
            <a:avLst/>
          </a:prstGeom>
          <a:noFill/>
          <a:ln/>
        </p:spPr>
        <p:txBody>
          <a:bodyPr wrap="square" lIns="0" tIns="0" rIns="0" bIns="0" rtlCol="0" anchor="t"/>
          <a:lstStyle/>
          <a:p>
            <a:pPr indent="0" marL="0">
              <a:lnSpc>
                <a:spcPts val="1850"/>
              </a:lnSpc>
              <a:buNone/>
            </a:pPr>
            <a:r>
              <a:rPr lang="en-US" sz="1270" dirty="0">
                <a:solidFill>
                  <a:srgbClr val="3F434B"/>
                </a:solidFill>
                <a:latin typeface="Arial" pitchFamily="34" charset="0"/>
                <a:ea typeface="Arial" pitchFamily="34" charset="-122"/>
                <a:cs typeface="Arial" pitchFamily="34" charset="-120"/>
              </a:rPr>
              <a:t>Commit up to €1.16m phase-one fit-out</a:t>
            </a:r>
            <a:endParaRPr lang="en-US" sz="1270" dirty="0"/>
          </a:p>
          <a:p>
            <a:pPr indent="0" marL="0">
              <a:lnSpc>
                <a:spcPts val="1850"/>
              </a:lnSpc>
              <a:buNone/>
            </a:pPr>
            <a:r>
              <a:rPr lang="en-US" sz="1270" dirty="0">
                <a:solidFill>
                  <a:srgbClr val="3F434B"/>
                </a:solidFill>
                <a:latin typeface="Arial" pitchFamily="34" charset="0"/>
                <a:ea typeface="Arial" pitchFamily="34" charset="-122"/>
                <a:cs typeface="Arial" pitchFamily="34" charset="-120"/>
              </a:rPr>
              <a:t>Target April 2027 opening</a:t>
            </a:r>
            <a:endParaRPr lang="en-US" sz="1270" dirty="0"/>
          </a:p>
        </p:txBody>
      </p:sp>
      <p:sp>
        <p:nvSpPr>
          <p:cNvPr id="16" name="h2pl-1"/>
          <p:cNvSpPr/>
          <p:nvPr/>
        </p:nvSpPr>
        <p:spPr>
          <a:xfrm>
            <a:off x="6534302" y="4218127"/>
            <a:ext cx="4977079" cy="598932"/>
          </a:xfrm>
          <a:prstGeom prst="rect">
            <a:avLst/>
          </a:prstGeom>
          <a:noFill/>
          <a:ln/>
        </p:spPr>
        <p:txBody>
          <a:bodyPr wrap="square" lIns="0" tIns="0" rIns="0" bIns="0" rtlCol="0" anchor="t"/>
          <a:lstStyle/>
          <a:p>
            <a:pPr marL="228600" indent="-228600">
              <a:lnSpc>
                <a:spcPts val="1850"/>
              </a:lnSpc>
              <a:buClr>
                <a:srgbClr val="83878E"/>
              </a:buClr>
              <a:buSzPct val="100000"/>
              <a:buChar char="•"/>
            </a:pPr>
            <a:r>
              <a:rPr lang="en-US" sz="1270" dirty="0">
                <a:solidFill>
                  <a:srgbClr val="3F434B"/>
                </a:solidFill>
                <a:latin typeface="Arial" pitchFamily="34" charset="0"/>
                <a:ea typeface="Arial" pitchFamily="34" charset="-122"/>
                <a:cs typeface="Arial" pitchFamily="34" charset="-120"/>
              </a:rPr>
              <a:t>Do not sign the lease</a:t>
            </a:r>
            <a:endParaRPr lang="en-US" sz="1270" dirty="0"/>
          </a:p>
          <a:p>
            <a:pPr marL="228600" indent="-228600">
              <a:lnSpc>
                <a:spcPts val="1850"/>
              </a:lnSpc>
              <a:buClr>
                <a:srgbClr val="83878E"/>
              </a:buClr>
              <a:buSzPct val="100000"/>
              <a:buChar char="•"/>
            </a:pPr>
            <a:r>
              <a:rPr lang="en-US" sz="1270" dirty="0">
                <a:solidFill>
                  <a:srgbClr val="3F434B"/>
                </a:solidFill>
                <a:latin typeface="Arial" pitchFamily="34" charset="0"/>
                <a:ea typeface="Arial" pitchFamily="34" charset="-122"/>
                <a:cs typeface="Arial" pitchFamily="34" charset="-120"/>
              </a:rPr>
              <a:t>Retain outsourcing as the overflow alternative</a:t>
            </a:r>
            <a:endParaRPr lang="en-US" sz="1270" dirty="0"/>
          </a:p>
        </p:txBody>
      </p:sp>
      <p:sp>
        <p:nvSpPr>
          <p:cNvPr id="17" name="Text 14"/>
          <p:cNvSpPr/>
          <p:nvPr/>
        </p:nvSpPr>
        <p:spPr>
          <a:xfrm>
            <a:off x="685800" y="1075334"/>
            <a:ext cx="7135978" cy="442570"/>
          </a:xfrm>
          <a:prstGeom prst="rect">
            <a:avLst/>
          </a:prstGeom>
          <a:noFill/>
          <a:ln/>
        </p:spPr>
        <p:txBody>
          <a:bodyPr wrap="none" lIns="0" tIns="0" rIns="0" bIns="0" rtlCol="0" anchor="t"/>
          <a:lstStyle/>
          <a:p>
            <a:pPr algn="l" indent="0" marL="0">
              <a:buNone/>
            </a:pPr>
            <a:r>
              <a:rPr lang="en-US" sz="2700" b="1" spc="-54" kern="0" dirty="0">
                <a:solidFill>
                  <a:srgbClr val="15171C"/>
                </a:solidFill>
                <a:latin typeface="Arial" pitchFamily="34" charset="0"/>
                <a:ea typeface="Arial" pitchFamily="34" charset="-122"/>
                <a:cs typeface="Arial" pitchFamily="34" charset="-120"/>
              </a:rPr>
              <a:t>Sign only when both protections are in place</a:t>
            </a:r>
            <a:endParaRPr lang="en-US" sz="2700" dirty="0"/>
          </a:p>
        </p:txBody>
      </p:sp>
      <p:sp>
        <p:nvSpPr>
          <p:cNvPr id="18" name="Text 15"/>
          <p:cNvSpPr/>
          <p:nvPr/>
        </p:nvSpPr>
        <p:spPr>
          <a:xfrm>
            <a:off x="886054" y="2147011"/>
            <a:ext cx="1339596" cy="152705"/>
          </a:xfrm>
          <a:prstGeom prst="rect">
            <a:avLst/>
          </a:prstGeom>
          <a:noFill/>
          <a:ln/>
        </p:spPr>
        <p:txBody>
          <a:bodyPr wrap="none" lIns="0" tIns="0" rIns="0" bIns="0" rtlCol="0" anchor="t"/>
          <a:lstStyle/>
          <a:p>
            <a:pPr algn="l" indent="0" marL="0">
              <a:buNone/>
            </a:pPr>
            <a:r>
              <a:rPr lang="en-US" sz="900" b="1" spc="144" kern="0" dirty="0">
                <a:solidFill>
                  <a:srgbClr val="15508C"/>
                </a:solidFill>
                <a:latin typeface="Consolas" pitchFamily="34" charset="0"/>
                <a:ea typeface="Consolas" pitchFamily="34" charset="-122"/>
                <a:cs typeface="Consolas" pitchFamily="34" charset="-120"/>
              </a:rPr>
              <a:t>GATE 1 · DEMAND</a:t>
            </a:r>
            <a:endParaRPr lang="en-US" sz="900" dirty="0"/>
          </a:p>
        </p:txBody>
      </p:sp>
      <p:sp>
        <p:nvSpPr>
          <p:cNvPr id="19" name="Text 16"/>
          <p:cNvSpPr/>
          <p:nvPr/>
        </p:nvSpPr>
        <p:spPr>
          <a:xfrm>
            <a:off x="886054" y="2356409"/>
            <a:ext cx="2227478" cy="256946"/>
          </a:xfrm>
          <a:prstGeom prst="rect">
            <a:avLst/>
          </a:prstGeom>
          <a:noFill/>
          <a:ln/>
        </p:spPr>
        <p:txBody>
          <a:bodyPr wrap="none" lIns="0" tIns="0" rIns="0" bIns="0" rtlCol="0" anchor="t"/>
          <a:lstStyle/>
          <a:p>
            <a:pPr algn="l" indent="0" marL="0">
              <a:buNone/>
            </a:pPr>
            <a:r>
              <a:rPr lang="en-US" sz="1570" b="1" spc="-16" kern="0" dirty="0">
                <a:solidFill>
                  <a:srgbClr val="15171C"/>
                </a:solidFill>
                <a:latin typeface="Arial" pitchFamily="34" charset="0"/>
                <a:ea typeface="Arial" pitchFamily="34" charset="-122"/>
                <a:cs typeface="Arial" pitchFamily="34" charset="-120"/>
              </a:rPr>
              <a:t>Anchor customer signs</a:t>
            </a:r>
            <a:endParaRPr lang="en-US" sz="1570" dirty="0"/>
          </a:p>
        </p:txBody>
      </p:sp>
      <p:sp>
        <p:nvSpPr>
          <p:cNvPr id="20" name="Text 17"/>
          <p:cNvSpPr/>
          <p:nvPr/>
        </p:nvSpPr>
        <p:spPr>
          <a:xfrm>
            <a:off x="886054" y="2699309"/>
            <a:ext cx="1953158" cy="398678"/>
          </a:xfrm>
          <a:prstGeom prst="rect">
            <a:avLst/>
          </a:prstGeom>
          <a:noFill/>
          <a:ln/>
        </p:spPr>
        <p:txBody>
          <a:bodyPr wrap="none" lIns="0" tIns="0" rIns="0" bIns="0" rtlCol="0" anchor="t"/>
          <a:lstStyle/>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Conditional wholesale volume</a:t>
            </a:r>
            <a:endParaRPr lang="en-US" sz="1120" dirty="0"/>
          </a:p>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commitment secured.</a:t>
            </a:r>
            <a:endParaRPr lang="en-US" sz="1120" dirty="0"/>
          </a:p>
        </p:txBody>
      </p:sp>
      <p:sp>
        <p:nvSpPr>
          <p:cNvPr id="21" name="Text 18"/>
          <p:cNvSpPr/>
          <p:nvPr/>
        </p:nvSpPr>
        <p:spPr>
          <a:xfrm>
            <a:off x="4753051" y="2147011"/>
            <a:ext cx="1249985" cy="152705"/>
          </a:xfrm>
          <a:prstGeom prst="rect">
            <a:avLst/>
          </a:prstGeom>
          <a:noFill/>
          <a:ln/>
        </p:spPr>
        <p:txBody>
          <a:bodyPr wrap="none" lIns="0" tIns="0" rIns="0" bIns="0" rtlCol="0" anchor="t"/>
          <a:lstStyle/>
          <a:p>
            <a:pPr algn="l" indent="0" marL="0">
              <a:buNone/>
            </a:pPr>
            <a:r>
              <a:rPr lang="en-US" sz="900" b="1" spc="144" kern="0" dirty="0">
                <a:solidFill>
                  <a:srgbClr val="15508C"/>
                </a:solidFill>
                <a:latin typeface="Consolas" pitchFamily="34" charset="0"/>
                <a:ea typeface="Consolas" pitchFamily="34" charset="-122"/>
                <a:cs typeface="Consolas" pitchFamily="34" charset="-120"/>
              </a:rPr>
              <a:t>GATE 2 · LEASE</a:t>
            </a:r>
            <a:endParaRPr lang="en-US" sz="900" dirty="0"/>
          </a:p>
        </p:txBody>
      </p:sp>
      <p:sp>
        <p:nvSpPr>
          <p:cNvPr id="22" name="Text 19"/>
          <p:cNvSpPr/>
          <p:nvPr/>
        </p:nvSpPr>
        <p:spPr>
          <a:xfrm>
            <a:off x="4753051" y="2356409"/>
            <a:ext cx="2266798" cy="256946"/>
          </a:xfrm>
          <a:prstGeom prst="rect">
            <a:avLst/>
          </a:prstGeom>
          <a:noFill/>
          <a:ln/>
        </p:spPr>
        <p:txBody>
          <a:bodyPr wrap="none" lIns="0" tIns="0" rIns="0" bIns="0" rtlCol="0" anchor="t"/>
          <a:lstStyle/>
          <a:p>
            <a:pPr algn="l" indent="0" marL="0">
              <a:buNone/>
            </a:pPr>
            <a:r>
              <a:rPr lang="en-US" sz="1570" b="1" spc="-16" kern="0" dirty="0">
                <a:solidFill>
                  <a:srgbClr val="15171C"/>
                </a:solidFill>
                <a:latin typeface="Arial" pitchFamily="34" charset="0"/>
                <a:ea typeface="Arial" pitchFamily="34" charset="-122"/>
                <a:cs typeface="Arial" pitchFamily="34" charset="-120"/>
              </a:rPr>
              <a:t>Landlord accepts break</a:t>
            </a:r>
            <a:endParaRPr lang="en-US" sz="1570" dirty="0"/>
          </a:p>
        </p:txBody>
      </p:sp>
      <p:sp>
        <p:nvSpPr>
          <p:cNvPr id="23" name="Text 20"/>
          <p:cNvSpPr/>
          <p:nvPr/>
        </p:nvSpPr>
        <p:spPr>
          <a:xfrm>
            <a:off x="4753051" y="2699309"/>
            <a:ext cx="2449678" cy="398678"/>
          </a:xfrm>
          <a:prstGeom prst="rect">
            <a:avLst/>
          </a:prstGeom>
          <a:noFill/>
          <a:ln/>
        </p:spPr>
        <p:txBody>
          <a:bodyPr wrap="none" lIns="0" tIns="0" rIns="0" bIns="0" rtlCol="0" anchor="t"/>
          <a:lstStyle/>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Six-month option if permits or anchor</a:t>
            </a:r>
            <a:endParaRPr lang="en-US" sz="1120" dirty="0"/>
          </a:p>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volume fail.</a:t>
            </a:r>
            <a:endParaRPr lang="en-US" sz="1120" dirty="0"/>
          </a:p>
        </p:txBody>
      </p:sp>
      <p:sp>
        <p:nvSpPr>
          <p:cNvPr id="24" name="Text 21"/>
          <p:cNvSpPr/>
          <p:nvPr/>
        </p:nvSpPr>
        <p:spPr>
          <a:xfrm>
            <a:off x="8620049" y="2147011"/>
            <a:ext cx="1073506" cy="152705"/>
          </a:xfrm>
          <a:prstGeom prst="rect">
            <a:avLst/>
          </a:prstGeom>
          <a:noFill/>
          <a:ln/>
        </p:spPr>
        <p:txBody>
          <a:bodyPr wrap="none" lIns="0" tIns="0" rIns="0" bIns="0" rtlCol="0" anchor="t"/>
          <a:lstStyle/>
          <a:p>
            <a:pPr algn="l" indent="0" marL="0">
              <a:buNone/>
            </a:pPr>
            <a:r>
              <a:rPr lang="en-US" sz="900" b="1" spc="144" kern="0" dirty="0">
                <a:solidFill>
                  <a:srgbClr val="15508C"/>
                </a:solidFill>
                <a:latin typeface="Consolas" pitchFamily="34" charset="0"/>
                <a:ea typeface="Consolas" pitchFamily="34" charset="-122"/>
                <a:cs typeface="Consolas" pitchFamily="34" charset="-120"/>
              </a:rPr>
              <a:t>IF BOTH PASS</a:t>
            </a:r>
            <a:endParaRPr lang="en-US" sz="900" dirty="0"/>
          </a:p>
        </p:txBody>
      </p:sp>
      <p:sp>
        <p:nvSpPr>
          <p:cNvPr id="25" name="Text 22"/>
          <p:cNvSpPr/>
          <p:nvPr/>
        </p:nvSpPr>
        <p:spPr>
          <a:xfrm>
            <a:off x="8620049" y="2356409"/>
            <a:ext cx="1696212" cy="256946"/>
          </a:xfrm>
          <a:prstGeom prst="rect">
            <a:avLst/>
          </a:prstGeom>
          <a:noFill/>
          <a:ln/>
        </p:spPr>
        <p:txBody>
          <a:bodyPr wrap="none" lIns="0" tIns="0" rIns="0" bIns="0" rtlCol="0" anchor="t"/>
          <a:lstStyle/>
          <a:p>
            <a:pPr algn="l" indent="0" marL="0">
              <a:buNone/>
            </a:pPr>
            <a:r>
              <a:rPr lang="en-US" sz="1570" b="1" spc="-16" kern="0" dirty="0">
                <a:solidFill>
                  <a:srgbClr val="15171C"/>
                </a:solidFill>
                <a:latin typeface="Arial" pitchFamily="34" charset="0"/>
                <a:ea typeface="Arial" pitchFamily="34" charset="-122"/>
                <a:cs typeface="Arial" pitchFamily="34" charset="-120"/>
              </a:rPr>
              <a:t>Sign staged lease</a:t>
            </a:r>
            <a:endParaRPr lang="en-US" sz="1570" dirty="0"/>
          </a:p>
        </p:txBody>
      </p:sp>
      <p:sp>
        <p:nvSpPr>
          <p:cNvPr id="26" name="Text 23"/>
          <p:cNvSpPr/>
          <p:nvPr/>
        </p:nvSpPr>
        <p:spPr>
          <a:xfrm>
            <a:off x="8620049" y="2699309"/>
            <a:ext cx="2611526" cy="398678"/>
          </a:xfrm>
          <a:prstGeom prst="rect">
            <a:avLst/>
          </a:prstGeom>
          <a:noFill/>
          <a:ln/>
        </p:spPr>
        <p:txBody>
          <a:bodyPr wrap="none" lIns="0" tIns="0" rIns="0" bIns="0" rtlCol="0" anchor="t"/>
          <a:lstStyle/>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Target: 18 July 2026. Begin eight-month</a:t>
            </a:r>
            <a:endParaRPr lang="en-US" sz="1120" dirty="0"/>
          </a:p>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opening plan.</a:t>
            </a:r>
            <a:endParaRPr lang="en-US" sz="1120" dirty="0"/>
          </a:p>
        </p:txBody>
      </p:sp>
      <p:sp>
        <p:nvSpPr>
          <p:cNvPr id="27" name="Text 24"/>
          <p:cNvSpPr/>
          <p:nvPr/>
        </p:nvSpPr>
        <p:spPr>
          <a:xfrm>
            <a:off x="990295" y="3837737"/>
            <a:ext cx="2377440" cy="256946"/>
          </a:xfrm>
          <a:prstGeom prst="rect">
            <a:avLst/>
          </a:prstGeom>
          <a:noFill/>
          <a:ln/>
        </p:spPr>
        <p:txBody>
          <a:bodyPr wrap="none" lIns="0" tIns="0" rIns="0" bIns="0" rtlCol="0" anchor="t"/>
          <a:lstStyle/>
          <a:p>
            <a:pPr algn="l" indent="0" marL="0">
              <a:buNone/>
            </a:pPr>
            <a:r>
              <a:rPr lang="en-US" sz="1570" b="1" spc="-16" kern="0" dirty="0">
                <a:solidFill>
                  <a:srgbClr val="15171C"/>
                </a:solidFill>
                <a:latin typeface="Arial" pitchFamily="34" charset="0"/>
                <a:ea typeface="Arial" pitchFamily="34" charset="-122"/>
                <a:cs typeface="Arial" pitchFamily="34" charset="-120"/>
              </a:rPr>
              <a:t>Both conditions satisfied</a:t>
            </a:r>
            <a:endParaRPr lang="en-US" sz="1570" dirty="0"/>
          </a:p>
        </p:txBody>
      </p:sp>
      <p:sp>
        <p:nvSpPr>
          <p:cNvPr id="28" name="Text 25"/>
          <p:cNvSpPr/>
          <p:nvPr/>
        </p:nvSpPr>
        <p:spPr>
          <a:xfrm>
            <a:off x="6534302" y="3837737"/>
            <a:ext cx="1962302" cy="256946"/>
          </a:xfrm>
          <a:prstGeom prst="rect">
            <a:avLst/>
          </a:prstGeom>
          <a:noFill/>
          <a:ln/>
        </p:spPr>
        <p:txBody>
          <a:bodyPr wrap="none" lIns="0" tIns="0" rIns="0" bIns="0" rtlCol="0" anchor="t"/>
          <a:lstStyle/>
          <a:p>
            <a:pPr algn="l" indent="0" marL="0">
              <a:buNone/>
            </a:pPr>
            <a:r>
              <a:rPr lang="en-US" sz="1570" b="1" spc="-16" kern="0" dirty="0">
                <a:solidFill>
                  <a:srgbClr val="15171C"/>
                </a:solidFill>
                <a:latin typeface="Arial" pitchFamily="34" charset="0"/>
                <a:ea typeface="Arial" pitchFamily="34" charset="-122"/>
                <a:cs typeface="Arial" pitchFamily="34" charset="-120"/>
              </a:rPr>
              <a:t>Either condition fails</a:t>
            </a:r>
            <a:endParaRPr lang="en-US" sz="1570" dirty="0"/>
          </a:p>
        </p:txBody>
      </p:sp>
      <p:sp>
        <p:nvSpPr>
          <p:cNvPr id="29" name="Text 26"/>
          <p:cNvSpPr/>
          <p:nvPr/>
        </p:nvSpPr>
        <p:spPr>
          <a:xfrm>
            <a:off x="685800" y="5192878"/>
            <a:ext cx="5257800"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Financial figures are fictional planning estimates.</a:t>
            </a:r>
            <a:endParaRPr lang="en-US" sz="900" dirty="0"/>
          </a:p>
        </p:txBody>
      </p:sp>
      <p:sp>
        <p:nvSpPr>
          <p:cNvPr id="30" name="Text 27"/>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09 / 10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rgbClr val="3F434B"/>
      </a:dk1>
      <a:lt1>
        <a:srgbClr val="FFFFFF"/>
      </a:lt1>
      <a:dk2>
        <a:srgbClr val="44546A"/>
      </a:dk2>
      <a:lt2>
        <a:srgbClr val="E7E6E6"/>
      </a:lt2>
      <a:accent1>
        <a:srgbClr val="15508C"/>
      </a:accent1>
      <a:accent2>
        <a:srgbClr val="38BDF8"/>
      </a:accent2>
      <a:accent3>
        <a:srgbClr val="B3403A"/>
      </a:accent3>
      <a:accent4>
        <a:srgbClr val="2F7D4F"/>
      </a:accent4>
      <a:accent5>
        <a:srgbClr val="A06E1C"/>
      </a:accent5>
      <a:accent6>
        <a:srgbClr val="666A73"/>
      </a:accent6>
      <a:hlink>
        <a:srgbClr val="15508C"/>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deck – unPaper</dc:title>
  <dc:subject>Untitled deck – unPaper</dc:subject>
  <dc:creator>unPaper</dc:creator>
  <cp:lastModifiedBy>unPaper</cp:lastModifiedBy>
  <cp:revision>1</cp:revision>
  <dcterms:created xsi:type="dcterms:W3CDTF">2026-09-01T09:44:38Z</dcterms:created>
  <dcterms:modified xsi:type="dcterms:W3CDTF">2026-09-01T09:44:38Z</dcterms:modified>
</cp:coreProperties>
</file>