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overall status is Amber. Delivery remains recoverable, but the plan now depends on funding the integration response and approving the revised site sequence this week.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recovery plan is deliberately short and dated. Its critical gate is 16 July, when all six Oakport blockers must be closed and the remaining priority backlog reduced to four.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ERP integration is the only Red workstream and is driving the overall Amber rating. Platform stability and training performance provide a sound base for recovery.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main movement is Oakport, which shifts from 9 to 30 August. The downstream sequence absorbs part of that delay, leaving final completion seven days later than baseline.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two live sites have both delivered first-14-day accuracy above 98.8 percent. Rivermark remains on its original date and is the next proof point before Oakport.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priority defects have fallen from 31 to 17 over five Fridays. Recovery requires the rate to accelerate so the backlog reaches four by 16 July, including closure of all six Oakport blockers.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forecast overrun is concentrated in integration recovery and extended site support. Lower travel offsets only a small part of the increase, leaving EAC 3.2 percent over the approved budget.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Operational results at North Quay and Vale Cross support the benefits case. Annualized benefit is currently €0.09m below plan, but the full program benefit remains achievable if the rollout sequence is protected.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integration risk has both a named owner and quantified exposure. The brief does not supply owners for the other three risks, so the governance gap is made explicit for resolution rather than hidden by assumptions.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decisions are required this week. Authorize the €0.22m contingency by 3 July, then approve Oakport's move and the downstream dates by 5 July to preserve the 15 November forecast and keep the €0.62m benefit case achievable.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image" Target="../media/Deck-background-1-image-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p:bg>
      <p:bgPr>
        <a:solidFill>
          <a:srgbClr val="B9C2CD"/>
        </a:solidFill>
      </p:bgPr>
    </p:bg>
    <p:spTree>
      <p:nvGrpSpPr>
        <p:cNvPr id="1" name=""/>
        <p:cNvGrpSpPr/>
        <p:nvPr/>
      </p:nvGrpSpPr>
      <p:grpSpPr>
        <a:xfrm>
          <a:off x="0" y="0"/>
          <a:ext cx="0" cy="0"/>
          <a:chOff x="0" y="0"/>
          <a:chExt cx="0" cy="0"/>
        </a:xfrm>
      </p:grpSpPr>
      <p:sp>
        <p:nvSpPr>
          <p:cNvPr id="2" name="Text 0"/>
          <p:cNvSpPr/>
          <p:nvPr/>
        </p:nvSpPr>
        <p:spPr>
          <a:xfrm>
            <a:off x="975336" y="548640"/>
            <a:ext cx="7315017" cy="342900"/>
          </a:xfrm>
          <a:prstGeom prst="rect">
            <a:avLst/>
          </a:prstGeom>
          <a:noFill/>
          <a:ln/>
        </p:spPr>
        <p:txBody>
          <a:bodyPr wrap="square" rtlCol="0" anchor="ctr"/>
          <a:lstStyle/>
          <a:p>
            <a:pPr algn="l" indent="0" marL="0">
              <a:buNone/>
            </a:pPr>
            <a:r>
              <a:rPr lang="en-US" sz="1300" b="1" dirty="0">
                <a:solidFill>
                  <a:srgbClr val="10171F"/>
                </a:solidFill>
                <a:latin typeface="Arial" pitchFamily="34" charset="0"/>
                <a:ea typeface="Arial" pitchFamily="34" charset="-122"/>
                <a:cs typeface="Arial" pitchFamily="34" charset="-120"/>
              </a:rPr>
              <a:t>Decision deck</a:t>
            </a:r>
            <a:endParaRPr lang="en-US" sz="1300" dirty="0"/>
          </a:p>
        </p:txBody>
      </p:sp>
      <p:sp>
        <p:nvSpPr>
          <p:cNvPr id="3" name="Shape 1"/>
          <p:cNvSpPr/>
          <p:nvPr/>
        </p:nvSpPr>
        <p:spPr>
          <a:xfrm>
            <a:off x="975336" y="2743200"/>
            <a:ext cx="731502" cy="41148"/>
          </a:xfrm>
          <a:prstGeom prst="rect">
            <a:avLst/>
          </a:prstGeom>
          <a:solidFill>
            <a:srgbClr val="5AA0E0"/>
          </a:solidFill>
          <a:ln/>
        </p:spPr>
      </p:sp>
      <p:sp>
        <p:nvSpPr>
          <p:cNvPr id="4" name="Text 2"/>
          <p:cNvSpPr/>
          <p:nvPr>
            <p:ph idx="102"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10171F"/>
                </a:solidFill>
                <a:latin typeface="Arial" pitchFamily="34" charset="0"/>
                <a:ea typeface="Arial" pitchFamily="34" charset="-122"/>
                <a:cs typeface="Arial" pitchFamily="34" charset="-120"/>
              </a:defRPr>
            </a:lvl1pPr>
          </a:lstStyle>
          <a:p>
            <a:pPr algn="l" indent="0" marL="0">
              <a:buNone/>
            </a:pPr>
            <a:r>
              <a:rPr lang="en-US" sz="4000" b="1" dirty="0">
                <a:solidFill>
                  <a:srgbClr val="10171F"/>
                </a:solidFill>
                <a:latin typeface="Arial" pitchFamily="34" charset="0"/>
                <a:ea typeface="Arial" pitchFamily="34" charset="-122"/>
                <a:cs typeface="Arial" pitchFamily="34" charset="-120"/>
              </a:rPr>
              <a:t>Presentation title</a:t>
            </a:r>
            <a:endParaRPr lang="en-US" sz="4000" dirty="0"/>
          </a:p>
        </p:txBody>
      </p:sp>
      <p:sp>
        <p:nvSpPr>
          <p:cNvPr id="5" name="Text 2"/>
          <p:cNvSpPr/>
          <p:nvPr>
            <p:ph idx="103" type="body" hasCustomPrompt="1"/>
          </p:nvPr>
        </p:nvSpPr>
        <p:spPr>
          <a:xfrm>
            <a:off x="975336" y="4251960"/>
            <a:ext cx="8290353" cy="617220"/>
          </a:xfrm>
          <a:prstGeom prst="rect">
            <a:avLst/>
          </a:prstGeom>
          <a:noFill/>
          <a:ln/>
        </p:spPr>
        <p:txBody>
          <a:bodyPr wrap="square" rtlCol="0"/>
          <a:lstStyle>
            <a:lvl1pPr algn="l" indent="0" marL="0">
              <a:buNone/>
              <a:defRPr lang="en-US" sz="1600" dirty="0">
                <a:solidFill>
                  <a:srgbClr val="545B65"/>
                </a:solidFill>
                <a:latin typeface="Arial" pitchFamily="34" charset="0"/>
                <a:ea typeface="Arial" pitchFamily="34" charset="-122"/>
                <a:cs typeface="Arial" pitchFamily="34" charset="-120"/>
              </a:defRPr>
            </a:lvl1pPr>
          </a:lstStyle>
          <a:p>
            <a:pPr algn="l" indent="0" marL="0">
              <a:buNone/>
            </a:pPr>
            <a:r>
              <a:rPr lang="en-US" sz="1600" dirty="0">
                <a:solidFill>
                  <a:srgbClr val="545B65"/>
                </a:solidFill>
                <a:latin typeface="Arial" pitchFamily="34" charset="0"/>
                <a:ea typeface="Arial" pitchFamily="34" charset="-122"/>
                <a:cs typeface="Arial" pitchFamily="34" charset="-120"/>
              </a:rPr>
              <a:t>Subtitle or date</a:t>
            </a:r>
            <a:endParaRPr lang="en-US" sz="1600" dirty="0"/>
          </a:p>
        </p:txBody>
      </p:sp>
      <p:sp>
        <p:nvSpPr>
          <p:cNvPr id="6" name="Text 2"/>
          <p:cNvSpPr/>
          <p:nvPr/>
        </p:nvSpPr>
        <p:spPr>
          <a:xfrm>
            <a:off x="975336" y="6035040"/>
            <a:ext cx="4876678" cy="342900"/>
          </a:xfrm>
          <a:prstGeom prst="rect">
            <a:avLst/>
          </a:prstGeom>
          <a:noFill/>
          <a:ln/>
        </p:spPr>
        <p:txBody>
          <a:bodyPr wrap="square" rtlCol="0" anchor="ctr"/>
          <a:lstStyle/>
          <a:p>
            <a:pPr algn="l" indent="0" marL="0">
              <a:buNone/>
            </a:pPr>
            <a:r>
              <a:rPr lang="en-US" sz="1000" dirty="0">
                <a:solidFill>
                  <a:srgbClr val="545B65"/>
                </a:solidFill>
                <a:latin typeface="Arial" pitchFamily="34" charset="0"/>
                <a:ea typeface="Arial" pitchFamily="34" charset="-122"/>
                <a:cs typeface="Arial" pitchFamily="34" charset="-120"/>
              </a:rPr>
              <a:t>Decision deck</a:t>
            </a:r>
            <a:endParaRPr lang="en-US" sz="10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dark)">
    <p:bg>
      <p:bgPr>
        <a:solidFill>
          <a:srgbClr val="10171F"/>
        </a:solidFill>
      </p:bgPr>
    </p:bg>
    <p:spTree>
      <p:nvGrpSpPr>
        <p:cNvPr id="1" name=""/>
        <p:cNvGrpSpPr/>
        <p:nvPr/>
      </p:nvGrpSpPr>
      <p:grpSpPr>
        <a:xfrm>
          <a:off x="0" y="0"/>
          <a:ext cx="0" cy="0"/>
          <a:chOff x="0" y="0"/>
          <a:chExt cx="0" cy="0"/>
        </a:xfrm>
      </p:grpSpPr>
      <p:sp>
        <p:nvSpPr>
          <p:cNvPr id="2" name="Text 0"/>
          <p:cNvSpPr/>
          <p:nvPr/>
        </p:nvSpPr>
        <p:spPr>
          <a:xfrm>
            <a:off x="975336" y="548640"/>
            <a:ext cx="7315017" cy="342900"/>
          </a:xfrm>
          <a:prstGeom prst="rect">
            <a:avLst/>
          </a:prstGeom>
          <a:noFill/>
          <a:ln/>
        </p:spPr>
        <p:txBody>
          <a:bodyPr wrap="square" rtlCol="0" anchor="ctr"/>
          <a:lstStyle/>
          <a:p>
            <a:pPr algn="l" indent="0" marL="0">
              <a:buNone/>
            </a:pPr>
            <a:r>
              <a:rPr lang="en-US" sz="1300" b="1" dirty="0">
                <a:solidFill>
                  <a:srgbClr val="B9C2CD"/>
                </a:solidFill>
                <a:latin typeface="Arial" pitchFamily="34" charset="0"/>
                <a:ea typeface="Arial" pitchFamily="34" charset="-122"/>
                <a:cs typeface="Arial" pitchFamily="34" charset="-120"/>
              </a:rPr>
              <a:t>Decision deck</a:t>
            </a:r>
            <a:endParaRPr lang="en-US" sz="1300" dirty="0"/>
          </a:p>
        </p:txBody>
      </p:sp>
      <p:sp>
        <p:nvSpPr>
          <p:cNvPr id="3" name="Shape 1"/>
          <p:cNvSpPr/>
          <p:nvPr/>
        </p:nvSpPr>
        <p:spPr>
          <a:xfrm>
            <a:off x="975336" y="2743200"/>
            <a:ext cx="731502" cy="41148"/>
          </a:xfrm>
          <a:prstGeom prst="rect">
            <a:avLst/>
          </a:prstGeom>
          <a:solidFill>
            <a:srgbClr val="5AA0E0"/>
          </a:solidFill>
          <a:ln/>
        </p:spPr>
      </p:sp>
      <p:sp>
        <p:nvSpPr>
          <p:cNvPr id="4" name="Text 2"/>
          <p:cNvSpPr/>
          <p:nvPr>
            <p:ph idx="102"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B9C2CD"/>
                </a:solidFill>
                <a:latin typeface="Arial" pitchFamily="34" charset="0"/>
                <a:ea typeface="Arial" pitchFamily="34" charset="-122"/>
                <a:cs typeface="Arial" pitchFamily="34" charset="-120"/>
              </a:defRPr>
            </a:lvl1pPr>
          </a:lstStyle>
          <a:p>
            <a:pPr algn="l" indent="0" marL="0">
              <a:buNone/>
            </a:pPr>
            <a:r>
              <a:rPr lang="en-US" sz="4000" b="1" dirty="0">
                <a:solidFill>
                  <a:srgbClr val="B9C2CD"/>
                </a:solidFill>
                <a:latin typeface="Arial" pitchFamily="34" charset="0"/>
                <a:ea typeface="Arial" pitchFamily="34" charset="-122"/>
                <a:cs typeface="Arial" pitchFamily="34" charset="-120"/>
              </a:rPr>
              <a:t>Presentation title</a:t>
            </a:r>
            <a:endParaRPr lang="en-US" sz="4000" dirty="0"/>
          </a:p>
        </p:txBody>
      </p:sp>
      <p:sp>
        <p:nvSpPr>
          <p:cNvPr id="5" name="Text 2"/>
          <p:cNvSpPr/>
          <p:nvPr>
            <p:ph idx="103" type="body" hasCustomPrompt="1"/>
          </p:nvPr>
        </p:nvSpPr>
        <p:spPr>
          <a:xfrm>
            <a:off x="975336" y="4251960"/>
            <a:ext cx="8290353" cy="617220"/>
          </a:xfrm>
          <a:prstGeom prst="rect">
            <a:avLst/>
          </a:prstGeom>
          <a:noFill/>
          <a:ln/>
        </p:spPr>
        <p:txBody>
          <a:bodyPr wrap="square" rtlCol="0"/>
          <a:lstStyle>
            <a:lvl1pPr algn="l" indent="0" marL="0">
              <a:buNone/>
              <a:defRPr lang="en-US" sz="1600" dirty="0">
                <a:solidFill>
                  <a:srgbClr val="757E87"/>
                </a:solidFill>
                <a:latin typeface="Arial" pitchFamily="34" charset="0"/>
                <a:ea typeface="Arial" pitchFamily="34" charset="-122"/>
                <a:cs typeface="Arial" pitchFamily="34" charset="-120"/>
              </a:defRPr>
            </a:lvl1pPr>
          </a:lstStyle>
          <a:p>
            <a:pPr algn="l" indent="0" marL="0">
              <a:buNone/>
            </a:pPr>
            <a:r>
              <a:rPr lang="en-US" sz="1600" dirty="0">
                <a:solidFill>
                  <a:srgbClr val="757E87"/>
                </a:solidFill>
                <a:latin typeface="Arial" pitchFamily="34" charset="0"/>
                <a:ea typeface="Arial" pitchFamily="34" charset="-122"/>
                <a:cs typeface="Arial" pitchFamily="34" charset="-120"/>
              </a:rPr>
              <a:t>Subtitle or date</a:t>
            </a:r>
            <a:endParaRPr lang="en-US" sz="1600" dirty="0"/>
          </a:p>
        </p:txBody>
      </p:sp>
      <p:sp>
        <p:nvSpPr>
          <p:cNvPr id="6" name="Text 2"/>
          <p:cNvSpPr/>
          <p:nvPr/>
        </p:nvSpPr>
        <p:spPr>
          <a:xfrm>
            <a:off x="975336" y="6035040"/>
            <a:ext cx="4876678" cy="342900"/>
          </a:xfrm>
          <a:prstGeom prst="rect">
            <a:avLst/>
          </a:prstGeom>
          <a:noFill/>
          <a:ln/>
        </p:spPr>
        <p:txBody>
          <a:bodyPr wrap="square" rtlCol="0" anchor="ctr"/>
          <a:lstStyle/>
          <a:p>
            <a:pPr algn="l" indent="0" marL="0">
              <a:buNone/>
            </a:pPr>
            <a:r>
              <a:rPr lang="en-US" sz="1000" dirty="0">
                <a:solidFill>
                  <a:srgbClr val="757E87"/>
                </a:solidFill>
                <a:latin typeface="Arial" pitchFamily="34" charset="0"/>
                <a:ea typeface="Arial" pitchFamily="34" charset="-122"/>
                <a:cs typeface="Arial" pitchFamily="34" charset="-120"/>
              </a:rPr>
              <a:t>Decision deck</a:t>
            </a:r>
            <a:endParaRPr lang="en-US" sz="100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divider">
    <p:bg>
      <p:bgPr>
        <a:solidFill>
          <a:srgbClr val="B9C2CD"/>
        </a:solidFill>
      </p:bgPr>
    </p:bg>
    <p:spTree>
      <p:nvGrpSpPr>
        <p:cNvPr id="1" name=""/>
        <p:cNvGrpSpPr/>
        <p:nvPr/>
      </p:nvGrpSpPr>
      <p:grpSpPr>
        <a:xfrm>
          <a:off x="0" y="0"/>
          <a:ext cx="0" cy="0"/>
          <a:chOff x="0" y="0"/>
          <a:chExt cx="0" cy="0"/>
        </a:xfrm>
      </p:grpSpPr>
      <p:sp>
        <p:nvSpPr>
          <p:cNvPr id="2" name="Shape 0"/>
          <p:cNvSpPr/>
          <p:nvPr/>
        </p:nvSpPr>
        <p:spPr>
          <a:xfrm>
            <a:off x="975336" y="2125980"/>
            <a:ext cx="731502" cy="41148"/>
          </a:xfrm>
          <a:prstGeom prst="rect">
            <a:avLst/>
          </a:prstGeom>
          <a:solidFill>
            <a:srgbClr val="5AA0E0"/>
          </a:solidFill>
          <a:ln/>
        </p:spPr>
      </p:sp>
      <p:sp>
        <p:nvSpPr>
          <p:cNvPr id="3" name="Text 1"/>
          <p:cNvSpPr/>
          <p:nvPr>
            <p:ph idx="101" type="body" hasCustomPrompt="1"/>
          </p:nvPr>
        </p:nvSpPr>
        <p:spPr>
          <a:xfrm>
            <a:off x="975336" y="2331720"/>
            <a:ext cx="6095848" cy="342900"/>
          </a:xfrm>
          <a:prstGeom prst="rect">
            <a:avLst/>
          </a:prstGeom>
          <a:noFill/>
          <a:ln/>
        </p:spPr>
        <p:txBody>
          <a:bodyPr wrap="square" rtlCol="0"/>
          <a:lstStyle>
            <a:lvl1pPr algn="l" indent="0" marL="0">
              <a:buNone/>
              <a:defRPr lang="en-US" sz="1200" b="1" dirty="0">
                <a:solidFill>
                  <a:srgbClr val="5AA0E0"/>
                </a:solidFill>
                <a:latin typeface="Arial" pitchFamily="34" charset="0"/>
                <a:ea typeface="Arial" pitchFamily="34" charset="-122"/>
                <a:cs typeface="Arial" pitchFamily="34" charset="-120"/>
              </a:defRPr>
            </a:lvl1pPr>
          </a:lstStyle>
          <a:p>
            <a:pPr algn="l" indent="0" marL="0">
              <a:buNone/>
            </a:pPr>
            <a:r>
              <a:rPr lang="en-US" sz="1200" b="1" dirty="0">
                <a:solidFill>
                  <a:srgbClr val="5AA0E0"/>
                </a:solidFill>
                <a:latin typeface="Arial" pitchFamily="34" charset="0"/>
                <a:ea typeface="Arial" pitchFamily="34" charset="-122"/>
                <a:cs typeface="Arial" pitchFamily="34" charset="-120"/>
              </a:rPr>
              <a:t>SECTION</a:t>
            </a:r>
            <a:endParaRPr lang="en-US" sz="1200" dirty="0"/>
          </a:p>
        </p:txBody>
      </p:sp>
      <p:sp>
        <p:nvSpPr>
          <p:cNvPr id="4" name="Text 1"/>
          <p:cNvSpPr/>
          <p:nvPr>
            <p:ph idx="102" type="title" hasCustomPrompt="1"/>
          </p:nvPr>
        </p:nvSpPr>
        <p:spPr>
          <a:xfrm>
            <a:off x="975336" y="2743200"/>
            <a:ext cx="8778020" cy="1234440"/>
          </a:xfrm>
          <a:prstGeom prst="rect">
            <a:avLst/>
          </a:prstGeom>
          <a:noFill/>
          <a:ln/>
        </p:spPr>
        <p:txBody>
          <a:bodyPr wrap="square" rtlCol="0"/>
          <a:lstStyle>
            <a:lvl1pPr algn="l" indent="0" marL="0">
              <a:buNone/>
              <a:defRPr lang="en-US" sz="3400" b="1" dirty="0">
                <a:solidFill>
                  <a:srgbClr val="10171F"/>
                </a:solidFill>
                <a:latin typeface="Arial" pitchFamily="34" charset="0"/>
                <a:ea typeface="Arial" pitchFamily="34" charset="-122"/>
                <a:cs typeface="Arial" pitchFamily="34" charset="-120"/>
              </a:defRPr>
            </a:lvl1pPr>
          </a:lstStyle>
          <a:p>
            <a:pPr algn="l" indent="0" marL="0">
              <a:buNone/>
            </a:pPr>
            <a:r>
              <a:rPr lang="en-US" sz="3400" b="1" dirty="0">
                <a:solidFill>
                  <a:srgbClr val="10171F"/>
                </a:solidFill>
                <a:latin typeface="Arial" pitchFamily="34" charset="0"/>
                <a:ea typeface="Arial" pitchFamily="34" charset="-122"/>
                <a:cs typeface="Arial" pitchFamily="34" charset="-120"/>
              </a:rPr>
              <a:t>Section title</a:t>
            </a:r>
            <a:endParaRPr lang="en-US" sz="3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545B65"/>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545B65"/>
                </a:solidFill>
                <a:latin typeface="Arial"/>
                <a:ea typeface="Arial"/>
                <a:cs typeface="Arial"/>
              </a:defRPr>
            </a:lvl1pPr>
          </a:lstStyle>
          <a:p>
            <a:pPr algn="r"/>
            <a:fld id="{F7021451-1387-4CA6-816F-3879F97B5CBC}" type="slidenum">
              <a:rPr b="0" lang="en-US"/>
              <a:t>1004</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divider (dark)">
    <p:bg>
      <p:bgPr>
        <a:solidFill>
          <a:srgbClr val="10171F"/>
        </a:solidFill>
      </p:bgPr>
    </p:bg>
    <p:spTree>
      <p:nvGrpSpPr>
        <p:cNvPr id="1" name=""/>
        <p:cNvGrpSpPr/>
        <p:nvPr/>
      </p:nvGrpSpPr>
      <p:grpSpPr>
        <a:xfrm>
          <a:off x="0" y="0"/>
          <a:ext cx="0" cy="0"/>
          <a:chOff x="0" y="0"/>
          <a:chExt cx="0" cy="0"/>
        </a:xfrm>
      </p:grpSpPr>
      <p:sp>
        <p:nvSpPr>
          <p:cNvPr id="2" name="Shape 0"/>
          <p:cNvSpPr/>
          <p:nvPr/>
        </p:nvSpPr>
        <p:spPr>
          <a:xfrm>
            <a:off x="975336" y="2125980"/>
            <a:ext cx="731502" cy="41148"/>
          </a:xfrm>
          <a:prstGeom prst="rect">
            <a:avLst/>
          </a:prstGeom>
          <a:solidFill>
            <a:srgbClr val="5AA0E0"/>
          </a:solidFill>
          <a:ln/>
        </p:spPr>
      </p:sp>
      <p:sp>
        <p:nvSpPr>
          <p:cNvPr id="3" name="Text 1"/>
          <p:cNvSpPr/>
          <p:nvPr>
            <p:ph idx="101" type="body" hasCustomPrompt="1"/>
          </p:nvPr>
        </p:nvSpPr>
        <p:spPr>
          <a:xfrm>
            <a:off x="975336" y="2331720"/>
            <a:ext cx="6095848" cy="342900"/>
          </a:xfrm>
          <a:prstGeom prst="rect">
            <a:avLst/>
          </a:prstGeom>
          <a:noFill/>
          <a:ln/>
        </p:spPr>
        <p:txBody>
          <a:bodyPr wrap="square" rtlCol="0"/>
          <a:lstStyle>
            <a:lvl1pPr algn="l" indent="0" marL="0">
              <a:buNone/>
              <a:defRPr lang="en-US" sz="1200" b="1" dirty="0">
                <a:solidFill>
                  <a:srgbClr val="5AA0E0"/>
                </a:solidFill>
                <a:latin typeface="Arial" pitchFamily="34" charset="0"/>
                <a:ea typeface="Arial" pitchFamily="34" charset="-122"/>
                <a:cs typeface="Arial" pitchFamily="34" charset="-120"/>
              </a:defRPr>
            </a:lvl1pPr>
          </a:lstStyle>
          <a:p>
            <a:pPr algn="l" indent="0" marL="0">
              <a:buNone/>
            </a:pPr>
            <a:r>
              <a:rPr lang="en-US" sz="1200" b="1" dirty="0">
                <a:solidFill>
                  <a:srgbClr val="5AA0E0"/>
                </a:solidFill>
                <a:latin typeface="Arial" pitchFamily="34" charset="0"/>
                <a:ea typeface="Arial" pitchFamily="34" charset="-122"/>
                <a:cs typeface="Arial" pitchFamily="34" charset="-120"/>
              </a:rPr>
              <a:t>SECTION</a:t>
            </a:r>
            <a:endParaRPr lang="en-US" sz="1200" dirty="0"/>
          </a:p>
        </p:txBody>
      </p:sp>
      <p:sp>
        <p:nvSpPr>
          <p:cNvPr id="4" name="Text 1"/>
          <p:cNvSpPr/>
          <p:nvPr>
            <p:ph idx="102" type="title" hasCustomPrompt="1"/>
          </p:nvPr>
        </p:nvSpPr>
        <p:spPr>
          <a:xfrm>
            <a:off x="975336" y="2743200"/>
            <a:ext cx="8778020" cy="1234440"/>
          </a:xfrm>
          <a:prstGeom prst="rect">
            <a:avLst/>
          </a:prstGeom>
          <a:noFill/>
          <a:ln/>
        </p:spPr>
        <p:txBody>
          <a:bodyPr wrap="square" rtlCol="0"/>
          <a:lstStyle>
            <a:lvl1pPr algn="l" indent="0" marL="0">
              <a:buNone/>
              <a:defRPr lang="en-US" sz="3400" b="1" dirty="0">
                <a:solidFill>
                  <a:srgbClr val="B9C2CD"/>
                </a:solidFill>
                <a:latin typeface="Arial" pitchFamily="34" charset="0"/>
                <a:ea typeface="Arial" pitchFamily="34" charset="-122"/>
                <a:cs typeface="Arial" pitchFamily="34" charset="-120"/>
              </a:defRPr>
            </a:lvl1pPr>
          </a:lstStyle>
          <a:p>
            <a:pPr algn="l" indent="0" marL="0">
              <a:buNone/>
            </a:pPr>
            <a:r>
              <a:rPr lang="en-US" sz="3400" b="1" dirty="0">
                <a:solidFill>
                  <a:srgbClr val="B9C2CD"/>
                </a:solidFill>
                <a:latin typeface="Arial" pitchFamily="34" charset="0"/>
                <a:ea typeface="Arial" pitchFamily="34" charset="-122"/>
                <a:cs typeface="Arial" pitchFamily="34" charset="-120"/>
              </a:rPr>
              <a:t>Section title</a:t>
            </a:r>
            <a:endParaRPr lang="en-US" sz="3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757E87"/>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757E87"/>
                </a:solidFill>
                <a:latin typeface="Arial"/>
                <a:ea typeface="Arial"/>
                <a:cs typeface="Arial"/>
              </a:defRPr>
            </a:lvl1pPr>
          </a:lstStyle>
          <a:p>
            <a:pPr algn="r"/>
            <a:fld id="{F7021451-1387-4CA6-816F-3879F97B5CBC}" type="slidenum">
              <a:rPr b="0" lang="en-US"/>
              <a:t>1005</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bg>
      <p:bgPr>
        <a:solidFill>
          <a:srgbClr val="B9C2CD"/>
        </a:solidFill>
      </p:bgPr>
    </p:bg>
    <p:spTree>
      <p:nvGrpSpPr>
        <p:cNvPr id="1" name=""/>
        <p:cNvGrpSpPr/>
        <p:nvPr/>
      </p:nvGrpSpPr>
      <p:grpSpPr>
        <a:xfrm>
          <a:off x="0" y="0"/>
          <a:ext cx="0" cy="0"/>
          <a:chOff x="0" y="0"/>
          <a:chExt cx="0" cy="0"/>
        </a:xfrm>
      </p:grpSpPr>
      <p:sp>
        <p:nvSpPr>
          <p:cNvPr id="2" name="Text 0"/>
          <p:cNvSpPr/>
          <p:nvPr>
            <p:ph idx="100" type="title" hasCustomPrompt="1"/>
          </p:nvPr>
        </p:nvSpPr>
        <p:spPr>
          <a:xfrm>
            <a:off x="609585" y="411480"/>
            <a:ext cx="10972526" cy="617220"/>
          </a:xfrm>
          <a:prstGeom prst="rect">
            <a:avLst/>
          </a:prstGeom>
          <a:noFill/>
          <a:ln/>
        </p:spPr>
        <p:txBody>
          <a:bodyPr wrap="square" rtlCol="0"/>
          <a:lstStyle>
            <a:lvl1pPr algn="l" indent="0" marL="0">
              <a:buNone/>
              <a:defRPr lang="en-US" sz="2200" b="1" dirty="0">
                <a:solidFill>
                  <a:srgbClr val="10171F"/>
                </a:solidFill>
                <a:latin typeface="Arial" pitchFamily="34" charset="0"/>
                <a:ea typeface="Arial" pitchFamily="34" charset="-122"/>
                <a:cs typeface="Arial" pitchFamily="34" charset="-120"/>
              </a:defRPr>
            </a:lvl1pPr>
          </a:lstStyle>
          <a:p>
            <a:pPr algn="l" indent="0" marL="0">
              <a:buNone/>
            </a:pPr>
            <a:r>
              <a:rPr lang="en-US" sz="2200" b="1" dirty="0">
                <a:solidFill>
                  <a:srgbClr val="10171F"/>
                </a:solidFill>
                <a:latin typeface="Arial" pitchFamily="34" charset="0"/>
                <a:ea typeface="Arial" pitchFamily="34" charset="-122"/>
                <a:cs typeface="Arial" pitchFamily="34" charset="-120"/>
              </a:rPr>
              <a:t>Slide title states the takeaway</a:t>
            </a:r>
            <a:endParaRPr lang="en-US" sz="2200" dirty="0"/>
          </a:p>
        </p:txBody>
      </p:sp>
      <p:sp>
        <p:nvSpPr>
          <p:cNvPr id="3" name="Shape 0"/>
          <p:cNvSpPr/>
          <p:nvPr/>
        </p:nvSpPr>
        <p:spPr>
          <a:xfrm>
            <a:off x="609585" y="1131570"/>
            <a:ext cx="10972526" cy="13716"/>
          </a:xfrm>
          <a:prstGeom prst="rect">
            <a:avLst/>
          </a:prstGeom>
          <a:solidFill>
            <a:srgbClr val="9BA3AE"/>
          </a:solidFill>
          <a:ln/>
        </p:spPr>
      </p:sp>
      <p:sp>
        <p:nvSpPr>
          <p:cNvPr id="4" name="Text 1"/>
          <p:cNvSpPr/>
          <p:nvPr>
            <p:ph idx="102" type="body" hasCustomPrompt="1"/>
          </p:nvPr>
        </p:nvSpPr>
        <p:spPr>
          <a:xfrm>
            <a:off x="609585" y="1371600"/>
            <a:ext cx="10972526" cy="4732020"/>
          </a:xfrm>
          <a:prstGeom prst="rect">
            <a:avLst/>
          </a:prstGeom>
          <a:noFill/>
          <a:ln/>
        </p:spPr>
        <p:txBody>
          <a:bodyPr wrap="square" rtlCol="0"/>
          <a:lstStyle>
            <a:lvl1pPr algn="l" indent="0" marL="0">
              <a:buNone/>
              <a:defRPr lang="en-US" sz="1400" dirty="0">
                <a:solidFill>
                  <a:srgbClr val="10171F"/>
                </a:solidFill>
                <a:latin typeface="Arial" pitchFamily="34" charset="0"/>
                <a:ea typeface="Arial" pitchFamily="34" charset="-122"/>
                <a:cs typeface="Arial" pitchFamily="34" charset="-120"/>
              </a:defRPr>
            </a:lvl1pPr>
          </a:lstStyle>
          <a:p>
            <a:pPr algn="l" indent="0" marL="0">
              <a:buNone/>
            </a:pPr>
            <a:r>
              <a:rPr lang="en-US" sz="1400" dirty="0">
                <a:solidFill>
                  <a:srgbClr val="10171F"/>
                </a:solidFill>
                <a:latin typeface="Arial" pitchFamily="34" charset="0"/>
                <a:ea typeface="Arial" pitchFamily="34" charset="-122"/>
                <a:cs typeface="Arial" pitchFamily="34" charset="-120"/>
              </a:rPr>
              <a:t>Content</a:t>
            </a:r>
            <a:endParaRPr lang="en-US" sz="1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545B65"/>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545B65"/>
                </a:solidFill>
                <a:latin typeface="Arial"/>
                <a:ea typeface="Arial"/>
                <a:cs typeface="Arial"/>
              </a:defRPr>
            </a:lvl1pPr>
          </a:lstStyle>
          <a:p>
            <a:pPr algn="r"/>
            <a:fld id="{F7021451-1387-4CA6-816F-3879F97B5CBC}" type="slidenum">
              <a:rPr b="0" lang="en-US"/>
              <a:t>1006</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bg>
      <p:bgPr>
        <a:solidFill>
          <a:srgbClr val="B9C2CD"/>
        </a:solidFill>
      </p:bgPr>
    </p:bg>
    <p:spTree>
      <p:nvGrpSpPr>
        <p:cNvPr id="1" name=""/>
        <p:cNvGrpSpPr/>
        <p:nvPr/>
      </p:nvGrpSpPr>
      <p:grpSpPr>
        <a:xfrm>
          <a:off x="0" y="0"/>
          <a:ext cx="0" cy="0"/>
          <a:chOff x="0" y="0"/>
          <a:chExt cx="0" cy="0"/>
        </a:xfrm>
      </p:grpSpPr>
      <p:sp>
        <p:nvSpPr>
          <p:cNvPr id="2" name="Text 0"/>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545B65"/>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545B65"/>
                </a:solidFill>
                <a:latin typeface="Arial"/>
                <a:ea typeface="Arial"/>
                <a:cs typeface="Arial"/>
              </a:defRPr>
            </a:lvl1pPr>
          </a:lstStyle>
          <a:p>
            <a:pPr algn="r"/>
            <a:fld id="{F7021451-1387-4CA6-816F-3879F97B5CBC}" type="slidenum">
              <a:rPr b="0" lang="en-US"/>
              <a:t>1007</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losing">
    <p:bg>
      <p:bgPr>
        <a:solidFill>
          <a:srgbClr val="B9C2CD"/>
        </a:solidFill>
      </p:bgPr>
    </p:bg>
    <p:spTree>
      <p:nvGrpSpPr>
        <p:cNvPr id="1" name=""/>
        <p:cNvGrpSpPr/>
        <p:nvPr/>
      </p:nvGrpSpPr>
      <p:grpSpPr>
        <a:xfrm>
          <a:off x="0" y="0"/>
          <a:ext cx="0" cy="0"/>
          <a:chOff x="0" y="0"/>
          <a:chExt cx="0" cy="0"/>
        </a:xfrm>
      </p:grpSpPr>
      <p:sp>
        <p:nvSpPr>
          <p:cNvPr id="2" name="Shape 0"/>
          <p:cNvSpPr/>
          <p:nvPr/>
        </p:nvSpPr>
        <p:spPr>
          <a:xfrm>
            <a:off x="975336" y="2743200"/>
            <a:ext cx="731502" cy="41148"/>
          </a:xfrm>
          <a:prstGeom prst="rect">
            <a:avLst/>
          </a:prstGeom>
          <a:solidFill>
            <a:srgbClr val="5AA0E0"/>
          </a:solidFill>
          <a:ln/>
        </p:spPr>
      </p:sp>
      <p:sp>
        <p:nvSpPr>
          <p:cNvPr id="3" name="Text 1"/>
          <p:cNvSpPr/>
          <p:nvPr>
            <p:ph idx="101"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10171F"/>
                </a:solidFill>
                <a:latin typeface="Arial" pitchFamily="34" charset="0"/>
                <a:ea typeface="Arial" pitchFamily="34" charset="-122"/>
                <a:cs typeface="Arial" pitchFamily="34" charset="-120"/>
              </a:defRPr>
            </a:lvl1pPr>
          </a:lstStyle>
          <a:p>
            <a:pPr algn="l" indent="0" marL="0">
              <a:buNone/>
            </a:pPr>
            <a:r>
              <a:rPr lang="en-US" sz="4000" b="1" dirty="0">
                <a:solidFill>
                  <a:srgbClr val="10171F"/>
                </a:solidFill>
                <a:latin typeface="Arial" pitchFamily="34" charset="0"/>
                <a:ea typeface="Arial" pitchFamily="34" charset="-122"/>
                <a:cs typeface="Arial" pitchFamily="34" charset="-120"/>
              </a:rPr>
              <a:t>Thank you</a:t>
            </a:r>
            <a:endParaRPr lang="en-US" sz="4000" dirty="0"/>
          </a:p>
        </p:txBody>
      </p:sp>
      <p:sp>
        <p:nvSpPr>
          <p:cNvPr id="4" name="Text 1"/>
          <p:cNvSpPr/>
          <p:nvPr>
            <p:ph idx="102" type="body" hasCustomPrompt="1"/>
          </p:nvPr>
        </p:nvSpPr>
        <p:spPr>
          <a:xfrm>
            <a:off x="975336" y="4251960"/>
            <a:ext cx="7315017" cy="685800"/>
          </a:xfrm>
          <a:prstGeom prst="rect">
            <a:avLst/>
          </a:prstGeom>
          <a:noFill/>
          <a:ln/>
        </p:spPr>
        <p:txBody>
          <a:bodyPr wrap="square" rtlCol="0"/>
          <a:lstStyle>
            <a:lvl1pPr algn="l" indent="0" marL="0">
              <a:buNone/>
              <a:defRPr lang="en-US" sz="1400" dirty="0">
                <a:solidFill>
                  <a:srgbClr val="545B65"/>
                </a:solidFill>
                <a:latin typeface="Arial" pitchFamily="34" charset="0"/>
                <a:ea typeface="Arial" pitchFamily="34" charset="-122"/>
                <a:cs typeface="Arial" pitchFamily="34" charset="-120"/>
              </a:defRPr>
            </a:lvl1pPr>
          </a:lstStyle>
          <a:p>
            <a:pPr algn="l" indent="0" marL="0">
              <a:buNone/>
            </a:pPr>
            <a:r>
              <a:rPr lang="en-US" sz="1400" dirty="0">
                <a:solidFill>
                  <a:srgbClr val="545B65"/>
                </a:solidFill>
                <a:latin typeface="Arial" pitchFamily="34" charset="0"/>
                <a:ea typeface="Arial" pitchFamily="34" charset="-122"/>
                <a:cs typeface="Arial" pitchFamily="34" charset="-120"/>
              </a:rPr>
              <a:t>Contact · next step</a:t>
            </a:r>
            <a:endParaRPr lang="en-US" sz="1400"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Deck background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7955280" y="4757738"/>
            <a:ext cx="731520" cy="231458"/>
          </a:xfrm>
          <a:prstGeom prst="rect">
            <a:avLst/>
          </a:prstGeom>
          <a:extLst>
            <a:ext uri="{C572A759-6A51-4108-AA02-DFA0A04FC94B}">
              <ma14:wrappingTextBoxFlag xmlns:ma14="http://schemas.microsoft.com/office/mac/drawingml/2011/main" val="0"/>
            </a:ext>
          </a:extLst>
        </p:spPr>
        <p:txBody>
          <a:bodyPr/>
          <a:lstStyle>
            <a:lvl1pPr>
              <a:defRPr sz="900">
                <a:solidFill>
                  <a:srgbClr val="545B65"/>
                </a:solidFill>
                <a:latin typeface="Arial"/>
                <a:ea typeface="Arial"/>
                <a:cs typeface="Arial"/>
              </a:defRPr>
            </a:lvl1pPr>
          </a:lstStyle>
          <a:p>
            <a:pPr algn="r"/>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slideLayout" Target="../slideLayouts/slideLayout9.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3" name="Shape 0"/>
          <p:cNvSpPr/>
          <p:nvPr/>
        </p:nvSpPr>
        <p:spPr>
          <a:xfrm>
            <a:off x="685800" y="576072"/>
            <a:ext cx="285293" cy="19202"/>
          </a:xfrm>
          <a:prstGeom prst="rect">
            <a:avLst/>
          </a:prstGeom>
          <a:solidFill>
            <a:srgbClr val="34D399"/>
          </a:solidFill>
          <a:ln/>
        </p:spPr>
      </p:sp>
      <p:sp>
        <p:nvSpPr>
          <p:cNvPr id="4" name="Text 1"/>
          <p:cNvSpPr/>
          <p:nvPr/>
        </p:nvSpPr>
        <p:spPr>
          <a:xfrm>
            <a:off x="1085393" y="523951"/>
            <a:ext cx="1034186" cy="142646"/>
          </a:xfrm>
          <a:prstGeom prst="rect">
            <a:avLst/>
          </a:prstGeom>
          <a:noFill/>
          <a:ln/>
        </p:spPr>
        <p:txBody>
          <a:bodyPr wrap="none" lIns="0" tIns="0" rIns="0" bIns="0" rtlCol="0" anchor="t"/>
          <a:lstStyle/>
          <a:p>
            <a:pPr algn="l" indent="0" marL="0">
              <a:buNone/>
            </a:pPr>
            <a:r>
              <a:rPr lang="en-US" sz="820" b="1" spc="99" kern="0" dirty="0">
                <a:solidFill>
                  <a:srgbClr val="9AABC0"/>
                </a:solidFill>
                <a:latin typeface="Arial" pitchFamily="34" charset="0"/>
                <a:ea typeface="Arial" pitchFamily="34" charset="-122"/>
                <a:cs typeface="Arial" pitchFamily="34" charset="-120"/>
              </a:rPr>
              <a:t>STATUS UPDATE</a:t>
            </a:r>
            <a:endParaRPr lang="en-US" sz="820" dirty="0"/>
          </a:p>
        </p:txBody>
      </p:sp>
      <p:sp>
        <p:nvSpPr>
          <p:cNvPr id="5" name="Text 2"/>
          <p:cNvSpPr/>
          <p:nvPr/>
        </p:nvSpPr>
        <p:spPr>
          <a:xfrm>
            <a:off x="10530230" y="513893"/>
            <a:ext cx="1004926" cy="161849"/>
          </a:xfrm>
          <a:prstGeom prst="rect">
            <a:avLst/>
          </a:prstGeom>
          <a:noFill/>
          <a:ln/>
        </p:spPr>
        <p:txBody>
          <a:bodyPr wrap="none" lIns="0" tIns="0" rIns="0" bIns="0" rtlCol="0" anchor="t"/>
          <a:lstStyle/>
          <a:p>
            <a:pPr algn="l" indent="0" marL="0">
              <a:buNone/>
            </a:pPr>
            <a:r>
              <a:rPr lang="en-US" sz="900" b="1" spc="36" kern="0" dirty="0">
                <a:solidFill>
                  <a:srgbClr val="F2F6FB"/>
                </a:solidFill>
                <a:latin typeface="Arial" pitchFamily="34" charset="0"/>
                <a:ea typeface="Arial" pitchFamily="34" charset="-122"/>
                <a:cs typeface="Arial" pitchFamily="34" charset="-120"/>
              </a:rPr>
              <a:t>DECISION DECK</a:t>
            </a:r>
            <a:endParaRPr lang="en-US" sz="900" dirty="0"/>
          </a:p>
        </p:txBody>
      </p:sp>
      <p:sp>
        <p:nvSpPr>
          <p:cNvPr id="6" name="Text 3"/>
          <p:cNvSpPr/>
          <p:nvPr/>
        </p:nvSpPr>
        <p:spPr>
          <a:xfrm>
            <a:off x="685800" y="1702613"/>
            <a:ext cx="4689043" cy="1851660"/>
          </a:xfrm>
          <a:prstGeom prst="rect">
            <a:avLst/>
          </a:prstGeom>
          <a:noFill/>
          <a:ln/>
        </p:spPr>
        <p:txBody>
          <a:bodyPr wrap="none" lIns="0" tIns="0" rIns="0" bIns="0" rtlCol="0" anchor="t"/>
          <a:lstStyle/>
          <a:p>
            <a:pPr algn="l" indent="0" marL="0">
              <a:lnSpc>
                <a:spcPts val="6150"/>
              </a:lnSpc>
              <a:buNone/>
            </a:pPr>
            <a:r>
              <a:rPr lang="en-US" sz="6150" b="1" spc="-184" kern="0" dirty="0">
                <a:solidFill>
                  <a:srgbClr val="F2F6FB"/>
                </a:solidFill>
                <a:latin typeface="Arial" pitchFamily="34" charset="0"/>
                <a:ea typeface="Arial" pitchFamily="34" charset="-122"/>
                <a:cs typeface="Arial" pitchFamily="34" charset="-120"/>
              </a:rPr>
              <a:t>Project Atlas</a:t>
            </a:r>
            <a:endParaRPr lang="en-US" sz="6150" dirty="0"/>
          </a:p>
          <a:p>
            <a:pPr algn="l" indent="0" marL="0">
              <a:lnSpc>
                <a:spcPts val="6150"/>
              </a:lnSpc>
              <a:buNone/>
            </a:pPr>
            <a:r>
              <a:rPr lang="en-US" sz="6150" b="1" spc="-184" kern="0" dirty="0">
                <a:solidFill>
                  <a:srgbClr val="34D399"/>
                </a:solidFill>
                <a:latin typeface="Arial" pitchFamily="34" charset="0"/>
                <a:ea typeface="Arial" pitchFamily="34" charset="-122"/>
                <a:cs typeface="Arial" pitchFamily="34" charset="-120"/>
              </a:rPr>
              <a:t>rollout status</a:t>
            </a:r>
            <a:endParaRPr lang="en-US" sz="6150" dirty="0"/>
          </a:p>
        </p:txBody>
      </p:sp>
      <p:sp>
        <p:nvSpPr>
          <p:cNvPr id="7" name="Text 4"/>
          <p:cNvSpPr/>
          <p:nvPr/>
        </p:nvSpPr>
        <p:spPr>
          <a:xfrm>
            <a:off x="685800" y="3645713"/>
            <a:ext cx="9479585" cy="1069848"/>
          </a:xfrm>
          <a:prstGeom prst="rect">
            <a:avLst/>
          </a:prstGeom>
          <a:noFill/>
          <a:ln/>
        </p:spPr>
        <p:txBody>
          <a:bodyPr wrap="none" lIns="0" tIns="0" rIns="0" bIns="0" rtlCol="0" anchor="t"/>
          <a:lstStyle/>
          <a:p>
            <a:pPr algn="l" indent="0" marL="0">
              <a:lnSpc>
                <a:spcPts val="2810"/>
              </a:lnSpc>
              <a:buNone/>
            </a:pPr>
            <a:r>
              <a:rPr lang="en-US" sz="1870" b="1" dirty="0">
                <a:solidFill>
                  <a:srgbClr val="F2F6FB"/>
                </a:solidFill>
                <a:latin typeface="Arial" pitchFamily="34" charset="0"/>
                <a:ea typeface="Arial" pitchFamily="34" charset="-122"/>
                <a:cs typeface="Arial" pitchFamily="34" charset="-120"/>
              </a:rPr>
              <a:t>Overall status: Amber.</a:t>
            </a:r>
            <a:pPr algn="l" indent="0" marL="0">
              <a:lnSpc>
                <a:spcPts val="2810"/>
              </a:lnSpc>
              <a:buNone/>
            </a:pPr>
            <a:r>
              <a:rPr lang="en-US" sz="1870" dirty="0">
                <a:solidFill>
                  <a:srgbClr val="C4D0E0"/>
                </a:solidFill>
                <a:latin typeface="Arial" pitchFamily="34" charset="0"/>
                <a:ea typeface="Arial" pitchFamily="34" charset="-122"/>
                <a:cs typeface="Arial" pitchFamily="34" charset="-120"/>
              </a:rPr>
              <a:t> Two distribution centers are live and stable, Rivermark is ready,</a:t>
            </a:r>
            <a:endParaRPr lang="en-US" sz="1870" dirty="0"/>
          </a:p>
          <a:p>
            <a:pPr algn="l" indent="0" marL="0">
              <a:lnSpc>
                <a:spcPts val="2810"/>
              </a:lnSpc>
              <a:buNone/>
            </a:pPr>
            <a:r>
              <a:rPr lang="en-US" sz="1870" dirty="0">
                <a:solidFill>
                  <a:srgbClr val="C4D0E0"/>
                </a:solidFill>
                <a:latin typeface="Arial" pitchFamily="34" charset="0"/>
                <a:ea typeface="Arial" pitchFamily="34" charset="-122"/>
                <a:cs typeface="Arial" pitchFamily="34" charset="-120"/>
              </a:rPr>
              <a:t>but integration defects have consumed schedule buffer. Oakport must move by three</a:t>
            </a:r>
            <a:endParaRPr lang="en-US" sz="1870" dirty="0"/>
          </a:p>
          <a:p>
            <a:pPr algn="l" indent="0" marL="0">
              <a:lnSpc>
                <a:spcPts val="2810"/>
              </a:lnSpc>
              <a:buNone/>
            </a:pPr>
            <a:r>
              <a:rPr lang="en-US" sz="1870" dirty="0">
                <a:solidFill>
                  <a:srgbClr val="C4D0E0"/>
                </a:solidFill>
                <a:latin typeface="Arial" pitchFamily="34" charset="0"/>
                <a:ea typeface="Arial" pitchFamily="34" charset="-122"/>
                <a:cs typeface="Arial" pitchFamily="34" charset="-120"/>
              </a:rPr>
              <a:t>weeks. Benefits remain achievable if two decisions are made this week.</a:t>
            </a:r>
            <a:endParaRPr lang="en-US" sz="1870" dirty="0"/>
          </a:p>
        </p:txBody>
      </p:sp>
      <p:sp>
        <p:nvSpPr>
          <p:cNvPr id="8" name="Text 5"/>
          <p:cNvSpPr/>
          <p:nvPr/>
        </p:nvSpPr>
        <p:spPr>
          <a:xfrm>
            <a:off x="685800" y="4850892"/>
            <a:ext cx="9182405" cy="152705"/>
          </a:xfrm>
          <a:prstGeom prst="rect">
            <a:avLst/>
          </a:prstGeom>
          <a:noFill/>
          <a:ln/>
        </p:spPr>
        <p:txBody>
          <a:bodyPr wrap="none" lIns="0" tIns="0" rIns="0" bIns="0" rtlCol="0" anchor="t"/>
          <a:lstStyle/>
          <a:p>
            <a:pPr algn="l" indent="0" marL="0">
              <a:buNone/>
            </a:pPr>
            <a:r>
              <a:rPr lang="en-US" sz="900" spc="27" kern="0" dirty="0">
                <a:solidFill>
                  <a:srgbClr val="6D7E94"/>
                </a:solidFill>
                <a:latin typeface="Consolas" pitchFamily="34" charset="0"/>
                <a:ea typeface="Consolas" pitchFamily="34" charset="-122"/>
                <a:cs typeface="Consolas" pitchFamily="34" charset="-120"/>
              </a:rPr>
              <a:t>Reporting date: 30 June 2027 · Audience: COO, CFO, operations director, program sponsor and site leads · Source: user brief.</a:t>
            </a:r>
            <a:endParaRPr lang="en-US" sz="900" dirty="0"/>
          </a:p>
        </p:txBody>
      </p:sp>
      <p:sp>
        <p:nvSpPr>
          <p:cNvPr id="9" name="Text 6"/>
          <p:cNvSpPr/>
          <p:nvPr/>
        </p:nvSpPr>
        <p:spPr>
          <a:xfrm>
            <a:off x="10480853" y="6305702"/>
            <a:ext cx="1053389" cy="152705"/>
          </a:xfrm>
          <a:prstGeom prst="rect">
            <a:avLst/>
          </a:prstGeom>
          <a:noFill/>
          <a:ln/>
        </p:spPr>
        <p:txBody>
          <a:bodyPr wrap="none" lIns="0" tIns="0" rIns="0" bIns="0" rtlCol="0" anchor="t"/>
          <a:lstStyle/>
          <a:p>
            <a:pPr algn="l" indent="0" marL="0">
              <a:buNone/>
            </a:pPr>
            <a:r>
              <a:rPr lang="en-US" sz="900" spc="90" kern="0" dirty="0">
                <a:solidFill>
                  <a:srgbClr val="6D7E94"/>
                </a:solidFill>
                <a:latin typeface="Arial" pitchFamily="34" charset="0"/>
                <a:ea typeface="Arial" pitchFamily="34" charset="-122"/>
                <a:cs typeface="Arial" pitchFamily="34" charset="-120"/>
              </a:rPr>
              <a:t>DECISION DECK</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3" name="Shape 0"/>
          <p:cNvSpPr/>
          <p:nvPr/>
        </p:nvSpPr>
        <p:spPr>
          <a:xfrm>
            <a:off x="685800" y="1490472"/>
            <a:ext cx="10820095" cy="9510"/>
          </a:xfrm>
          <a:prstGeom prst="rect">
            <a:avLst/>
          </a:prstGeom>
          <a:solidFill>
            <a:srgbClr val="96AAC3">
              <a:alpha val="18000"/>
            </a:srgbClr>
          </a:solidFill>
          <a:ln/>
        </p:spPr>
      </p:sp>
      <p:sp>
        <p:nvSpPr>
          <p:cNvPr id="4" name="Shape 1"/>
          <p:cNvSpPr/>
          <p:nvPr/>
        </p:nvSpPr>
        <p:spPr>
          <a:xfrm>
            <a:off x="685800" y="1462126"/>
            <a:ext cx="513893" cy="28346"/>
          </a:xfrm>
          <a:prstGeom prst="rect">
            <a:avLst/>
          </a:prstGeom>
          <a:solidFill>
            <a:srgbClr val="5AA0E0"/>
          </a:solidFill>
          <a:ln/>
        </p:spPr>
      </p:sp>
      <p:sp>
        <p:nvSpPr>
          <p:cNvPr id="5" name="Shape 2"/>
          <p:cNvSpPr/>
          <p:nvPr/>
        </p:nvSpPr>
        <p:spPr>
          <a:xfrm>
            <a:off x="685800" y="1791310"/>
            <a:ext cx="1538935" cy="2018995"/>
          </a:xfrm>
          <a:prstGeom prst="roundRect">
            <a:avLst>
              <a:gd name="adj" fmla="val 7427"/>
            </a:avLst>
          </a:prstGeom>
          <a:solidFill>
            <a:srgbClr val="172029"/>
          </a:solidFill>
          <a:ln w="9525">
            <a:solidFill>
              <a:srgbClr val="96AAC3">
                <a:alpha val="18000"/>
              </a:srgbClr>
            </a:solidFill>
            <a:prstDash val="solid"/>
          </a:ln>
        </p:spPr>
      </p:sp>
      <p:sp>
        <p:nvSpPr>
          <p:cNvPr id="6" name="h2pc-2"/>
          <p:cNvSpPr/>
          <p:nvPr/>
        </p:nvSpPr>
        <p:spPr>
          <a:xfrm>
            <a:off x="2358238" y="2695651"/>
            <a:ext cx="513893" cy="209398"/>
          </a:xfrm>
          <a:custGeom>
            <a:avLst/>
            <a:gdLst/>
            <a:ahLst/>
            <a:rect l="0" t="0" r="6400" b="2400"/>
            <a:pathLst>
              <a:path w="6400" h="2400" fill="none">
                <a:moveTo>
                  <a:pt x="200" y="1200"/>
                </a:moveTo>
                <a:lnTo>
                  <a:pt x="5400" y="1200"/>
                </a:lnTo>
              </a:path>
              <a:path w="6400" h="2400" fill="none">
                <a:moveTo>
                  <a:pt x="4600" y="500"/>
                </a:moveTo>
                <a:lnTo>
                  <a:pt x="5600" y="1200"/>
                </a:lnTo>
                <a:lnTo>
                  <a:pt x="4600" y="1900"/>
                </a:lnTo>
              </a:path>
            </a:pathLst>
          </a:custGeom>
          <a:ln w="20066">
            <a:solidFill>
              <a:srgbClr val="5AA0E0"/>
            </a:solidFill>
            <a:prstDash val="solid"/>
          </a:ln>
        </p:spPr>
      </p:sp>
      <p:sp>
        <p:nvSpPr>
          <p:cNvPr id="7" name="Shape 4"/>
          <p:cNvSpPr/>
          <p:nvPr/>
        </p:nvSpPr>
        <p:spPr>
          <a:xfrm>
            <a:off x="3005633" y="1890979"/>
            <a:ext cx="1538935" cy="1819656"/>
          </a:xfrm>
          <a:prstGeom prst="roundRect">
            <a:avLst>
              <a:gd name="adj" fmla="val 7427"/>
            </a:avLst>
          </a:prstGeom>
          <a:solidFill>
            <a:srgbClr val="172029"/>
          </a:solidFill>
          <a:ln w="9525">
            <a:solidFill>
              <a:srgbClr val="96AAC3">
                <a:alpha val="18000"/>
              </a:srgbClr>
            </a:solidFill>
            <a:prstDash val="solid"/>
          </a:ln>
        </p:spPr>
      </p:sp>
      <p:sp>
        <p:nvSpPr>
          <p:cNvPr id="8" name="h2pc-3"/>
          <p:cNvSpPr/>
          <p:nvPr/>
        </p:nvSpPr>
        <p:spPr>
          <a:xfrm>
            <a:off x="4678985" y="2695651"/>
            <a:ext cx="513893" cy="209398"/>
          </a:xfrm>
          <a:custGeom>
            <a:avLst/>
            <a:gdLst/>
            <a:ahLst/>
            <a:rect l="0" t="0" r="6400" b="2400"/>
            <a:pathLst>
              <a:path w="6400" h="2400" fill="none">
                <a:moveTo>
                  <a:pt x="200" y="1200"/>
                </a:moveTo>
                <a:lnTo>
                  <a:pt x="5400" y="1200"/>
                </a:lnTo>
              </a:path>
              <a:path w="6400" h="2400" fill="none">
                <a:moveTo>
                  <a:pt x="4600" y="500"/>
                </a:moveTo>
                <a:lnTo>
                  <a:pt x="5600" y="1200"/>
                </a:lnTo>
                <a:lnTo>
                  <a:pt x="4600" y="1900"/>
                </a:lnTo>
              </a:path>
            </a:pathLst>
          </a:custGeom>
          <a:ln w="20066">
            <a:solidFill>
              <a:srgbClr val="5AA0E0"/>
            </a:solidFill>
            <a:prstDash val="solid"/>
          </a:ln>
        </p:spPr>
      </p:sp>
      <p:sp>
        <p:nvSpPr>
          <p:cNvPr id="9" name="Shape 6"/>
          <p:cNvSpPr/>
          <p:nvPr/>
        </p:nvSpPr>
        <p:spPr>
          <a:xfrm>
            <a:off x="5326380" y="1690726"/>
            <a:ext cx="1538935" cy="2219249"/>
          </a:xfrm>
          <a:prstGeom prst="roundRect">
            <a:avLst>
              <a:gd name="adj" fmla="val 7427"/>
            </a:avLst>
          </a:prstGeom>
          <a:solidFill>
            <a:srgbClr val="172029"/>
          </a:solidFill>
          <a:ln w="9525">
            <a:solidFill>
              <a:srgbClr val="96AAC3">
                <a:alpha val="18000"/>
              </a:srgbClr>
            </a:solidFill>
            <a:prstDash val="solid"/>
          </a:ln>
        </p:spPr>
      </p:sp>
      <p:sp>
        <p:nvSpPr>
          <p:cNvPr id="10" name="h2pc-4"/>
          <p:cNvSpPr/>
          <p:nvPr/>
        </p:nvSpPr>
        <p:spPr>
          <a:xfrm>
            <a:off x="6998818" y="2695651"/>
            <a:ext cx="513893" cy="209398"/>
          </a:xfrm>
          <a:custGeom>
            <a:avLst/>
            <a:gdLst/>
            <a:ahLst/>
            <a:rect l="0" t="0" r="6400" b="2400"/>
            <a:pathLst>
              <a:path w="6400" h="2400" fill="none">
                <a:moveTo>
                  <a:pt x="200" y="1200"/>
                </a:moveTo>
                <a:lnTo>
                  <a:pt x="5400" y="1200"/>
                </a:lnTo>
              </a:path>
              <a:path w="6400" h="2400" fill="none">
                <a:moveTo>
                  <a:pt x="4600" y="500"/>
                </a:moveTo>
                <a:lnTo>
                  <a:pt x="5600" y="1200"/>
                </a:lnTo>
                <a:lnTo>
                  <a:pt x="4600" y="1900"/>
                </a:lnTo>
              </a:path>
            </a:pathLst>
          </a:custGeom>
          <a:ln w="20066">
            <a:solidFill>
              <a:srgbClr val="5AA0E0"/>
            </a:solidFill>
            <a:prstDash val="solid"/>
          </a:ln>
        </p:spPr>
      </p:sp>
      <p:sp>
        <p:nvSpPr>
          <p:cNvPr id="11" name="Shape 8"/>
          <p:cNvSpPr/>
          <p:nvPr/>
        </p:nvSpPr>
        <p:spPr>
          <a:xfrm>
            <a:off x="7646213" y="1791310"/>
            <a:ext cx="1538935" cy="2018995"/>
          </a:xfrm>
          <a:prstGeom prst="roundRect">
            <a:avLst>
              <a:gd name="adj" fmla="val 7427"/>
            </a:avLst>
          </a:prstGeom>
          <a:solidFill>
            <a:srgbClr val="172029"/>
          </a:solidFill>
          <a:ln w="9525">
            <a:solidFill>
              <a:srgbClr val="96AAC3">
                <a:alpha val="18000"/>
              </a:srgbClr>
            </a:solidFill>
            <a:prstDash val="solid"/>
          </a:ln>
        </p:spPr>
      </p:sp>
      <p:sp>
        <p:nvSpPr>
          <p:cNvPr id="12" name="h2pc-5"/>
          <p:cNvSpPr/>
          <p:nvPr/>
        </p:nvSpPr>
        <p:spPr>
          <a:xfrm>
            <a:off x="9318650" y="2695651"/>
            <a:ext cx="513893" cy="209398"/>
          </a:xfrm>
          <a:custGeom>
            <a:avLst/>
            <a:gdLst/>
            <a:ahLst/>
            <a:rect l="0" t="0" r="6400" b="2400"/>
            <a:pathLst>
              <a:path w="6400" h="2400" fill="none">
                <a:moveTo>
                  <a:pt x="200" y="1200"/>
                </a:moveTo>
                <a:lnTo>
                  <a:pt x="5400" y="1200"/>
                </a:lnTo>
              </a:path>
              <a:path w="6400" h="2400" fill="none">
                <a:moveTo>
                  <a:pt x="4600" y="500"/>
                </a:moveTo>
                <a:lnTo>
                  <a:pt x="5600" y="1200"/>
                </a:lnTo>
                <a:lnTo>
                  <a:pt x="4600" y="1900"/>
                </a:lnTo>
              </a:path>
            </a:pathLst>
          </a:custGeom>
          <a:ln w="20066">
            <a:solidFill>
              <a:srgbClr val="5AA0E0"/>
            </a:solidFill>
            <a:prstDash val="solid"/>
          </a:ln>
        </p:spPr>
      </p:sp>
      <p:sp>
        <p:nvSpPr>
          <p:cNvPr id="13" name="Shape 10"/>
          <p:cNvSpPr/>
          <p:nvPr/>
        </p:nvSpPr>
        <p:spPr>
          <a:xfrm>
            <a:off x="9966960" y="1791310"/>
            <a:ext cx="1538935" cy="2018995"/>
          </a:xfrm>
          <a:prstGeom prst="roundRect">
            <a:avLst>
              <a:gd name="adj" fmla="val 7427"/>
            </a:avLst>
          </a:prstGeom>
          <a:solidFill>
            <a:srgbClr val="172029"/>
          </a:solidFill>
          <a:ln w="9525">
            <a:solidFill>
              <a:srgbClr val="96AAC3">
                <a:alpha val="18000"/>
              </a:srgbClr>
            </a:solidFill>
            <a:prstDash val="solid"/>
          </a:ln>
        </p:spPr>
      </p:sp>
      <p:sp>
        <p:nvSpPr>
          <p:cNvPr id="14" name="Shape 11"/>
          <p:cNvSpPr/>
          <p:nvPr/>
        </p:nvSpPr>
        <p:spPr>
          <a:xfrm>
            <a:off x="685800" y="4138574"/>
            <a:ext cx="3467405" cy="1367942"/>
          </a:xfrm>
          <a:prstGeom prst="roundRect">
            <a:avLst>
              <a:gd name="adj" fmla="val 11163"/>
            </a:avLst>
          </a:prstGeom>
          <a:solidFill>
            <a:srgbClr val="F2F5F8">
              <a:alpha val="6000"/>
            </a:srgbClr>
          </a:solidFill>
          <a:ln w="9525">
            <a:solidFill>
              <a:srgbClr val="96AAC3">
                <a:alpha val="18000"/>
              </a:srgbClr>
            </a:solidFill>
            <a:prstDash val="solid"/>
          </a:ln>
          <a:effectLst>
            <a:outerShdw sx="100000" sy="100000" kx="0" ky="0" algn="bl" rotWithShape="0" blurRad="209550" dist="95250" dir="5400000">
              <a:srgbClr val="000000">
                <a:alpha val="12000"/>
              </a:srgbClr>
            </a:outerShdw>
          </a:effectLst>
        </p:spPr>
      </p:sp>
      <p:sp>
        <p:nvSpPr>
          <p:cNvPr id="15" name="Shape 12"/>
          <p:cNvSpPr/>
          <p:nvPr/>
        </p:nvSpPr>
        <p:spPr>
          <a:xfrm>
            <a:off x="4362602" y="4138574"/>
            <a:ext cx="3467405" cy="1367942"/>
          </a:xfrm>
          <a:prstGeom prst="roundRect">
            <a:avLst>
              <a:gd name="adj" fmla="val 11163"/>
            </a:avLst>
          </a:prstGeom>
          <a:solidFill>
            <a:srgbClr val="F2F5F8">
              <a:alpha val="6000"/>
            </a:srgbClr>
          </a:solidFill>
          <a:ln w="9525">
            <a:solidFill>
              <a:srgbClr val="96AAC3">
                <a:alpha val="18000"/>
              </a:srgbClr>
            </a:solidFill>
            <a:prstDash val="solid"/>
          </a:ln>
          <a:effectLst>
            <a:outerShdw sx="100000" sy="100000" kx="0" ky="0" algn="bl" rotWithShape="0" blurRad="209550" dist="95250" dir="5400000">
              <a:srgbClr val="000000">
                <a:alpha val="12000"/>
              </a:srgbClr>
            </a:outerShdw>
          </a:effectLst>
        </p:spPr>
      </p:sp>
      <p:sp>
        <p:nvSpPr>
          <p:cNvPr id="16" name="Shape 13"/>
          <p:cNvSpPr/>
          <p:nvPr/>
        </p:nvSpPr>
        <p:spPr>
          <a:xfrm>
            <a:off x="8038490" y="4138574"/>
            <a:ext cx="3467405" cy="1367942"/>
          </a:xfrm>
          <a:prstGeom prst="roundRect">
            <a:avLst>
              <a:gd name="adj" fmla="val 11163"/>
            </a:avLst>
          </a:prstGeom>
          <a:solidFill>
            <a:srgbClr val="F2F5F8">
              <a:alpha val="6000"/>
            </a:srgbClr>
          </a:solidFill>
          <a:ln w="9525">
            <a:solidFill>
              <a:srgbClr val="96AAC3">
                <a:alpha val="18000"/>
              </a:srgbClr>
            </a:solidFill>
            <a:prstDash val="solid"/>
          </a:ln>
          <a:effectLst>
            <a:outerShdw sx="100000" sy="100000" kx="0" ky="0" algn="bl" rotWithShape="0" blurRad="209550" dist="95250" dir="5400000">
              <a:srgbClr val="000000">
                <a:alpha val="12000"/>
              </a:srgbClr>
            </a:outerShdw>
          </a:effectLst>
        </p:spPr>
      </p:sp>
      <p:sp>
        <p:nvSpPr>
          <p:cNvPr id="17" name="Shape 14"/>
          <p:cNvSpPr/>
          <p:nvPr/>
        </p:nvSpPr>
        <p:spPr>
          <a:xfrm>
            <a:off x="685800" y="6162142"/>
            <a:ext cx="10820095" cy="9510"/>
          </a:xfrm>
          <a:prstGeom prst="rect">
            <a:avLst/>
          </a:prstGeom>
          <a:solidFill>
            <a:srgbClr val="96AAC3">
              <a:alpha val="18000"/>
            </a:srgbClr>
          </a:solidFill>
          <a:ln/>
        </p:spPr>
      </p:sp>
      <p:sp>
        <p:nvSpPr>
          <p:cNvPr id="18" name="Text 15"/>
          <p:cNvSpPr/>
          <p:nvPr/>
        </p:nvSpPr>
        <p:spPr>
          <a:xfrm>
            <a:off x="685800" y="513893"/>
            <a:ext cx="1304849" cy="161849"/>
          </a:xfrm>
          <a:prstGeom prst="rect">
            <a:avLst/>
          </a:prstGeom>
          <a:noFill/>
          <a:ln/>
        </p:spPr>
        <p:txBody>
          <a:bodyPr wrap="none" lIns="0" tIns="0" rIns="0" bIns="0" rtlCol="0" anchor="t"/>
          <a:lstStyle/>
          <a:p>
            <a:pPr algn="l" indent="0" marL="0">
              <a:buNone/>
            </a:pPr>
            <a:r>
              <a:rPr lang="en-US" sz="900" b="1" spc="90" kern="0" dirty="0">
                <a:solidFill>
                  <a:srgbClr val="B9C2CD"/>
                </a:solidFill>
                <a:latin typeface="Arial" pitchFamily="34" charset="0"/>
                <a:ea typeface="Arial" pitchFamily="34" charset="-122"/>
                <a:cs typeface="Arial" pitchFamily="34" charset="-120"/>
              </a:rPr>
              <a:t>10</a:t>
            </a:r>
            <a:pPr algn="l" indent="0" marL="0">
              <a:buNone/>
            </a:pPr>
            <a:r>
              <a:rPr lang="en-US" sz="900" spc="90" kern="0" dirty="0">
                <a:solidFill>
                  <a:srgbClr val="88929C"/>
                </a:solidFill>
                <a:latin typeface="Arial" pitchFamily="34" charset="0"/>
                <a:ea typeface="Arial" pitchFamily="34" charset="-122"/>
                <a:cs typeface="Arial" pitchFamily="34" charset="-120"/>
              </a:rPr>
              <a:t> RECOVERY PLAN</a:t>
            </a:r>
            <a:endParaRPr lang="en-US" sz="900" dirty="0"/>
          </a:p>
        </p:txBody>
      </p:sp>
      <p:sp>
        <p:nvSpPr>
          <p:cNvPr id="19" name="Text 16"/>
          <p:cNvSpPr/>
          <p:nvPr/>
        </p:nvSpPr>
        <p:spPr>
          <a:xfrm>
            <a:off x="10530230" y="513893"/>
            <a:ext cx="1004926" cy="161849"/>
          </a:xfrm>
          <a:prstGeom prst="rect">
            <a:avLst/>
          </a:prstGeom>
          <a:noFill/>
          <a:ln/>
        </p:spPr>
        <p:txBody>
          <a:bodyPr wrap="none" lIns="0" tIns="0" rIns="0" bIns="0" rtlCol="0" anchor="t"/>
          <a:lstStyle/>
          <a:p>
            <a:pPr algn="l" indent="0" marL="0">
              <a:buNone/>
            </a:pPr>
            <a:r>
              <a:rPr lang="en-US" sz="900" b="1" spc="36" kern="0" dirty="0">
                <a:solidFill>
                  <a:srgbClr val="F2F5F8"/>
                </a:solidFill>
                <a:latin typeface="Arial" pitchFamily="34" charset="0"/>
                <a:ea typeface="Arial" pitchFamily="34" charset="-122"/>
                <a:cs typeface="Arial" pitchFamily="34" charset="-120"/>
              </a:rPr>
              <a:t>DECISION DECK</a:t>
            </a:r>
            <a:endParaRPr lang="en-US" sz="900" dirty="0"/>
          </a:p>
        </p:txBody>
      </p:sp>
      <p:sp>
        <p:nvSpPr>
          <p:cNvPr id="20" name="Text 17"/>
          <p:cNvSpPr/>
          <p:nvPr/>
        </p:nvSpPr>
        <p:spPr>
          <a:xfrm>
            <a:off x="685800" y="922630"/>
            <a:ext cx="8137246" cy="462686"/>
          </a:xfrm>
          <a:prstGeom prst="rect">
            <a:avLst/>
          </a:prstGeom>
          <a:noFill/>
          <a:ln/>
        </p:spPr>
        <p:txBody>
          <a:bodyPr wrap="none" lIns="0" tIns="0" rIns="0" bIns="0" rtlCol="0" anchor="t"/>
          <a:lstStyle/>
          <a:p>
            <a:pPr algn="l" indent="0" marL="0">
              <a:buNone/>
            </a:pPr>
            <a:r>
              <a:rPr lang="en-US" sz="2850" b="1" spc="-57" kern="0" dirty="0">
                <a:solidFill>
                  <a:srgbClr val="F2F5F8"/>
                </a:solidFill>
                <a:latin typeface="Arial" pitchFamily="34" charset="0"/>
                <a:ea typeface="Arial" pitchFamily="34" charset="-122"/>
                <a:cs typeface="Arial" pitchFamily="34" charset="-120"/>
              </a:rPr>
              <a:t>Five dated actions protect the revised sequence</a:t>
            </a:r>
            <a:endParaRPr lang="en-US" sz="2850" dirty="0"/>
          </a:p>
        </p:txBody>
      </p:sp>
      <p:sp>
        <p:nvSpPr>
          <p:cNvPr id="21" name="Text 18"/>
          <p:cNvSpPr/>
          <p:nvPr/>
        </p:nvSpPr>
        <p:spPr>
          <a:xfrm>
            <a:off x="886054" y="2009851"/>
            <a:ext cx="464515" cy="152705"/>
          </a:xfrm>
          <a:prstGeom prst="rect">
            <a:avLst/>
          </a:prstGeom>
          <a:noFill/>
          <a:ln/>
        </p:spPr>
        <p:txBody>
          <a:bodyPr wrap="none" lIns="0" tIns="0" rIns="0" bIns="0" rtlCol="0" anchor="t"/>
          <a:lstStyle/>
          <a:p>
            <a:pPr algn="l" indent="0" marL="0">
              <a:buNone/>
            </a:pPr>
            <a:r>
              <a:rPr lang="en-US" sz="900" b="1" spc="144" kern="0" dirty="0">
                <a:solidFill>
                  <a:srgbClr val="5AA0E0"/>
                </a:solidFill>
                <a:latin typeface="Consolas" pitchFamily="34" charset="0"/>
                <a:ea typeface="Consolas" pitchFamily="34" charset="-122"/>
                <a:cs typeface="Consolas" pitchFamily="34" charset="-120"/>
              </a:rPr>
              <a:t>7 JUL</a:t>
            </a:r>
            <a:endParaRPr lang="en-US" sz="900" dirty="0"/>
          </a:p>
        </p:txBody>
      </p:sp>
      <p:sp>
        <p:nvSpPr>
          <p:cNvPr id="22" name="Text 19"/>
          <p:cNvSpPr/>
          <p:nvPr/>
        </p:nvSpPr>
        <p:spPr>
          <a:xfrm>
            <a:off x="886054" y="2219249"/>
            <a:ext cx="1156716" cy="524866"/>
          </a:xfrm>
          <a:prstGeom prst="rect">
            <a:avLst/>
          </a:prstGeom>
          <a:noFill/>
          <a:ln/>
        </p:spPr>
        <p:txBody>
          <a:bodyPr wrap="none" lIns="0" tIns="0" rIns="0" bIns="0" rtlCol="0" anchor="t"/>
          <a:lstStyle/>
          <a:p>
            <a:pPr algn="l" indent="0" marL="0">
              <a:lnSpc>
                <a:spcPts val="1970"/>
              </a:lnSpc>
              <a:buNone/>
            </a:pPr>
            <a:r>
              <a:rPr lang="en-US" sz="1570" b="1" spc="-16" kern="0" dirty="0">
                <a:solidFill>
                  <a:srgbClr val="F2F5F8"/>
                </a:solidFill>
                <a:latin typeface="Arial" pitchFamily="34" charset="0"/>
                <a:ea typeface="Arial" pitchFamily="34" charset="-122"/>
                <a:cs typeface="Arial" pitchFamily="34" charset="-120"/>
              </a:rPr>
              <a:t>Publish</a:t>
            </a:r>
            <a:endParaRPr lang="en-US" sz="1570" dirty="0"/>
          </a:p>
          <a:p>
            <a:pPr algn="l" indent="0" marL="0">
              <a:lnSpc>
                <a:spcPts val="1970"/>
              </a:lnSpc>
              <a:buNone/>
            </a:pPr>
            <a:r>
              <a:rPr lang="en-US" sz="1570" b="1" spc="-16" kern="0" dirty="0">
                <a:solidFill>
                  <a:srgbClr val="F2F5F8"/>
                </a:solidFill>
                <a:latin typeface="Arial" pitchFamily="34" charset="0"/>
                <a:ea typeface="Arial" pitchFamily="34" charset="-122"/>
                <a:cs typeface="Arial" pitchFamily="34" charset="-120"/>
              </a:rPr>
              <a:t>revised plan</a:t>
            </a:r>
            <a:endParaRPr lang="en-US" sz="1570" dirty="0"/>
          </a:p>
        </p:txBody>
      </p:sp>
      <p:sp>
        <p:nvSpPr>
          <p:cNvPr id="23" name="Text 20"/>
          <p:cNvSpPr/>
          <p:nvPr/>
        </p:nvSpPr>
        <p:spPr>
          <a:xfrm>
            <a:off x="886054" y="2809951"/>
            <a:ext cx="1121969" cy="822960"/>
          </a:xfrm>
          <a:prstGeom prst="rect">
            <a:avLst/>
          </a:prstGeom>
          <a:noFill/>
          <a:ln/>
        </p:spPr>
        <p:txBody>
          <a:bodyPr wrap="none" lIns="0" tIns="0" rIns="0" bIns="0" rtlCol="0" anchor="t"/>
          <a:lstStyle/>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Reflect approved</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site dates and</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recovery</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resources.</a:t>
            </a:r>
            <a:endParaRPr lang="en-US" sz="1120" dirty="0"/>
          </a:p>
        </p:txBody>
      </p:sp>
      <p:sp>
        <p:nvSpPr>
          <p:cNvPr id="24" name="Text 21"/>
          <p:cNvSpPr/>
          <p:nvPr/>
        </p:nvSpPr>
        <p:spPr>
          <a:xfrm>
            <a:off x="3205886" y="2110435"/>
            <a:ext cx="551383" cy="152705"/>
          </a:xfrm>
          <a:prstGeom prst="rect">
            <a:avLst/>
          </a:prstGeom>
          <a:noFill/>
          <a:ln/>
        </p:spPr>
        <p:txBody>
          <a:bodyPr wrap="none" lIns="0" tIns="0" rIns="0" bIns="0" rtlCol="0" anchor="t"/>
          <a:lstStyle/>
          <a:p>
            <a:pPr algn="l" indent="0" marL="0">
              <a:buNone/>
            </a:pPr>
            <a:r>
              <a:rPr lang="en-US" sz="900" b="1" spc="144" kern="0" dirty="0">
                <a:solidFill>
                  <a:srgbClr val="5AA0E0"/>
                </a:solidFill>
                <a:latin typeface="Consolas" pitchFamily="34" charset="0"/>
                <a:ea typeface="Consolas" pitchFamily="34" charset="-122"/>
                <a:cs typeface="Consolas" pitchFamily="34" charset="-120"/>
              </a:rPr>
              <a:t>10 JUL</a:t>
            </a:r>
            <a:endParaRPr lang="en-US" sz="900" dirty="0"/>
          </a:p>
        </p:txBody>
      </p:sp>
      <p:sp>
        <p:nvSpPr>
          <p:cNvPr id="25" name="Text 22"/>
          <p:cNvSpPr/>
          <p:nvPr/>
        </p:nvSpPr>
        <p:spPr>
          <a:xfrm>
            <a:off x="3205886" y="2319833"/>
            <a:ext cx="992124" cy="524866"/>
          </a:xfrm>
          <a:prstGeom prst="rect">
            <a:avLst/>
          </a:prstGeom>
          <a:noFill/>
          <a:ln/>
        </p:spPr>
        <p:txBody>
          <a:bodyPr wrap="none" lIns="0" tIns="0" rIns="0" bIns="0" rtlCol="0" anchor="t"/>
          <a:lstStyle/>
          <a:p>
            <a:pPr algn="l" indent="0" marL="0">
              <a:lnSpc>
                <a:spcPts val="1970"/>
              </a:lnSpc>
              <a:buNone/>
            </a:pPr>
            <a:r>
              <a:rPr lang="en-US" sz="1570" b="1" spc="-16" kern="0" dirty="0">
                <a:solidFill>
                  <a:srgbClr val="F2F5F8"/>
                </a:solidFill>
                <a:latin typeface="Arial" pitchFamily="34" charset="0"/>
                <a:ea typeface="Arial" pitchFamily="34" charset="-122"/>
                <a:cs typeface="Arial" pitchFamily="34" charset="-120"/>
              </a:rPr>
              <a:t>Gate</a:t>
            </a:r>
            <a:endParaRPr lang="en-US" sz="1570" dirty="0"/>
          </a:p>
          <a:p>
            <a:pPr algn="l" indent="0" marL="0">
              <a:lnSpc>
                <a:spcPts val="1970"/>
              </a:lnSpc>
              <a:buNone/>
            </a:pPr>
            <a:r>
              <a:rPr lang="en-US" sz="1570" b="1" spc="-16" kern="0" dirty="0">
                <a:solidFill>
                  <a:srgbClr val="F2F5F8"/>
                </a:solidFill>
                <a:latin typeface="Arial" pitchFamily="34" charset="0"/>
                <a:ea typeface="Arial" pitchFamily="34" charset="-122"/>
                <a:cs typeface="Arial" pitchFamily="34" charset="-120"/>
              </a:rPr>
              <a:t>Rivermark</a:t>
            </a:r>
            <a:endParaRPr lang="en-US" sz="1570" dirty="0"/>
          </a:p>
        </p:txBody>
      </p:sp>
      <p:sp>
        <p:nvSpPr>
          <p:cNvPr id="26" name="Text 23"/>
          <p:cNvSpPr/>
          <p:nvPr/>
        </p:nvSpPr>
        <p:spPr>
          <a:xfrm>
            <a:off x="3205886" y="2910535"/>
            <a:ext cx="1068934" cy="607162"/>
          </a:xfrm>
          <a:prstGeom prst="rect">
            <a:avLst/>
          </a:prstGeom>
          <a:noFill/>
          <a:ln/>
        </p:spPr>
        <p:txBody>
          <a:bodyPr wrap="none" lIns="0" tIns="0" rIns="0" bIns="0" rtlCol="0" anchor="t"/>
          <a:lstStyle/>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Conduct go/no-</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go for the 12 Jul</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launch.</a:t>
            </a:r>
            <a:endParaRPr lang="en-US" sz="1120" dirty="0"/>
          </a:p>
        </p:txBody>
      </p:sp>
      <p:sp>
        <p:nvSpPr>
          <p:cNvPr id="27" name="Text 24"/>
          <p:cNvSpPr/>
          <p:nvPr/>
        </p:nvSpPr>
        <p:spPr>
          <a:xfrm>
            <a:off x="5526634" y="1910182"/>
            <a:ext cx="551383" cy="152705"/>
          </a:xfrm>
          <a:prstGeom prst="rect">
            <a:avLst/>
          </a:prstGeom>
          <a:noFill/>
          <a:ln/>
        </p:spPr>
        <p:txBody>
          <a:bodyPr wrap="none" lIns="0" tIns="0" rIns="0" bIns="0" rtlCol="0" anchor="t"/>
          <a:lstStyle/>
          <a:p>
            <a:pPr algn="l" indent="0" marL="0">
              <a:buNone/>
            </a:pPr>
            <a:r>
              <a:rPr lang="en-US" sz="900" b="1" spc="144" kern="0" dirty="0">
                <a:solidFill>
                  <a:srgbClr val="5AA0E0"/>
                </a:solidFill>
                <a:latin typeface="Consolas" pitchFamily="34" charset="0"/>
                <a:ea typeface="Consolas" pitchFamily="34" charset="-122"/>
                <a:cs typeface="Consolas" pitchFamily="34" charset="-120"/>
              </a:rPr>
              <a:t>16 JUL</a:t>
            </a:r>
            <a:endParaRPr lang="en-US" sz="900" dirty="0"/>
          </a:p>
        </p:txBody>
      </p:sp>
      <p:sp>
        <p:nvSpPr>
          <p:cNvPr id="28" name="Text 25"/>
          <p:cNvSpPr/>
          <p:nvPr/>
        </p:nvSpPr>
        <p:spPr>
          <a:xfrm>
            <a:off x="5526634" y="2119579"/>
            <a:ext cx="838505" cy="524866"/>
          </a:xfrm>
          <a:prstGeom prst="rect">
            <a:avLst/>
          </a:prstGeom>
          <a:noFill/>
          <a:ln/>
        </p:spPr>
        <p:txBody>
          <a:bodyPr wrap="none" lIns="0" tIns="0" rIns="0" bIns="0" rtlCol="0" anchor="t"/>
          <a:lstStyle/>
          <a:p>
            <a:pPr algn="l" indent="0" marL="0">
              <a:lnSpc>
                <a:spcPts val="1970"/>
              </a:lnSpc>
              <a:buNone/>
            </a:pPr>
            <a:r>
              <a:rPr lang="en-US" sz="1570" b="1" spc="-16" kern="0" dirty="0">
                <a:solidFill>
                  <a:srgbClr val="F2F5F8"/>
                </a:solidFill>
                <a:latin typeface="Arial" pitchFamily="34" charset="0"/>
                <a:ea typeface="Arial" pitchFamily="34" charset="-122"/>
                <a:cs typeface="Arial" pitchFamily="34" charset="-120"/>
              </a:rPr>
              <a:t>Close</a:t>
            </a:r>
            <a:endParaRPr lang="en-US" sz="1570" dirty="0"/>
          </a:p>
          <a:p>
            <a:pPr algn="l" indent="0" marL="0">
              <a:lnSpc>
                <a:spcPts val="1970"/>
              </a:lnSpc>
              <a:buNone/>
            </a:pPr>
            <a:r>
              <a:rPr lang="en-US" sz="1570" b="1" spc="-16" kern="0" dirty="0">
                <a:solidFill>
                  <a:srgbClr val="F2F5F8"/>
                </a:solidFill>
                <a:latin typeface="Arial" pitchFamily="34" charset="0"/>
                <a:ea typeface="Arial" pitchFamily="34" charset="-122"/>
                <a:cs typeface="Arial" pitchFamily="34" charset="-120"/>
              </a:rPr>
              <a:t>blockers</a:t>
            </a:r>
            <a:endParaRPr lang="en-US" sz="1570" dirty="0"/>
          </a:p>
        </p:txBody>
      </p:sp>
      <p:sp>
        <p:nvSpPr>
          <p:cNvPr id="29" name="Text 26"/>
          <p:cNvSpPr/>
          <p:nvPr/>
        </p:nvSpPr>
        <p:spPr>
          <a:xfrm>
            <a:off x="5526634" y="2710282"/>
            <a:ext cx="1150315" cy="1038758"/>
          </a:xfrm>
          <a:prstGeom prst="rect">
            <a:avLst/>
          </a:prstGeom>
          <a:noFill/>
          <a:ln/>
        </p:spPr>
        <p:txBody>
          <a:bodyPr wrap="none" lIns="0" tIns="0" rIns="0" bIns="0" rtlCol="0" anchor="t"/>
          <a:lstStyle/>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Close six</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Oakport</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blockers; reduce</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priority defects to</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four.</a:t>
            </a:r>
            <a:endParaRPr lang="en-US" sz="1120" dirty="0"/>
          </a:p>
        </p:txBody>
      </p:sp>
      <p:sp>
        <p:nvSpPr>
          <p:cNvPr id="30" name="Text 27"/>
          <p:cNvSpPr/>
          <p:nvPr/>
        </p:nvSpPr>
        <p:spPr>
          <a:xfrm>
            <a:off x="7846466" y="2009851"/>
            <a:ext cx="551383" cy="152705"/>
          </a:xfrm>
          <a:prstGeom prst="rect">
            <a:avLst/>
          </a:prstGeom>
          <a:noFill/>
          <a:ln/>
        </p:spPr>
        <p:txBody>
          <a:bodyPr wrap="none" lIns="0" tIns="0" rIns="0" bIns="0" rtlCol="0" anchor="t"/>
          <a:lstStyle/>
          <a:p>
            <a:pPr algn="l" indent="0" marL="0">
              <a:buNone/>
            </a:pPr>
            <a:r>
              <a:rPr lang="en-US" sz="900" b="1" spc="144" kern="0" dirty="0">
                <a:solidFill>
                  <a:srgbClr val="5AA0E0"/>
                </a:solidFill>
                <a:latin typeface="Consolas" pitchFamily="34" charset="0"/>
                <a:ea typeface="Consolas" pitchFamily="34" charset="-122"/>
                <a:cs typeface="Consolas" pitchFamily="34" charset="-120"/>
              </a:rPr>
              <a:t>19 JUL</a:t>
            </a:r>
            <a:endParaRPr lang="en-US" sz="900" dirty="0"/>
          </a:p>
        </p:txBody>
      </p:sp>
      <p:sp>
        <p:nvSpPr>
          <p:cNvPr id="31" name="Text 28"/>
          <p:cNvSpPr/>
          <p:nvPr/>
        </p:nvSpPr>
        <p:spPr>
          <a:xfrm>
            <a:off x="7846466" y="2219249"/>
            <a:ext cx="919886" cy="524866"/>
          </a:xfrm>
          <a:prstGeom prst="rect">
            <a:avLst/>
          </a:prstGeom>
          <a:noFill/>
          <a:ln/>
        </p:spPr>
        <p:txBody>
          <a:bodyPr wrap="none" lIns="0" tIns="0" rIns="0" bIns="0" rtlCol="0" anchor="t"/>
          <a:lstStyle/>
          <a:p>
            <a:pPr algn="l" indent="0" marL="0">
              <a:lnSpc>
                <a:spcPts val="1970"/>
              </a:lnSpc>
              <a:buNone/>
            </a:pPr>
            <a:r>
              <a:rPr lang="en-US" sz="1570" b="1" spc="-16" kern="0" dirty="0">
                <a:solidFill>
                  <a:srgbClr val="F2F5F8"/>
                </a:solidFill>
                <a:latin typeface="Arial" pitchFamily="34" charset="0"/>
                <a:ea typeface="Arial" pitchFamily="34" charset="-122"/>
                <a:cs typeface="Arial" pitchFamily="34" charset="-120"/>
              </a:rPr>
              <a:t>Rehearse</a:t>
            </a:r>
            <a:endParaRPr lang="en-US" sz="1570" dirty="0"/>
          </a:p>
          <a:p>
            <a:pPr algn="l" indent="0" marL="0">
              <a:lnSpc>
                <a:spcPts val="1970"/>
              </a:lnSpc>
              <a:buNone/>
            </a:pPr>
            <a:r>
              <a:rPr lang="en-US" sz="1570" b="1" spc="-16" kern="0" dirty="0">
                <a:solidFill>
                  <a:srgbClr val="F2F5F8"/>
                </a:solidFill>
                <a:latin typeface="Arial" pitchFamily="34" charset="0"/>
                <a:ea typeface="Arial" pitchFamily="34" charset="-122"/>
                <a:cs typeface="Arial" pitchFamily="34" charset="-120"/>
              </a:rPr>
              <a:t>Oakport</a:t>
            </a:r>
            <a:endParaRPr lang="en-US" sz="1570" dirty="0"/>
          </a:p>
        </p:txBody>
      </p:sp>
      <p:sp>
        <p:nvSpPr>
          <p:cNvPr id="32" name="Text 29"/>
          <p:cNvSpPr/>
          <p:nvPr/>
        </p:nvSpPr>
        <p:spPr>
          <a:xfrm>
            <a:off x="7846466" y="2809951"/>
            <a:ext cx="1137514" cy="822960"/>
          </a:xfrm>
          <a:prstGeom prst="rect">
            <a:avLst/>
          </a:prstGeom>
          <a:noFill/>
          <a:ln/>
        </p:spPr>
        <p:txBody>
          <a:bodyPr wrap="none" lIns="0" tIns="0" rIns="0" bIns="0" rtlCol="0" anchor="t"/>
          <a:lstStyle/>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Validate migrated</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data and</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operational</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readiness.</a:t>
            </a:r>
            <a:endParaRPr lang="en-US" sz="1120" dirty="0"/>
          </a:p>
        </p:txBody>
      </p:sp>
      <p:sp>
        <p:nvSpPr>
          <p:cNvPr id="33" name="Text 30"/>
          <p:cNvSpPr/>
          <p:nvPr/>
        </p:nvSpPr>
        <p:spPr>
          <a:xfrm>
            <a:off x="10167214" y="2009851"/>
            <a:ext cx="551383" cy="152705"/>
          </a:xfrm>
          <a:prstGeom prst="rect">
            <a:avLst/>
          </a:prstGeom>
          <a:noFill/>
          <a:ln/>
        </p:spPr>
        <p:txBody>
          <a:bodyPr wrap="none" lIns="0" tIns="0" rIns="0" bIns="0" rtlCol="0" anchor="t"/>
          <a:lstStyle/>
          <a:p>
            <a:pPr algn="l" indent="0" marL="0">
              <a:buNone/>
            </a:pPr>
            <a:r>
              <a:rPr lang="en-US" sz="900" b="1" spc="144" kern="0" dirty="0">
                <a:solidFill>
                  <a:srgbClr val="5AA0E0"/>
                </a:solidFill>
                <a:latin typeface="Consolas" pitchFamily="34" charset="0"/>
                <a:ea typeface="Consolas" pitchFamily="34" charset="-122"/>
                <a:cs typeface="Consolas" pitchFamily="34" charset="-120"/>
              </a:rPr>
              <a:t>23 JUL</a:t>
            </a:r>
            <a:endParaRPr lang="en-US" sz="900" dirty="0"/>
          </a:p>
        </p:txBody>
      </p:sp>
      <p:sp>
        <p:nvSpPr>
          <p:cNvPr id="34" name="Text 31"/>
          <p:cNvSpPr/>
          <p:nvPr/>
        </p:nvSpPr>
        <p:spPr>
          <a:xfrm>
            <a:off x="10167214" y="2219249"/>
            <a:ext cx="938174" cy="524866"/>
          </a:xfrm>
          <a:prstGeom prst="rect">
            <a:avLst/>
          </a:prstGeom>
          <a:noFill/>
          <a:ln/>
        </p:spPr>
        <p:txBody>
          <a:bodyPr wrap="none" lIns="0" tIns="0" rIns="0" bIns="0" rtlCol="0" anchor="t"/>
          <a:lstStyle/>
          <a:p>
            <a:pPr algn="l" indent="0" marL="0">
              <a:lnSpc>
                <a:spcPts val="1970"/>
              </a:lnSpc>
              <a:buNone/>
            </a:pPr>
            <a:r>
              <a:rPr lang="en-US" sz="1570" b="1" spc="-16" kern="0" dirty="0">
                <a:solidFill>
                  <a:srgbClr val="F2F5F8"/>
                </a:solidFill>
                <a:latin typeface="Arial" pitchFamily="34" charset="0"/>
                <a:ea typeface="Arial" pitchFamily="34" charset="-122"/>
                <a:cs typeface="Arial" pitchFamily="34" charset="-120"/>
              </a:rPr>
              <a:t>Complete</a:t>
            </a:r>
            <a:endParaRPr lang="en-US" sz="1570" dirty="0"/>
          </a:p>
          <a:p>
            <a:pPr algn="l" indent="0" marL="0">
              <a:lnSpc>
                <a:spcPts val="1970"/>
              </a:lnSpc>
              <a:buNone/>
            </a:pPr>
            <a:r>
              <a:rPr lang="en-US" sz="1570" b="1" spc="-16" kern="0" dirty="0">
                <a:solidFill>
                  <a:srgbClr val="F2F5F8"/>
                </a:solidFill>
                <a:latin typeface="Arial" pitchFamily="34" charset="0"/>
                <a:ea typeface="Arial" pitchFamily="34" charset="-122"/>
                <a:cs typeface="Arial" pitchFamily="34" charset="-120"/>
              </a:rPr>
              <a:t>coverage</a:t>
            </a:r>
            <a:endParaRPr lang="en-US" sz="1570" dirty="0"/>
          </a:p>
        </p:txBody>
      </p:sp>
      <p:sp>
        <p:nvSpPr>
          <p:cNvPr id="35" name="Text 32"/>
          <p:cNvSpPr/>
          <p:nvPr/>
        </p:nvSpPr>
        <p:spPr>
          <a:xfrm>
            <a:off x="10167214" y="2809951"/>
            <a:ext cx="872338" cy="822960"/>
          </a:xfrm>
          <a:prstGeom prst="rect">
            <a:avLst/>
          </a:prstGeom>
          <a:noFill/>
          <a:ln/>
        </p:spPr>
        <p:txBody>
          <a:bodyPr wrap="none" lIns="0" tIns="0" rIns="0" bIns="0" rtlCol="0" anchor="t"/>
          <a:lstStyle/>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Certify four</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remaining</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Oakport floor</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champions.</a:t>
            </a:r>
            <a:endParaRPr lang="en-US" sz="1120" dirty="0"/>
          </a:p>
        </p:txBody>
      </p:sp>
      <p:sp>
        <p:nvSpPr>
          <p:cNvPr id="36" name="Text 33"/>
          <p:cNvSpPr/>
          <p:nvPr/>
        </p:nvSpPr>
        <p:spPr>
          <a:xfrm>
            <a:off x="886054" y="4319626"/>
            <a:ext cx="523037" cy="142646"/>
          </a:xfrm>
          <a:prstGeom prst="rect">
            <a:avLst/>
          </a:prstGeom>
          <a:noFill/>
          <a:ln/>
        </p:spPr>
        <p:txBody>
          <a:bodyPr wrap="none" lIns="0" tIns="0" rIns="0" bIns="0" rtlCol="0" anchor="t"/>
          <a:lstStyle/>
          <a:p>
            <a:pPr algn="l" indent="0" marL="0">
              <a:buNone/>
            </a:pPr>
            <a:r>
              <a:rPr lang="en-US" sz="820" b="1" spc="99" kern="0" dirty="0">
                <a:solidFill>
                  <a:srgbClr val="88929C"/>
                </a:solidFill>
                <a:latin typeface="Arial" pitchFamily="34" charset="0"/>
                <a:ea typeface="Arial" pitchFamily="34" charset="-122"/>
                <a:cs typeface="Arial" pitchFamily="34" charset="-120"/>
              </a:rPr>
              <a:t>PEOPLE</a:t>
            </a:r>
            <a:endParaRPr lang="en-US" sz="820" dirty="0"/>
          </a:p>
        </p:txBody>
      </p:sp>
      <p:sp>
        <p:nvSpPr>
          <p:cNvPr id="37" name="Text 34"/>
          <p:cNvSpPr/>
          <p:nvPr/>
        </p:nvSpPr>
        <p:spPr>
          <a:xfrm>
            <a:off x="886054" y="4567428"/>
            <a:ext cx="1692554" cy="247802"/>
          </a:xfrm>
          <a:prstGeom prst="rect">
            <a:avLst/>
          </a:prstGeom>
          <a:noFill/>
          <a:ln/>
        </p:spPr>
        <p:txBody>
          <a:bodyPr wrap="none" lIns="0" tIns="0" rIns="0" bIns="0" rtlCol="0" anchor="t"/>
          <a:lstStyle/>
          <a:p>
            <a:pPr algn="l" indent="0" marL="0">
              <a:buNone/>
            </a:pPr>
            <a:r>
              <a:rPr lang="en-US" sz="1500" dirty="0">
                <a:solidFill>
                  <a:srgbClr val="F2F5F8"/>
                </a:solidFill>
                <a:latin typeface="Arial" pitchFamily="34" charset="0"/>
                <a:ea typeface="Arial" pitchFamily="34" charset="-122"/>
                <a:cs typeface="Arial" pitchFamily="34" charset="-120"/>
              </a:rPr>
              <a:t>Add two engineers</a:t>
            </a:r>
            <a:endParaRPr lang="en-US" sz="1500" dirty="0"/>
          </a:p>
        </p:txBody>
      </p:sp>
      <p:sp>
        <p:nvSpPr>
          <p:cNvPr id="38" name="Text 35"/>
          <p:cNvSpPr/>
          <p:nvPr/>
        </p:nvSpPr>
        <p:spPr>
          <a:xfrm>
            <a:off x="886054" y="4915814"/>
            <a:ext cx="3034894" cy="405994"/>
          </a:xfrm>
          <a:prstGeom prst="rect">
            <a:avLst/>
          </a:prstGeom>
          <a:noFill/>
          <a:ln/>
        </p:spPr>
        <p:txBody>
          <a:bodyPr wrap="none" lIns="0" tIns="0" rIns="0" bIns="0" rtlCol="0" anchor="t"/>
          <a:lstStyle/>
          <a:p>
            <a:pPr algn="l" indent="0" marL="0">
              <a:lnSpc>
                <a:spcPts val="1690"/>
              </a:lnSpc>
              <a:buNone/>
            </a:pPr>
            <a:r>
              <a:rPr lang="en-US" sz="1120" dirty="0">
                <a:solidFill>
                  <a:srgbClr val="B9C2CD"/>
                </a:solidFill>
                <a:latin typeface="Arial" pitchFamily="34" charset="0"/>
                <a:ea typeface="Arial" pitchFamily="34" charset="-122"/>
                <a:cs typeface="Arial" pitchFamily="34" charset="-120"/>
              </a:rPr>
              <a:t>Vendor engineers join the integration response</a:t>
            </a:r>
            <a:endParaRPr lang="en-US" sz="1120" dirty="0"/>
          </a:p>
          <a:p>
            <a:pPr algn="l" indent="0" marL="0">
              <a:lnSpc>
                <a:spcPts val="1690"/>
              </a:lnSpc>
              <a:buNone/>
            </a:pPr>
            <a:r>
              <a:rPr lang="en-US" sz="1120" dirty="0">
                <a:solidFill>
                  <a:srgbClr val="B9C2CD"/>
                </a:solidFill>
                <a:latin typeface="Arial" pitchFamily="34" charset="0"/>
                <a:ea typeface="Arial" pitchFamily="34" charset="-122"/>
                <a:cs typeface="Arial" pitchFamily="34" charset="-120"/>
              </a:rPr>
              <a:t>for six weeks.</a:t>
            </a:r>
            <a:endParaRPr lang="en-US" sz="1120" dirty="0"/>
          </a:p>
        </p:txBody>
      </p:sp>
      <p:sp>
        <p:nvSpPr>
          <p:cNvPr id="39" name="Text 36"/>
          <p:cNvSpPr/>
          <p:nvPr/>
        </p:nvSpPr>
        <p:spPr>
          <a:xfrm>
            <a:off x="4561942" y="4319626"/>
            <a:ext cx="636422" cy="142646"/>
          </a:xfrm>
          <a:prstGeom prst="rect">
            <a:avLst/>
          </a:prstGeom>
          <a:noFill/>
          <a:ln/>
        </p:spPr>
        <p:txBody>
          <a:bodyPr wrap="none" lIns="0" tIns="0" rIns="0" bIns="0" rtlCol="0" anchor="t"/>
          <a:lstStyle/>
          <a:p>
            <a:pPr algn="l" indent="0" marL="0">
              <a:buNone/>
            </a:pPr>
            <a:r>
              <a:rPr lang="en-US" sz="820" b="1" spc="99" kern="0" dirty="0">
                <a:solidFill>
                  <a:srgbClr val="88929C"/>
                </a:solidFill>
                <a:latin typeface="Arial" pitchFamily="34" charset="0"/>
                <a:ea typeface="Arial" pitchFamily="34" charset="-122"/>
                <a:cs typeface="Arial" pitchFamily="34" charset="-120"/>
              </a:rPr>
              <a:t>CONTROL</a:t>
            </a:r>
            <a:endParaRPr lang="en-US" sz="820" dirty="0"/>
          </a:p>
        </p:txBody>
      </p:sp>
      <p:sp>
        <p:nvSpPr>
          <p:cNvPr id="40" name="Text 37"/>
          <p:cNvSpPr/>
          <p:nvPr/>
        </p:nvSpPr>
        <p:spPr>
          <a:xfrm>
            <a:off x="4561942" y="4567428"/>
            <a:ext cx="2318918" cy="247802"/>
          </a:xfrm>
          <a:prstGeom prst="rect">
            <a:avLst/>
          </a:prstGeom>
          <a:noFill/>
          <a:ln/>
        </p:spPr>
        <p:txBody>
          <a:bodyPr wrap="none" lIns="0" tIns="0" rIns="0" bIns="0" rtlCol="0" anchor="t"/>
          <a:lstStyle/>
          <a:p>
            <a:pPr algn="l" indent="0" marL="0">
              <a:buNone/>
            </a:pPr>
            <a:r>
              <a:rPr lang="en-US" sz="1500" dirty="0">
                <a:solidFill>
                  <a:srgbClr val="F2F5F8"/>
                </a:solidFill>
                <a:latin typeface="Arial" pitchFamily="34" charset="0"/>
                <a:ea typeface="Arial" pitchFamily="34" charset="-122"/>
                <a:cs typeface="Arial" pitchFamily="34" charset="-120"/>
              </a:rPr>
              <a:t>Freeze noncritical change</a:t>
            </a:r>
            <a:endParaRPr lang="en-US" sz="1500" dirty="0"/>
          </a:p>
        </p:txBody>
      </p:sp>
      <p:sp>
        <p:nvSpPr>
          <p:cNvPr id="41" name="Text 38"/>
          <p:cNvSpPr/>
          <p:nvPr/>
        </p:nvSpPr>
        <p:spPr>
          <a:xfrm>
            <a:off x="4561942" y="4915814"/>
            <a:ext cx="2967228" cy="181051"/>
          </a:xfrm>
          <a:prstGeom prst="rect">
            <a:avLst/>
          </a:prstGeom>
          <a:noFill/>
          <a:ln/>
        </p:spPr>
        <p:txBody>
          <a:bodyPr wrap="none" lIns="0" tIns="0" rIns="0" bIns="0" rtlCol="0" anchor="t"/>
          <a:lstStyle/>
          <a:p>
            <a:pPr algn="l" indent="0" marL="0">
              <a:buNone/>
            </a:pPr>
            <a:r>
              <a:rPr lang="en-US" sz="1120" dirty="0">
                <a:solidFill>
                  <a:srgbClr val="B9C2CD"/>
                </a:solidFill>
                <a:latin typeface="Arial" pitchFamily="34" charset="0"/>
                <a:ea typeface="Arial" pitchFamily="34" charset="-122"/>
                <a:cs typeface="Arial" pitchFamily="34" charset="-120"/>
              </a:rPr>
              <a:t>Protect defect capacity and platform stability.</a:t>
            </a:r>
            <a:endParaRPr lang="en-US" sz="1120" dirty="0"/>
          </a:p>
        </p:txBody>
      </p:sp>
      <p:sp>
        <p:nvSpPr>
          <p:cNvPr id="42" name="Text 39"/>
          <p:cNvSpPr/>
          <p:nvPr/>
        </p:nvSpPr>
        <p:spPr>
          <a:xfrm>
            <a:off x="8238744" y="4319626"/>
            <a:ext cx="634594" cy="142646"/>
          </a:xfrm>
          <a:prstGeom prst="rect">
            <a:avLst/>
          </a:prstGeom>
          <a:noFill/>
          <a:ln/>
        </p:spPr>
        <p:txBody>
          <a:bodyPr wrap="none" lIns="0" tIns="0" rIns="0" bIns="0" rtlCol="0" anchor="t"/>
          <a:lstStyle/>
          <a:p>
            <a:pPr algn="l" indent="0" marL="0">
              <a:buNone/>
            </a:pPr>
            <a:r>
              <a:rPr lang="en-US" sz="820" b="1" spc="99" kern="0" dirty="0">
                <a:solidFill>
                  <a:srgbClr val="88929C"/>
                </a:solidFill>
                <a:latin typeface="Arial" pitchFamily="34" charset="0"/>
                <a:ea typeface="Arial" pitchFamily="34" charset="-122"/>
                <a:cs typeface="Arial" pitchFamily="34" charset="-120"/>
              </a:rPr>
              <a:t>CADENCE</a:t>
            </a:r>
            <a:endParaRPr lang="en-US" sz="820" dirty="0"/>
          </a:p>
        </p:txBody>
      </p:sp>
      <p:sp>
        <p:nvSpPr>
          <p:cNvPr id="43" name="Text 40"/>
          <p:cNvSpPr/>
          <p:nvPr/>
        </p:nvSpPr>
        <p:spPr>
          <a:xfrm>
            <a:off x="8238744" y="4567428"/>
            <a:ext cx="2148840" cy="247802"/>
          </a:xfrm>
          <a:prstGeom prst="rect">
            <a:avLst/>
          </a:prstGeom>
          <a:noFill/>
          <a:ln/>
        </p:spPr>
        <p:txBody>
          <a:bodyPr wrap="none" lIns="0" tIns="0" rIns="0" bIns="0" rtlCol="0" anchor="t"/>
          <a:lstStyle/>
          <a:p>
            <a:pPr algn="l" indent="0" marL="0">
              <a:buNone/>
            </a:pPr>
            <a:r>
              <a:rPr lang="en-US" sz="1500" dirty="0">
                <a:solidFill>
                  <a:srgbClr val="F2F5F8"/>
                </a:solidFill>
                <a:latin typeface="Arial" pitchFamily="34" charset="0"/>
                <a:ea typeface="Arial" pitchFamily="34" charset="-122"/>
                <a:cs typeface="Arial" pitchFamily="34" charset="-120"/>
              </a:rPr>
              <a:t>Run a daily defect room</a:t>
            </a:r>
            <a:endParaRPr lang="en-US" sz="1500" dirty="0"/>
          </a:p>
        </p:txBody>
      </p:sp>
      <p:sp>
        <p:nvSpPr>
          <p:cNvPr id="44" name="Text 41"/>
          <p:cNvSpPr/>
          <p:nvPr/>
        </p:nvSpPr>
        <p:spPr>
          <a:xfrm>
            <a:off x="8238744" y="4915814"/>
            <a:ext cx="3073298" cy="405994"/>
          </a:xfrm>
          <a:prstGeom prst="rect">
            <a:avLst/>
          </a:prstGeom>
          <a:noFill/>
          <a:ln/>
        </p:spPr>
        <p:txBody>
          <a:bodyPr wrap="none" lIns="0" tIns="0" rIns="0" bIns="0" rtlCol="0" anchor="t"/>
          <a:lstStyle/>
          <a:p>
            <a:pPr algn="l" indent="0" marL="0">
              <a:lnSpc>
                <a:spcPts val="1690"/>
              </a:lnSpc>
              <a:buNone/>
            </a:pPr>
            <a:r>
              <a:rPr lang="en-US" sz="1120" dirty="0">
                <a:solidFill>
                  <a:srgbClr val="B9C2CD"/>
                </a:solidFill>
                <a:latin typeface="Arial" pitchFamily="34" charset="0"/>
                <a:ea typeface="Arial" pitchFamily="34" charset="-122"/>
                <a:cs typeface="Arial" pitchFamily="34" charset="-120"/>
              </a:rPr>
              <a:t>Track closure, retest and escalation against the</a:t>
            </a:r>
            <a:endParaRPr lang="en-US" sz="1120" dirty="0"/>
          </a:p>
          <a:p>
            <a:pPr algn="l" indent="0" marL="0">
              <a:lnSpc>
                <a:spcPts val="1690"/>
              </a:lnSpc>
              <a:buNone/>
            </a:pPr>
            <a:r>
              <a:rPr lang="en-US" sz="1120" dirty="0">
                <a:solidFill>
                  <a:srgbClr val="B9C2CD"/>
                </a:solidFill>
                <a:latin typeface="Arial" pitchFamily="34" charset="0"/>
                <a:ea typeface="Arial" pitchFamily="34" charset="-122"/>
                <a:cs typeface="Arial" pitchFamily="34" charset="-120"/>
              </a:rPr>
              <a:t>16 July target.</a:t>
            </a:r>
            <a:endParaRPr lang="en-US" sz="1120" dirty="0"/>
          </a:p>
        </p:txBody>
      </p:sp>
      <p:sp>
        <p:nvSpPr>
          <p:cNvPr id="45" name="Text 42"/>
          <p:cNvSpPr/>
          <p:nvPr/>
        </p:nvSpPr>
        <p:spPr>
          <a:xfrm>
            <a:off x="685800" y="5677510"/>
            <a:ext cx="7849210" cy="152705"/>
          </a:xfrm>
          <a:prstGeom prst="rect">
            <a:avLst/>
          </a:prstGeom>
          <a:noFill/>
          <a:ln/>
        </p:spPr>
        <p:txBody>
          <a:bodyPr wrap="none" lIns="0" tIns="0" rIns="0" bIns="0" rtlCol="0" anchor="t"/>
          <a:lstStyle/>
          <a:p>
            <a:pPr algn="l" indent="0" marL="0">
              <a:buNone/>
            </a:pPr>
            <a:r>
              <a:rPr lang="en-US" sz="900" spc="27" kern="0" dirty="0">
                <a:solidFill>
                  <a:srgbClr val="6A757F"/>
                </a:solidFill>
                <a:latin typeface="Consolas" pitchFamily="34" charset="0"/>
                <a:ea typeface="Consolas" pitchFamily="34" charset="-122"/>
                <a:cs typeface="Consolas" pitchFamily="34" charset="-120"/>
              </a:rPr>
              <a:t>Source: user brief. Action owners were not supplied and should be assigned in the revised integrated plan.</a:t>
            </a:r>
            <a:endParaRPr lang="en-US" sz="900" dirty="0"/>
          </a:p>
        </p:txBody>
      </p:sp>
      <p:sp>
        <p:nvSpPr>
          <p:cNvPr id="46" name="Text 43"/>
          <p:cNvSpPr/>
          <p:nvPr/>
        </p:nvSpPr>
        <p:spPr>
          <a:xfrm>
            <a:off x="11069726" y="6305702"/>
            <a:ext cx="464515" cy="152705"/>
          </a:xfrm>
          <a:prstGeom prst="rect">
            <a:avLst/>
          </a:prstGeom>
          <a:noFill/>
          <a:ln/>
        </p:spPr>
        <p:txBody>
          <a:bodyPr wrap="none" lIns="0" tIns="0" rIns="0" bIns="0" rtlCol="0" anchor="t"/>
          <a:lstStyle/>
          <a:p>
            <a:pPr algn="l" indent="0" marL="0">
              <a:buNone/>
            </a:pPr>
            <a:r>
              <a:rPr lang="en-US" sz="900" spc="90" kern="0" dirty="0">
                <a:solidFill>
                  <a:srgbClr val="6A757F"/>
                </a:solidFill>
                <a:latin typeface="Arial" pitchFamily="34" charset="0"/>
                <a:ea typeface="Arial" pitchFamily="34" charset="-122"/>
                <a:cs typeface="Arial" pitchFamily="34" charset="-120"/>
              </a:rPr>
              <a:t>10 / 10</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Shape 0"/>
          <p:cNvSpPr/>
          <p:nvPr/>
        </p:nvSpPr>
        <p:spPr>
          <a:xfrm>
            <a:off x="685800" y="1480414"/>
            <a:ext cx="10820095" cy="9510"/>
          </a:xfrm>
          <a:prstGeom prst="rect">
            <a:avLst/>
          </a:prstGeom>
          <a:solidFill>
            <a:srgbClr val="96AAC3">
              <a:alpha val="18000"/>
            </a:srgbClr>
          </a:solidFill>
          <a:ln/>
        </p:spPr>
      </p:sp>
      <p:sp>
        <p:nvSpPr>
          <p:cNvPr id="4" name="Shape 1"/>
          <p:cNvSpPr/>
          <p:nvPr/>
        </p:nvSpPr>
        <p:spPr>
          <a:xfrm>
            <a:off x="685800" y="1452067"/>
            <a:ext cx="513893" cy="28346"/>
          </a:xfrm>
          <a:prstGeom prst="rect">
            <a:avLst/>
          </a:prstGeom>
          <a:solidFill>
            <a:srgbClr val="5AA0E0"/>
          </a:solidFill>
          <a:ln/>
        </p:spPr>
      </p:sp>
      <p:sp>
        <p:nvSpPr>
          <p:cNvPr id="5" name="Shape 2"/>
          <p:cNvSpPr/>
          <p:nvPr/>
        </p:nvSpPr>
        <p:spPr>
          <a:xfrm>
            <a:off x="685800" y="2090318"/>
            <a:ext cx="10820095" cy="9510"/>
          </a:xfrm>
          <a:prstGeom prst="rect">
            <a:avLst/>
          </a:prstGeom>
          <a:solidFill>
            <a:srgbClr val="96AAC3">
              <a:alpha val="18000"/>
            </a:srgbClr>
          </a:solidFill>
          <a:ln/>
        </p:spPr>
      </p:sp>
      <p:sp>
        <p:nvSpPr>
          <p:cNvPr id="6" name="Shape 3"/>
          <p:cNvSpPr/>
          <p:nvPr/>
        </p:nvSpPr>
        <p:spPr>
          <a:xfrm>
            <a:off x="1303020" y="1642262"/>
            <a:ext cx="711403" cy="219456"/>
          </a:xfrm>
          <a:prstGeom prst="roundRect">
            <a:avLst>
              <a:gd name="adj" fmla="val 50000"/>
            </a:avLst>
          </a:prstGeom>
          <a:solidFill>
            <a:srgbClr val="A06E1C"/>
          </a:solidFill>
          <a:ln/>
        </p:spPr>
      </p:sp>
      <p:sp>
        <p:nvSpPr>
          <p:cNvPr id="7" name="Shape 4"/>
          <p:cNvSpPr/>
          <p:nvPr/>
        </p:nvSpPr>
        <p:spPr>
          <a:xfrm>
            <a:off x="685800" y="2271370"/>
            <a:ext cx="2068373" cy="425196"/>
          </a:xfrm>
          <a:prstGeom prst="rect">
            <a:avLst/>
          </a:prstGeom>
          <a:solidFill>
            <a:srgbClr val="222930"/>
          </a:solidFill>
          <a:ln/>
        </p:spPr>
      </p:sp>
      <p:sp>
        <p:nvSpPr>
          <p:cNvPr id="8" name="Shape 5"/>
          <p:cNvSpPr/>
          <p:nvPr/>
        </p:nvSpPr>
        <p:spPr>
          <a:xfrm>
            <a:off x="685800" y="2687422"/>
            <a:ext cx="2068556" cy="9510"/>
          </a:xfrm>
          <a:prstGeom prst="rect">
            <a:avLst/>
          </a:prstGeom>
          <a:solidFill>
            <a:srgbClr val="96AAC3">
              <a:alpha val="18000"/>
            </a:srgbClr>
          </a:solidFill>
          <a:ln/>
        </p:spPr>
      </p:sp>
      <p:sp>
        <p:nvSpPr>
          <p:cNvPr id="9" name="Shape 6"/>
          <p:cNvSpPr/>
          <p:nvPr/>
        </p:nvSpPr>
        <p:spPr>
          <a:xfrm>
            <a:off x="2754173" y="2271370"/>
            <a:ext cx="1358798" cy="425196"/>
          </a:xfrm>
          <a:prstGeom prst="rect">
            <a:avLst/>
          </a:prstGeom>
          <a:solidFill>
            <a:srgbClr val="222930"/>
          </a:solidFill>
          <a:ln/>
        </p:spPr>
      </p:sp>
      <p:sp>
        <p:nvSpPr>
          <p:cNvPr id="10" name="Shape 7"/>
          <p:cNvSpPr/>
          <p:nvPr/>
        </p:nvSpPr>
        <p:spPr>
          <a:xfrm>
            <a:off x="2754173" y="2687422"/>
            <a:ext cx="1358890" cy="9510"/>
          </a:xfrm>
          <a:prstGeom prst="rect">
            <a:avLst/>
          </a:prstGeom>
          <a:solidFill>
            <a:srgbClr val="96AAC3">
              <a:alpha val="18000"/>
            </a:srgbClr>
          </a:solidFill>
          <a:ln/>
        </p:spPr>
      </p:sp>
      <p:sp>
        <p:nvSpPr>
          <p:cNvPr id="11" name="Shape 8"/>
          <p:cNvSpPr/>
          <p:nvPr/>
        </p:nvSpPr>
        <p:spPr>
          <a:xfrm>
            <a:off x="4112971" y="2271370"/>
            <a:ext cx="3845966" cy="425196"/>
          </a:xfrm>
          <a:prstGeom prst="rect">
            <a:avLst/>
          </a:prstGeom>
          <a:solidFill>
            <a:srgbClr val="222930"/>
          </a:solidFill>
          <a:ln/>
        </p:spPr>
      </p:sp>
      <p:sp>
        <p:nvSpPr>
          <p:cNvPr id="12" name="Shape 9"/>
          <p:cNvSpPr/>
          <p:nvPr/>
        </p:nvSpPr>
        <p:spPr>
          <a:xfrm>
            <a:off x="4112971" y="2687422"/>
            <a:ext cx="3846332" cy="9510"/>
          </a:xfrm>
          <a:prstGeom prst="rect">
            <a:avLst/>
          </a:prstGeom>
          <a:solidFill>
            <a:srgbClr val="96AAC3">
              <a:alpha val="18000"/>
            </a:srgbClr>
          </a:solidFill>
          <a:ln/>
        </p:spPr>
      </p:sp>
      <p:sp>
        <p:nvSpPr>
          <p:cNvPr id="13" name="Shape 10"/>
          <p:cNvSpPr/>
          <p:nvPr/>
        </p:nvSpPr>
        <p:spPr>
          <a:xfrm>
            <a:off x="7959852" y="2271370"/>
            <a:ext cx="3546043" cy="425196"/>
          </a:xfrm>
          <a:prstGeom prst="rect">
            <a:avLst/>
          </a:prstGeom>
          <a:solidFill>
            <a:srgbClr val="222930"/>
          </a:solidFill>
          <a:ln/>
        </p:spPr>
      </p:sp>
      <p:sp>
        <p:nvSpPr>
          <p:cNvPr id="14" name="Shape 11"/>
          <p:cNvSpPr/>
          <p:nvPr/>
        </p:nvSpPr>
        <p:spPr>
          <a:xfrm>
            <a:off x="7959852" y="2687422"/>
            <a:ext cx="3546318" cy="9510"/>
          </a:xfrm>
          <a:prstGeom prst="rect">
            <a:avLst/>
          </a:prstGeom>
          <a:solidFill>
            <a:srgbClr val="96AAC3">
              <a:alpha val="18000"/>
            </a:srgbClr>
          </a:solidFill>
          <a:ln/>
        </p:spPr>
      </p:sp>
      <p:sp>
        <p:nvSpPr>
          <p:cNvPr id="15" name="Shape 12"/>
          <p:cNvSpPr/>
          <p:nvPr/>
        </p:nvSpPr>
        <p:spPr>
          <a:xfrm>
            <a:off x="685800" y="3208630"/>
            <a:ext cx="2068556" cy="9510"/>
          </a:xfrm>
          <a:prstGeom prst="rect">
            <a:avLst/>
          </a:prstGeom>
          <a:solidFill>
            <a:srgbClr val="96AAC3">
              <a:alpha val="8000"/>
            </a:srgbClr>
          </a:solidFill>
          <a:ln/>
        </p:spPr>
      </p:sp>
      <p:sp>
        <p:nvSpPr>
          <p:cNvPr id="16" name="Shape 13"/>
          <p:cNvSpPr/>
          <p:nvPr/>
        </p:nvSpPr>
        <p:spPr>
          <a:xfrm>
            <a:off x="2754173" y="3208630"/>
            <a:ext cx="1358890" cy="9510"/>
          </a:xfrm>
          <a:prstGeom prst="rect">
            <a:avLst/>
          </a:prstGeom>
          <a:solidFill>
            <a:srgbClr val="96AAC3">
              <a:alpha val="8000"/>
            </a:srgbClr>
          </a:solidFill>
          <a:ln/>
        </p:spPr>
      </p:sp>
      <p:sp>
        <p:nvSpPr>
          <p:cNvPr id="17" name="Shape 14"/>
          <p:cNvSpPr/>
          <p:nvPr/>
        </p:nvSpPr>
        <p:spPr>
          <a:xfrm>
            <a:off x="2944368" y="2843784"/>
            <a:ext cx="711403" cy="236830"/>
          </a:xfrm>
          <a:prstGeom prst="roundRect">
            <a:avLst>
              <a:gd name="adj" fmla="val 49807"/>
            </a:avLst>
          </a:prstGeom>
          <a:solidFill>
            <a:srgbClr val="A06E1C"/>
          </a:solidFill>
          <a:ln/>
        </p:spPr>
      </p:sp>
      <p:sp>
        <p:nvSpPr>
          <p:cNvPr id="18" name="Shape 15"/>
          <p:cNvSpPr/>
          <p:nvPr/>
        </p:nvSpPr>
        <p:spPr>
          <a:xfrm>
            <a:off x="4112971" y="3208630"/>
            <a:ext cx="3846332" cy="9510"/>
          </a:xfrm>
          <a:prstGeom prst="rect">
            <a:avLst/>
          </a:prstGeom>
          <a:solidFill>
            <a:srgbClr val="96AAC3">
              <a:alpha val="8000"/>
            </a:srgbClr>
          </a:solidFill>
          <a:ln/>
        </p:spPr>
      </p:sp>
      <p:sp>
        <p:nvSpPr>
          <p:cNvPr id="19" name="Shape 16"/>
          <p:cNvSpPr/>
          <p:nvPr/>
        </p:nvSpPr>
        <p:spPr>
          <a:xfrm>
            <a:off x="7959852" y="3208630"/>
            <a:ext cx="3546318" cy="9510"/>
          </a:xfrm>
          <a:prstGeom prst="rect">
            <a:avLst/>
          </a:prstGeom>
          <a:solidFill>
            <a:srgbClr val="96AAC3">
              <a:alpha val="8000"/>
            </a:srgbClr>
          </a:solidFill>
          <a:ln/>
        </p:spPr>
      </p:sp>
      <p:sp>
        <p:nvSpPr>
          <p:cNvPr id="20" name="Shape 17"/>
          <p:cNvSpPr/>
          <p:nvPr/>
        </p:nvSpPr>
        <p:spPr>
          <a:xfrm>
            <a:off x="685800" y="3730752"/>
            <a:ext cx="2068556" cy="9510"/>
          </a:xfrm>
          <a:prstGeom prst="rect">
            <a:avLst/>
          </a:prstGeom>
          <a:solidFill>
            <a:srgbClr val="96AAC3">
              <a:alpha val="8000"/>
            </a:srgbClr>
          </a:solidFill>
          <a:ln/>
        </p:spPr>
      </p:sp>
      <p:sp>
        <p:nvSpPr>
          <p:cNvPr id="21" name="Shape 18"/>
          <p:cNvSpPr/>
          <p:nvPr/>
        </p:nvSpPr>
        <p:spPr>
          <a:xfrm>
            <a:off x="2754173" y="3730752"/>
            <a:ext cx="1358890" cy="9510"/>
          </a:xfrm>
          <a:prstGeom prst="rect">
            <a:avLst/>
          </a:prstGeom>
          <a:solidFill>
            <a:srgbClr val="96AAC3">
              <a:alpha val="8000"/>
            </a:srgbClr>
          </a:solidFill>
          <a:ln/>
        </p:spPr>
      </p:sp>
      <p:sp>
        <p:nvSpPr>
          <p:cNvPr id="22" name="Shape 19"/>
          <p:cNvSpPr/>
          <p:nvPr/>
        </p:nvSpPr>
        <p:spPr>
          <a:xfrm>
            <a:off x="2944368" y="3364992"/>
            <a:ext cx="696773" cy="236830"/>
          </a:xfrm>
          <a:prstGeom prst="roundRect">
            <a:avLst>
              <a:gd name="adj" fmla="val 49807"/>
            </a:avLst>
          </a:prstGeom>
          <a:solidFill>
            <a:srgbClr val="2F7D4F"/>
          </a:solidFill>
          <a:ln/>
        </p:spPr>
      </p:sp>
      <p:sp>
        <p:nvSpPr>
          <p:cNvPr id="23" name="Shape 20"/>
          <p:cNvSpPr/>
          <p:nvPr/>
        </p:nvSpPr>
        <p:spPr>
          <a:xfrm>
            <a:off x="4112971" y="3730752"/>
            <a:ext cx="3846332" cy="9510"/>
          </a:xfrm>
          <a:prstGeom prst="rect">
            <a:avLst/>
          </a:prstGeom>
          <a:solidFill>
            <a:srgbClr val="96AAC3">
              <a:alpha val="8000"/>
            </a:srgbClr>
          </a:solidFill>
          <a:ln/>
        </p:spPr>
      </p:sp>
      <p:sp>
        <p:nvSpPr>
          <p:cNvPr id="24" name="Shape 21"/>
          <p:cNvSpPr/>
          <p:nvPr/>
        </p:nvSpPr>
        <p:spPr>
          <a:xfrm>
            <a:off x="7959852" y="3730752"/>
            <a:ext cx="3546318" cy="9510"/>
          </a:xfrm>
          <a:prstGeom prst="rect">
            <a:avLst/>
          </a:prstGeom>
          <a:solidFill>
            <a:srgbClr val="96AAC3">
              <a:alpha val="8000"/>
            </a:srgbClr>
          </a:solidFill>
          <a:ln/>
        </p:spPr>
      </p:sp>
      <p:sp>
        <p:nvSpPr>
          <p:cNvPr id="25" name="Shape 22"/>
          <p:cNvSpPr/>
          <p:nvPr/>
        </p:nvSpPr>
        <p:spPr>
          <a:xfrm>
            <a:off x="685800" y="4251960"/>
            <a:ext cx="2068556" cy="9510"/>
          </a:xfrm>
          <a:prstGeom prst="rect">
            <a:avLst/>
          </a:prstGeom>
          <a:solidFill>
            <a:srgbClr val="96AAC3">
              <a:alpha val="8000"/>
            </a:srgbClr>
          </a:solidFill>
          <a:ln/>
        </p:spPr>
      </p:sp>
      <p:sp>
        <p:nvSpPr>
          <p:cNvPr id="26" name="Shape 23"/>
          <p:cNvSpPr/>
          <p:nvPr/>
        </p:nvSpPr>
        <p:spPr>
          <a:xfrm>
            <a:off x="2754173" y="4251960"/>
            <a:ext cx="1358890" cy="9510"/>
          </a:xfrm>
          <a:prstGeom prst="rect">
            <a:avLst/>
          </a:prstGeom>
          <a:solidFill>
            <a:srgbClr val="96AAC3">
              <a:alpha val="8000"/>
            </a:srgbClr>
          </a:solidFill>
          <a:ln/>
        </p:spPr>
      </p:sp>
      <p:sp>
        <p:nvSpPr>
          <p:cNvPr id="27" name="Shape 24"/>
          <p:cNvSpPr/>
          <p:nvPr/>
        </p:nvSpPr>
        <p:spPr>
          <a:xfrm>
            <a:off x="2944368" y="3887114"/>
            <a:ext cx="532181" cy="236830"/>
          </a:xfrm>
          <a:prstGeom prst="roundRect">
            <a:avLst>
              <a:gd name="adj" fmla="val 49807"/>
            </a:avLst>
          </a:prstGeom>
          <a:solidFill>
            <a:srgbClr val="B3403A"/>
          </a:solidFill>
          <a:ln/>
        </p:spPr>
      </p:sp>
      <p:sp>
        <p:nvSpPr>
          <p:cNvPr id="28" name="Shape 25"/>
          <p:cNvSpPr/>
          <p:nvPr/>
        </p:nvSpPr>
        <p:spPr>
          <a:xfrm>
            <a:off x="4112971" y="4251960"/>
            <a:ext cx="3846332" cy="9510"/>
          </a:xfrm>
          <a:prstGeom prst="rect">
            <a:avLst/>
          </a:prstGeom>
          <a:solidFill>
            <a:srgbClr val="96AAC3">
              <a:alpha val="8000"/>
            </a:srgbClr>
          </a:solidFill>
          <a:ln/>
        </p:spPr>
      </p:sp>
      <p:sp>
        <p:nvSpPr>
          <p:cNvPr id="29" name="Shape 26"/>
          <p:cNvSpPr/>
          <p:nvPr/>
        </p:nvSpPr>
        <p:spPr>
          <a:xfrm>
            <a:off x="7959852" y="4251960"/>
            <a:ext cx="3546318" cy="9510"/>
          </a:xfrm>
          <a:prstGeom prst="rect">
            <a:avLst/>
          </a:prstGeom>
          <a:solidFill>
            <a:srgbClr val="96AAC3">
              <a:alpha val="8000"/>
            </a:srgbClr>
          </a:solidFill>
          <a:ln/>
        </p:spPr>
      </p:sp>
      <p:sp>
        <p:nvSpPr>
          <p:cNvPr id="30" name="Shape 27"/>
          <p:cNvSpPr/>
          <p:nvPr/>
        </p:nvSpPr>
        <p:spPr>
          <a:xfrm>
            <a:off x="685800" y="4774082"/>
            <a:ext cx="2068556" cy="9510"/>
          </a:xfrm>
          <a:prstGeom prst="rect">
            <a:avLst/>
          </a:prstGeom>
          <a:solidFill>
            <a:srgbClr val="96AAC3">
              <a:alpha val="8000"/>
            </a:srgbClr>
          </a:solidFill>
          <a:ln/>
        </p:spPr>
      </p:sp>
      <p:sp>
        <p:nvSpPr>
          <p:cNvPr id="31" name="Shape 28"/>
          <p:cNvSpPr/>
          <p:nvPr/>
        </p:nvSpPr>
        <p:spPr>
          <a:xfrm>
            <a:off x="2754173" y="4774082"/>
            <a:ext cx="1358890" cy="9510"/>
          </a:xfrm>
          <a:prstGeom prst="rect">
            <a:avLst/>
          </a:prstGeom>
          <a:solidFill>
            <a:srgbClr val="96AAC3">
              <a:alpha val="8000"/>
            </a:srgbClr>
          </a:solidFill>
          <a:ln/>
        </p:spPr>
      </p:sp>
      <p:sp>
        <p:nvSpPr>
          <p:cNvPr id="32" name="Shape 29"/>
          <p:cNvSpPr/>
          <p:nvPr/>
        </p:nvSpPr>
        <p:spPr>
          <a:xfrm>
            <a:off x="2944368" y="4408322"/>
            <a:ext cx="711403" cy="236830"/>
          </a:xfrm>
          <a:prstGeom prst="roundRect">
            <a:avLst>
              <a:gd name="adj" fmla="val 49807"/>
            </a:avLst>
          </a:prstGeom>
          <a:solidFill>
            <a:srgbClr val="A06E1C"/>
          </a:solidFill>
          <a:ln/>
        </p:spPr>
      </p:sp>
      <p:sp>
        <p:nvSpPr>
          <p:cNvPr id="33" name="Shape 30"/>
          <p:cNvSpPr/>
          <p:nvPr/>
        </p:nvSpPr>
        <p:spPr>
          <a:xfrm>
            <a:off x="4112971" y="4774082"/>
            <a:ext cx="3846332" cy="9510"/>
          </a:xfrm>
          <a:prstGeom prst="rect">
            <a:avLst/>
          </a:prstGeom>
          <a:solidFill>
            <a:srgbClr val="96AAC3">
              <a:alpha val="8000"/>
            </a:srgbClr>
          </a:solidFill>
          <a:ln/>
        </p:spPr>
      </p:sp>
      <p:sp>
        <p:nvSpPr>
          <p:cNvPr id="34" name="Shape 31"/>
          <p:cNvSpPr/>
          <p:nvPr/>
        </p:nvSpPr>
        <p:spPr>
          <a:xfrm>
            <a:off x="7959852" y="4774082"/>
            <a:ext cx="3546318" cy="9510"/>
          </a:xfrm>
          <a:prstGeom prst="rect">
            <a:avLst/>
          </a:prstGeom>
          <a:solidFill>
            <a:srgbClr val="96AAC3">
              <a:alpha val="8000"/>
            </a:srgbClr>
          </a:solidFill>
          <a:ln/>
        </p:spPr>
      </p:sp>
      <p:sp>
        <p:nvSpPr>
          <p:cNvPr id="35" name="Shape 32"/>
          <p:cNvSpPr/>
          <p:nvPr/>
        </p:nvSpPr>
        <p:spPr>
          <a:xfrm>
            <a:off x="685800" y="5295290"/>
            <a:ext cx="2068556" cy="9510"/>
          </a:xfrm>
          <a:prstGeom prst="rect">
            <a:avLst/>
          </a:prstGeom>
          <a:solidFill>
            <a:srgbClr val="96AAC3">
              <a:alpha val="8000"/>
            </a:srgbClr>
          </a:solidFill>
          <a:ln/>
        </p:spPr>
      </p:sp>
      <p:sp>
        <p:nvSpPr>
          <p:cNvPr id="36" name="Shape 33"/>
          <p:cNvSpPr/>
          <p:nvPr/>
        </p:nvSpPr>
        <p:spPr>
          <a:xfrm>
            <a:off x="2754173" y="5295290"/>
            <a:ext cx="1358890" cy="9510"/>
          </a:xfrm>
          <a:prstGeom prst="rect">
            <a:avLst/>
          </a:prstGeom>
          <a:solidFill>
            <a:srgbClr val="96AAC3">
              <a:alpha val="8000"/>
            </a:srgbClr>
          </a:solidFill>
          <a:ln/>
        </p:spPr>
      </p:sp>
      <p:sp>
        <p:nvSpPr>
          <p:cNvPr id="37" name="Shape 34"/>
          <p:cNvSpPr/>
          <p:nvPr/>
        </p:nvSpPr>
        <p:spPr>
          <a:xfrm>
            <a:off x="2944368" y="4930445"/>
            <a:ext cx="696773" cy="236830"/>
          </a:xfrm>
          <a:prstGeom prst="roundRect">
            <a:avLst>
              <a:gd name="adj" fmla="val 49807"/>
            </a:avLst>
          </a:prstGeom>
          <a:solidFill>
            <a:srgbClr val="2F7D4F"/>
          </a:solidFill>
          <a:ln/>
        </p:spPr>
      </p:sp>
      <p:sp>
        <p:nvSpPr>
          <p:cNvPr id="38" name="Shape 35"/>
          <p:cNvSpPr/>
          <p:nvPr/>
        </p:nvSpPr>
        <p:spPr>
          <a:xfrm>
            <a:off x="4112971" y="5295290"/>
            <a:ext cx="3846332" cy="9510"/>
          </a:xfrm>
          <a:prstGeom prst="rect">
            <a:avLst/>
          </a:prstGeom>
          <a:solidFill>
            <a:srgbClr val="96AAC3">
              <a:alpha val="8000"/>
            </a:srgbClr>
          </a:solidFill>
          <a:ln/>
        </p:spPr>
      </p:sp>
      <p:sp>
        <p:nvSpPr>
          <p:cNvPr id="39" name="Shape 36"/>
          <p:cNvSpPr/>
          <p:nvPr/>
        </p:nvSpPr>
        <p:spPr>
          <a:xfrm>
            <a:off x="7959852" y="5295290"/>
            <a:ext cx="3546318" cy="9510"/>
          </a:xfrm>
          <a:prstGeom prst="rect">
            <a:avLst/>
          </a:prstGeom>
          <a:solidFill>
            <a:srgbClr val="96AAC3">
              <a:alpha val="8000"/>
            </a:srgbClr>
          </a:solidFill>
          <a:ln/>
        </p:spPr>
      </p:sp>
      <p:sp>
        <p:nvSpPr>
          <p:cNvPr id="40" name="Shape 37"/>
          <p:cNvSpPr/>
          <p:nvPr/>
        </p:nvSpPr>
        <p:spPr>
          <a:xfrm>
            <a:off x="2944368" y="5451653"/>
            <a:ext cx="711403" cy="236830"/>
          </a:xfrm>
          <a:prstGeom prst="roundRect">
            <a:avLst>
              <a:gd name="adj" fmla="val 49807"/>
            </a:avLst>
          </a:prstGeom>
          <a:solidFill>
            <a:srgbClr val="A06E1C"/>
          </a:solidFill>
          <a:ln/>
        </p:spPr>
      </p:sp>
      <p:sp>
        <p:nvSpPr>
          <p:cNvPr id="41" name="Shape 38"/>
          <p:cNvSpPr/>
          <p:nvPr/>
        </p:nvSpPr>
        <p:spPr>
          <a:xfrm>
            <a:off x="685800" y="6162142"/>
            <a:ext cx="10820095" cy="9510"/>
          </a:xfrm>
          <a:prstGeom prst="rect">
            <a:avLst/>
          </a:prstGeom>
          <a:solidFill>
            <a:srgbClr val="96AAC3">
              <a:alpha val="18000"/>
            </a:srgbClr>
          </a:solidFill>
          <a:ln/>
        </p:spPr>
      </p:sp>
      <p:sp>
        <p:nvSpPr>
          <p:cNvPr id="42" name="Text 39"/>
          <p:cNvSpPr/>
          <p:nvPr/>
        </p:nvSpPr>
        <p:spPr>
          <a:xfrm>
            <a:off x="685800" y="513893"/>
            <a:ext cx="1468526" cy="161849"/>
          </a:xfrm>
          <a:prstGeom prst="rect">
            <a:avLst/>
          </a:prstGeom>
          <a:noFill/>
          <a:ln/>
        </p:spPr>
        <p:txBody>
          <a:bodyPr wrap="none" lIns="0" tIns="0" rIns="0" bIns="0" rtlCol="0" anchor="t"/>
          <a:lstStyle/>
          <a:p>
            <a:pPr algn="l" indent="0" marL="0">
              <a:buNone/>
            </a:pPr>
            <a:r>
              <a:rPr lang="en-US" sz="900" b="1" spc="90" kern="0" dirty="0">
                <a:solidFill>
                  <a:srgbClr val="B9C2CD"/>
                </a:solidFill>
                <a:latin typeface="Arial" pitchFamily="34" charset="0"/>
                <a:ea typeface="Arial" pitchFamily="34" charset="-122"/>
                <a:cs typeface="Arial" pitchFamily="34" charset="-120"/>
              </a:rPr>
              <a:t>02</a:t>
            </a:r>
            <a:pPr algn="l" indent="0" marL="0">
              <a:buNone/>
            </a:pPr>
            <a:r>
              <a:rPr lang="en-US" sz="900" spc="90" kern="0" dirty="0">
                <a:solidFill>
                  <a:srgbClr val="88929C"/>
                </a:solidFill>
                <a:latin typeface="Arial" pitchFamily="34" charset="0"/>
                <a:ea typeface="Arial" pitchFamily="34" charset="-122"/>
                <a:cs typeface="Arial" pitchFamily="34" charset="-120"/>
              </a:rPr>
              <a:t> EXECUTIVE STATUS</a:t>
            </a:r>
            <a:endParaRPr lang="en-US" sz="900" dirty="0"/>
          </a:p>
        </p:txBody>
      </p:sp>
      <p:sp>
        <p:nvSpPr>
          <p:cNvPr id="43" name="Text 40"/>
          <p:cNvSpPr/>
          <p:nvPr/>
        </p:nvSpPr>
        <p:spPr>
          <a:xfrm>
            <a:off x="10530230" y="513893"/>
            <a:ext cx="1004926" cy="161849"/>
          </a:xfrm>
          <a:prstGeom prst="rect">
            <a:avLst/>
          </a:prstGeom>
          <a:noFill/>
          <a:ln/>
        </p:spPr>
        <p:txBody>
          <a:bodyPr wrap="none" lIns="0" tIns="0" rIns="0" bIns="0" rtlCol="0" anchor="t"/>
          <a:lstStyle/>
          <a:p>
            <a:pPr algn="l" indent="0" marL="0">
              <a:buNone/>
            </a:pPr>
            <a:r>
              <a:rPr lang="en-US" sz="900" b="1" spc="36" kern="0" dirty="0">
                <a:solidFill>
                  <a:srgbClr val="F2F5F8"/>
                </a:solidFill>
                <a:latin typeface="Arial" pitchFamily="34" charset="0"/>
                <a:ea typeface="Arial" pitchFamily="34" charset="-122"/>
                <a:cs typeface="Arial" pitchFamily="34" charset="-120"/>
              </a:rPr>
              <a:t>DECISION DECK</a:t>
            </a:r>
            <a:endParaRPr lang="en-US" sz="900" dirty="0"/>
          </a:p>
        </p:txBody>
      </p:sp>
      <p:sp>
        <p:nvSpPr>
          <p:cNvPr id="44" name="Text 41"/>
          <p:cNvSpPr/>
          <p:nvPr/>
        </p:nvSpPr>
        <p:spPr>
          <a:xfrm>
            <a:off x="685800" y="912571"/>
            <a:ext cx="7915046" cy="462686"/>
          </a:xfrm>
          <a:prstGeom prst="rect">
            <a:avLst/>
          </a:prstGeom>
          <a:noFill/>
          <a:ln/>
        </p:spPr>
        <p:txBody>
          <a:bodyPr wrap="none" lIns="0" tIns="0" rIns="0" bIns="0" rtlCol="0" anchor="t"/>
          <a:lstStyle/>
          <a:p>
            <a:pPr algn="l" indent="0" marL="0">
              <a:buNone/>
            </a:pPr>
            <a:r>
              <a:rPr lang="en-US" sz="2850" b="1" spc="-57" kern="0" dirty="0">
                <a:solidFill>
                  <a:srgbClr val="F2F5F8"/>
                </a:solidFill>
                <a:latin typeface="Arial" pitchFamily="34" charset="0"/>
                <a:ea typeface="Arial" pitchFamily="34" charset="-122"/>
                <a:cs typeface="Arial" pitchFamily="34" charset="-120"/>
              </a:rPr>
              <a:t>Amber overall: integration drives the exception</a:t>
            </a:r>
            <a:endParaRPr lang="en-US" sz="2850" dirty="0"/>
          </a:p>
        </p:txBody>
      </p:sp>
      <p:sp>
        <p:nvSpPr>
          <p:cNvPr id="45" name="Text 42"/>
          <p:cNvSpPr/>
          <p:nvPr/>
        </p:nvSpPr>
        <p:spPr>
          <a:xfrm>
            <a:off x="685800" y="1652321"/>
            <a:ext cx="550469" cy="219456"/>
          </a:xfrm>
          <a:prstGeom prst="rect">
            <a:avLst/>
          </a:prstGeom>
          <a:noFill/>
          <a:ln/>
        </p:spPr>
        <p:txBody>
          <a:bodyPr wrap="none" lIns="0" tIns="0" rIns="0" bIns="0" rtlCol="0" anchor="t"/>
          <a:lstStyle/>
          <a:p>
            <a:pPr algn="l" indent="0" marL="0">
              <a:buNone/>
            </a:pPr>
            <a:r>
              <a:rPr lang="en-US" sz="1270" dirty="0">
                <a:solidFill>
                  <a:srgbClr val="F2F5F8"/>
                </a:solidFill>
                <a:latin typeface="Arial" pitchFamily="34" charset="0"/>
                <a:ea typeface="Arial" pitchFamily="34" charset="-122"/>
                <a:cs typeface="Arial" pitchFamily="34" charset="-120"/>
              </a:rPr>
              <a:t>Overall</a:t>
            </a:r>
            <a:endParaRPr lang="en-US" sz="1270" dirty="0"/>
          </a:p>
        </p:txBody>
      </p:sp>
      <p:sp>
        <p:nvSpPr>
          <p:cNvPr id="46" name="Text 43"/>
          <p:cNvSpPr/>
          <p:nvPr/>
        </p:nvSpPr>
        <p:spPr>
          <a:xfrm>
            <a:off x="1446581" y="1689811"/>
            <a:ext cx="454457" cy="142646"/>
          </a:xfrm>
          <a:prstGeom prst="rect">
            <a:avLst/>
          </a:prstGeom>
          <a:noFill/>
          <a:ln/>
        </p:spPr>
        <p:txBody>
          <a:bodyPr wrap="none" lIns="0" tIns="0" rIns="0" bIns="0" rtlCol="0" anchor="t"/>
          <a:lstStyle/>
          <a:p>
            <a:pPr algn="l" indent="0" marL="0">
              <a:buNone/>
            </a:pPr>
            <a:r>
              <a:rPr lang="en-US" sz="820" b="1" spc="66" kern="0" dirty="0">
                <a:solidFill>
                  <a:srgbClr val="FFFFFF"/>
                </a:solidFill>
                <a:latin typeface="Arial" pitchFamily="34" charset="0"/>
                <a:ea typeface="Arial" pitchFamily="34" charset="-122"/>
                <a:cs typeface="Arial" pitchFamily="34" charset="-120"/>
              </a:rPr>
              <a:t>AMBER</a:t>
            </a:r>
            <a:endParaRPr lang="en-US" sz="820" dirty="0"/>
          </a:p>
        </p:txBody>
      </p:sp>
      <p:sp>
        <p:nvSpPr>
          <p:cNvPr id="47" name="Text 44"/>
          <p:cNvSpPr/>
          <p:nvPr/>
        </p:nvSpPr>
        <p:spPr>
          <a:xfrm>
            <a:off x="2358238" y="1652321"/>
            <a:ext cx="892454" cy="219456"/>
          </a:xfrm>
          <a:prstGeom prst="rect">
            <a:avLst/>
          </a:prstGeom>
          <a:noFill/>
          <a:ln/>
        </p:spPr>
        <p:txBody>
          <a:bodyPr wrap="none" lIns="0" tIns="0" rIns="0" bIns="0" rtlCol="0" anchor="t"/>
          <a:lstStyle/>
          <a:p>
            <a:pPr algn="l" indent="0" marL="0">
              <a:buNone/>
            </a:pPr>
            <a:r>
              <a:rPr lang="en-US" sz="1270" dirty="0">
                <a:solidFill>
                  <a:srgbClr val="F2F5F8"/>
                </a:solidFill>
                <a:latin typeface="Arial" pitchFamily="34" charset="0"/>
                <a:ea typeface="Arial" pitchFamily="34" charset="-122"/>
                <a:cs typeface="Arial" pitchFamily="34" charset="-120"/>
              </a:rPr>
              <a:t>Completion</a:t>
            </a:r>
            <a:endParaRPr lang="en-US" sz="1270" dirty="0"/>
          </a:p>
        </p:txBody>
      </p:sp>
      <p:sp>
        <p:nvSpPr>
          <p:cNvPr id="48" name="Text 45"/>
          <p:cNvSpPr/>
          <p:nvPr/>
        </p:nvSpPr>
        <p:spPr>
          <a:xfrm>
            <a:off x="3317443" y="1656893"/>
            <a:ext cx="724205" cy="209398"/>
          </a:xfrm>
          <a:prstGeom prst="rect">
            <a:avLst/>
          </a:prstGeom>
          <a:noFill/>
          <a:ln/>
        </p:spPr>
        <p:txBody>
          <a:bodyPr wrap="none" lIns="0" tIns="0" rIns="0" bIns="0" rtlCol="0" anchor="t"/>
          <a:lstStyle/>
          <a:p>
            <a:pPr algn="l" indent="0" marL="0">
              <a:buNone/>
            </a:pPr>
            <a:r>
              <a:rPr lang="en-US" sz="1270" dirty="0">
                <a:solidFill>
                  <a:srgbClr val="88929C"/>
                </a:solidFill>
                <a:latin typeface="Arial" pitchFamily="34" charset="0"/>
                <a:ea typeface="Arial" pitchFamily="34" charset="-122"/>
                <a:cs typeface="Arial" pitchFamily="34" charset="-120"/>
              </a:rPr>
              <a:t>2 of 6 live</a:t>
            </a:r>
            <a:endParaRPr lang="en-US" sz="1270" dirty="0"/>
          </a:p>
        </p:txBody>
      </p:sp>
      <p:sp>
        <p:nvSpPr>
          <p:cNvPr id="49" name="Text 46"/>
          <p:cNvSpPr/>
          <p:nvPr/>
        </p:nvSpPr>
        <p:spPr>
          <a:xfrm>
            <a:off x="4356202" y="1652321"/>
            <a:ext cx="683057" cy="219456"/>
          </a:xfrm>
          <a:prstGeom prst="rect">
            <a:avLst/>
          </a:prstGeom>
          <a:noFill/>
          <a:ln/>
        </p:spPr>
        <p:txBody>
          <a:bodyPr wrap="none" lIns="0" tIns="0" rIns="0" bIns="0" rtlCol="0" anchor="t"/>
          <a:lstStyle/>
          <a:p>
            <a:pPr algn="l" indent="0" marL="0">
              <a:buNone/>
            </a:pPr>
            <a:r>
              <a:rPr lang="en-US" sz="1270" dirty="0">
                <a:solidFill>
                  <a:srgbClr val="F2F5F8"/>
                </a:solidFill>
                <a:latin typeface="Arial" pitchFamily="34" charset="0"/>
                <a:ea typeface="Arial" pitchFamily="34" charset="-122"/>
                <a:cs typeface="Arial" pitchFamily="34" charset="-120"/>
              </a:rPr>
              <a:t>Forecast</a:t>
            </a:r>
            <a:endParaRPr lang="en-US" sz="1270" dirty="0"/>
          </a:p>
        </p:txBody>
      </p:sp>
      <p:sp>
        <p:nvSpPr>
          <p:cNvPr id="50" name="Text 47"/>
          <p:cNvSpPr/>
          <p:nvPr/>
        </p:nvSpPr>
        <p:spPr>
          <a:xfrm>
            <a:off x="5105095" y="1656893"/>
            <a:ext cx="544982" cy="209398"/>
          </a:xfrm>
          <a:prstGeom prst="rect">
            <a:avLst/>
          </a:prstGeom>
          <a:noFill/>
          <a:ln/>
        </p:spPr>
        <p:txBody>
          <a:bodyPr wrap="none" lIns="0" tIns="0" rIns="0" bIns="0" rtlCol="0" anchor="t"/>
          <a:lstStyle/>
          <a:p>
            <a:pPr algn="l" indent="0" marL="0">
              <a:buNone/>
            </a:pPr>
            <a:r>
              <a:rPr lang="en-US" sz="1270" dirty="0">
                <a:solidFill>
                  <a:srgbClr val="88929C"/>
                </a:solidFill>
                <a:latin typeface="Arial" pitchFamily="34" charset="0"/>
                <a:ea typeface="Arial" pitchFamily="34" charset="-122"/>
                <a:cs typeface="Arial" pitchFamily="34" charset="-120"/>
              </a:rPr>
              <a:t>15 Nov</a:t>
            </a:r>
            <a:endParaRPr lang="en-US" sz="1270" dirty="0"/>
          </a:p>
        </p:txBody>
      </p:sp>
      <p:sp>
        <p:nvSpPr>
          <p:cNvPr id="51" name="Text 48"/>
          <p:cNvSpPr/>
          <p:nvPr/>
        </p:nvSpPr>
        <p:spPr>
          <a:xfrm>
            <a:off x="5963717" y="1652321"/>
            <a:ext cx="355702" cy="219456"/>
          </a:xfrm>
          <a:prstGeom prst="rect">
            <a:avLst/>
          </a:prstGeom>
          <a:noFill/>
          <a:ln/>
        </p:spPr>
        <p:txBody>
          <a:bodyPr wrap="none" lIns="0" tIns="0" rIns="0" bIns="0" rtlCol="0" anchor="t"/>
          <a:lstStyle/>
          <a:p>
            <a:pPr algn="l" indent="0" marL="0">
              <a:buNone/>
            </a:pPr>
            <a:r>
              <a:rPr lang="en-US" sz="1270" dirty="0">
                <a:solidFill>
                  <a:srgbClr val="F2F5F8"/>
                </a:solidFill>
                <a:latin typeface="Arial" pitchFamily="34" charset="0"/>
                <a:ea typeface="Arial" pitchFamily="34" charset="-122"/>
                <a:cs typeface="Arial" pitchFamily="34" charset="-120"/>
              </a:rPr>
              <a:t>EAC</a:t>
            </a:r>
            <a:endParaRPr lang="en-US" sz="1270" dirty="0"/>
          </a:p>
        </p:txBody>
      </p:sp>
      <p:sp>
        <p:nvSpPr>
          <p:cNvPr id="52" name="Text 49"/>
          <p:cNvSpPr/>
          <p:nvPr/>
        </p:nvSpPr>
        <p:spPr>
          <a:xfrm>
            <a:off x="6386170" y="1656893"/>
            <a:ext cx="571500" cy="209398"/>
          </a:xfrm>
          <a:prstGeom prst="rect">
            <a:avLst/>
          </a:prstGeom>
          <a:noFill/>
          <a:ln/>
        </p:spPr>
        <p:txBody>
          <a:bodyPr wrap="none" lIns="0" tIns="0" rIns="0" bIns="0" rtlCol="0" anchor="t"/>
          <a:lstStyle/>
          <a:p>
            <a:pPr algn="l" indent="0" marL="0">
              <a:buNone/>
            </a:pPr>
            <a:r>
              <a:rPr lang="en-US" sz="1270" dirty="0">
                <a:solidFill>
                  <a:srgbClr val="88929C"/>
                </a:solidFill>
                <a:latin typeface="Arial" pitchFamily="34" charset="0"/>
                <a:ea typeface="Arial" pitchFamily="34" charset="-122"/>
                <a:cs typeface="Arial" pitchFamily="34" charset="-120"/>
              </a:rPr>
              <a:t>€8.67m</a:t>
            </a:r>
            <a:endParaRPr lang="en-US" sz="1270" dirty="0"/>
          </a:p>
        </p:txBody>
      </p:sp>
      <p:sp>
        <p:nvSpPr>
          <p:cNvPr id="53" name="Text 50"/>
          <p:cNvSpPr/>
          <p:nvPr/>
        </p:nvSpPr>
        <p:spPr>
          <a:xfrm>
            <a:off x="7272223" y="1652321"/>
            <a:ext cx="481889" cy="219456"/>
          </a:xfrm>
          <a:prstGeom prst="rect">
            <a:avLst/>
          </a:prstGeom>
          <a:noFill/>
          <a:ln/>
        </p:spPr>
        <p:txBody>
          <a:bodyPr wrap="none" lIns="0" tIns="0" rIns="0" bIns="0" rtlCol="0" anchor="t"/>
          <a:lstStyle/>
          <a:p>
            <a:pPr algn="l" indent="0" marL="0">
              <a:buNone/>
            </a:pPr>
            <a:r>
              <a:rPr lang="en-US" sz="1270" dirty="0">
                <a:solidFill>
                  <a:srgbClr val="F2F5F8"/>
                </a:solidFill>
                <a:latin typeface="Arial" pitchFamily="34" charset="0"/>
                <a:ea typeface="Arial" pitchFamily="34" charset="-122"/>
                <a:cs typeface="Arial" pitchFamily="34" charset="-120"/>
              </a:rPr>
              <a:t>Buffer</a:t>
            </a:r>
            <a:endParaRPr lang="en-US" sz="1270" dirty="0"/>
          </a:p>
        </p:txBody>
      </p:sp>
      <p:sp>
        <p:nvSpPr>
          <p:cNvPr id="54" name="Text 51"/>
          <p:cNvSpPr/>
          <p:nvPr/>
        </p:nvSpPr>
        <p:spPr>
          <a:xfrm>
            <a:off x="7820863" y="1656893"/>
            <a:ext cx="508406" cy="209398"/>
          </a:xfrm>
          <a:prstGeom prst="rect">
            <a:avLst/>
          </a:prstGeom>
          <a:noFill/>
          <a:ln/>
        </p:spPr>
        <p:txBody>
          <a:bodyPr wrap="none" lIns="0" tIns="0" rIns="0" bIns="0" rtlCol="0" anchor="t"/>
          <a:lstStyle/>
          <a:p>
            <a:pPr algn="l" indent="0" marL="0">
              <a:buNone/>
            </a:pPr>
            <a:r>
              <a:rPr lang="en-US" sz="1270" dirty="0">
                <a:solidFill>
                  <a:srgbClr val="88929C"/>
                </a:solidFill>
                <a:latin typeface="Arial" pitchFamily="34" charset="0"/>
                <a:ea typeface="Arial" pitchFamily="34" charset="-122"/>
                <a:cs typeface="Arial" pitchFamily="34" charset="-120"/>
              </a:rPr>
              <a:t>6 days</a:t>
            </a:r>
            <a:endParaRPr lang="en-US" sz="1270" dirty="0"/>
          </a:p>
        </p:txBody>
      </p:sp>
      <p:sp>
        <p:nvSpPr>
          <p:cNvPr id="55" name="Text 52"/>
          <p:cNvSpPr/>
          <p:nvPr/>
        </p:nvSpPr>
        <p:spPr>
          <a:xfrm>
            <a:off x="875995" y="2403958"/>
            <a:ext cx="987552" cy="161849"/>
          </a:xfrm>
          <a:prstGeom prst="rect">
            <a:avLst/>
          </a:prstGeom>
          <a:noFill/>
          <a:ln/>
        </p:spPr>
        <p:txBody>
          <a:bodyPr wrap="none" lIns="0" tIns="0" rIns="0" bIns="0" rtlCol="0" anchor="t"/>
          <a:lstStyle/>
          <a:p>
            <a:pPr algn="l" indent="0" marL="0">
              <a:buNone/>
            </a:pPr>
            <a:r>
              <a:rPr lang="en-US" sz="900" b="1" spc="90" kern="0" dirty="0">
                <a:solidFill>
                  <a:srgbClr val="F2F5F8"/>
                </a:solidFill>
                <a:latin typeface="Arial" pitchFamily="34" charset="0"/>
                <a:ea typeface="Arial" pitchFamily="34" charset="-122"/>
                <a:cs typeface="Arial" pitchFamily="34" charset="-120"/>
              </a:rPr>
              <a:t>WORKSTREAM</a:t>
            </a:r>
            <a:endParaRPr lang="en-US" sz="900" dirty="0"/>
          </a:p>
        </p:txBody>
      </p:sp>
      <p:sp>
        <p:nvSpPr>
          <p:cNvPr id="56" name="Text 53"/>
          <p:cNvSpPr/>
          <p:nvPr/>
        </p:nvSpPr>
        <p:spPr>
          <a:xfrm>
            <a:off x="2944368" y="2403958"/>
            <a:ext cx="310896" cy="161849"/>
          </a:xfrm>
          <a:prstGeom prst="rect">
            <a:avLst/>
          </a:prstGeom>
          <a:noFill/>
          <a:ln/>
        </p:spPr>
        <p:txBody>
          <a:bodyPr wrap="none" lIns="0" tIns="0" rIns="0" bIns="0" rtlCol="0" anchor="t"/>
          <a:lstStyle/>
          <a:p>
            <a:pPr algn="l" indent="0" marL="0">
              <a:buNone/>
            </a:pPr>
            <a:r>
              <a:rPr lang="en-US" sz="900" b="1" spc="90" kern="0" dirty="0">
                <a:solidFill>
                  <a:srgbClr val="F2F5F8"/>
                </a:solidFill>
                <a:latin typeface="Arial" pitchFamily="34" charset="0"/>
                <a:ea typeface="Arial" pitchFamily="34" charset="-122"/>
                <a:cs typeface="Arial" pitchFamily="34" charset="-120"/>
              </a:rPr>
              <a:t>RAG</a:t>
            </a:r>
            <a:endParaRPr lang="en-US" sz="900" dirty="0"/>
          </a:p>
        </p:txBody>
      </p:sp>
      <p:sp>
        <p:nvSpPr>
          <p:cNvPr id="57" name="Text 54"/>
          <p:cNvSpPr/>
          <p:nvPr/>
        </p:nvSpPr>
        <p:spPr>
          <a:xfrm>
            <a:off x="4304081" y="2403958"/>
            <a:ext cx="1055218" cy="161849"/>
          </a:xfrm>
          <a:prstGeom prst="rect">
            <a:avLst/>
          </a:prstGeom>
          <a:noFill/>
          <a:ln/>
        </p:spPr>
        <p:txBody>
          <a:bodyPr wrap="none" lIns="0" tIns="0" rIns="0" bIns="0" rtlCol="0" anchor="t"/>
          <a:lstStyle/>
          <a:p>
            <a:pPr algn="l" indent="0" marL="0">
              <a:buNone/>
            </a:pPr>
            <a:r>
              <a:rPr lang="en-US" sz="900" b="1" spc="90" kern="0" dirty="0">
                <a:solidFill>
                  <a:srgbClr val="F2F5F8"/>
                </a:solidFill>
                <a:latin typeface="Arial" pitchFamily="34" charset="0"/>
                <a:ea typeface="Arial" pitchFamily="34" charset="-122"/>
                <a:cs typeface="Arial" pitchFamily="34" charset="-120"/>
              </a:rPr>
              <a:t>CURRENT FACT</a:t>
            </a:r>
            <a:endParaRPr lang="en-US" sz="900" dirty="0"/>
          </a:p>
        </p:txBody>
      </p:sp>
      <p:sp>
        <p:nvSpPr>
          <p:cNvPr id="58" name="Text 55"/>
          <p:cNvSpPr/>
          <p:nvPr/>
        </p:nvSpPr>
        <p:spPr>
          <a:xfrm>
            <a:off x="8150047" y="2403958"/>
            <a:ext cx="1196950" cy="161849"/>
          </a:xfrm>
          <a:prstGeom prst="rect">
            <a:avLst/>
          </a:prstGeom>
          <a:noFill/>
          <a:ln/>
        </p:spPr>
        <p:txBody>
          <a:bodyPr wrap="none" lIns="0" tIns="0" rIns="0" bIns="0" rtlCol="0" anchor="t"/>
          <a:lstStyle/>
          <a:p>
            <a:pPr algn="l" indent="0" marL="0">
              <a:buNone/>
            </a:pPr>
            <a:r>
              <a:rPr lang="en-US" sz="900" b="1" spc="90" kern="0" dirty="0">
                <a:solidFill>
                  <a:srgbClr val="F2F5F8"/>
                </a:solidFill>
                <a:latin typeface="Arial" pitchFamily="34" charset="0"/>
                <a:ea typeface="Arial" pitchFamily="34" charset="-122"/>
                <a:cs typeface="Arial" pitchFamily="34" charset="-120"/>
              </a:rPr>
              <a:t>NEXT MILESTONE</a:t>
            </a:r>
            <a:endParaRPr lang="en-US" sz="900" dirty="0"/>
          </a:p>
        </p:txBody>
      </p:sp>
      <p:sp>
        <p:nvSpPr>
          <p:cNvPr id="59" name="Text 56"/>
          <p:cNvSpPr/>
          <p:nvPr/>
        </p:nvSpPr>
        <p:spPr>
          <a:xfrm>
            <a:off x="875995" y="2851099"/>
            <a:ext cx="914400" cy="228600"/>
          </a:xfrm>
          <a:prstGeom prst="rect">
            <a:avLst/>
          </a:prstGeom>
          <a:noFill/>
          <a:ln/>
        </p:spPr>
        <p:txBody>
          <a:bodyPr wrap="none" lIns="0" tIns="0" rIns="0" bIns="0" rtlCol="0" anchor="t"/>
          <a:lstStyle/>
          <a:p>
            <a:pPr algn="l" indent="0" marL="0">
              <a:buNone/>
            </a:pPr>
            <a:r>
              <a:rPr lang="en-US" sz="1350" b="1" dirty="0">
                <a:solidFill>
                  <a:srgbClr val="F2F5F8"/>
                </a:solidFill>
                <a:latin typeface="Arial" pitchFamily="34" charset="0"/>
                <a:ea typeface="Arial" pitchFamily="34" charset="-122"/>
                <a:cs typeface="Arial" pitchFamily="34" charset="-120"/>
              </a:rPr>
              <a:t>Site rollout</a:t>
            </a:r>
            <a:endParaRPr lang="en-US" sz="1350" dirty="0"/>
          </a:p>
        </p:txBody>
      </p:sp>
      <p:sp>
        <p:nvSpPr>
          <p:cNvPr id="60" name="Text 57"/>
          <p:cNvSpPr/>
          <p:nvPr/>
        </p:nvSpPr>
        <p:spPr>
          <a:xfrm>
            <a:off x="3087929" y="2891333"/>
            <a:ext cx="454457" cy="142646"/>
          </a:xfrm>
          <a:prstGeom prst="rect">
            <a:avLst/>
          </a:prstGeom>
          <a:noFill/>
          <a:ln/>
        </p:spPr>
        <p:txBody>
          <a:bodyPr wrap="none" lIns="0" tIns="0" rIns="0" bIns="0" rtlCol="0" anchor="t"/>
          <a:lstStyle/>
          <a:p>
            <a:pPr algn="l" indent="0" marL="0">
              <a:buNone/>
            </a:pPr>
            <a:r>
              <a:rPr lang="en-US" sz="820" b="1" spc="66" kern="0" dirty="0">
                <a:solidFill>
                  <a:srgbClr val="FFFFFF"/>
                </a:solidFill>
                <a:latin typeface="Arial" pitchFamily="34" charset="0"/>
                <a:ea typeface="Arial" pitchFamily="34" charset="-122"/>
                <a:cs typeface="Arial" pitchFamily="34" charset="-120"/>
              </a:rPr>
              <a:t>AMBER</a:t>
            </a:r>
            <a:endParaRPr lang="en-US" sz="820" dirty="0"/>
          </a:p>
        </p:txBody>
      </p:sp>
      <p:sp>
        <p:nvSpPr>
          <p:cNvPr id="61" name="Text 58"/>
          <p:cNvSpPr/>
          <p:nvPr/>
        </p:nvSpPr>
        <p:spPr>
          <a:xfrm>
            <a:off x="4304081" y="2851099"/>
            <a:ext cx="2132381" cy="219456"/>
          </a:xfrm>
          <a:prstGeom prst="rect">
            <a:avLst/>
          </a:prstGeom>
          <a:noFill/>
          <a:ln/>
        </p:spPr>
        <p:txBody>
          <a:bodyPr wrap="none" lIns="0" tIns="0" rIns="0" bIns="0" rtlCol="0" anchor="t"/>
          <a:lstStyle/>
          <a:p>
            <a:pPr algn="l" indent="0" marL="0">
              <a:buNone/>
            </a:pPr>
            <a:r>
              <a:rPr lang="en-US" sz="1350" dirty="0">
                <a:solidFill>
                  <a:srgbClr val="B9C2CD"/>
                </a:solidFill>
                <a:latin typeface="Arial" pitchFamily="34" charset="0"/>
                <a:ea typeface="Arial" pitchFamily="34" charset="-122"/>
                <a:cs typeface="Arial" pitchFamily="34" charset="-120"/>
              </a:rPr>
              <a:t>2 of 6 live; Rivermark ready</a:t>
            </a:r>
            <a:endParaRPr lang="en-US" sz="1350" dirty="0"/>
          </a:p>
        </p:txBody>
      </p:sp>
      <p:sp>
        <p:nvSpPr>
          <p:cNvPr id="62" name="Text 59"/>
          <p:cNvSpPr/>
          <p:nvPr/>
        </p:nvSpPr>
        <p:spPr>
          <a:xfrm>
            <a:off x="8150047" y="2851099"/>
            <a:ext cx="1894637" cy="219456"/>
          </a:xfrm>
          <a:prstGeom prst="rect">
            <a:avLst/>
          </a:prstGeom>
          <a:noFill/>
          <a:ln/>
        </p:spPr>
        <p:txBody>
          <a:bodyPr wrap="none" lIns="0" tIns="0" rIns="0" bIns="0" rtlCol="0" anchor="t"/>
          <a:lstStyle/>
          <a:p>
            <a:pPr algn="l" indent="0" marL="0">
              <a:buNone/>
            </a:pPr>
            <a:r>
              <a:rPr lang="en-US" sz="1350" dirty="0">
                <a:solidFill>
                  <a:srgbClr val="B9C2CD"/>
                </a:solidFill>
                <a:latin typeface="Arial" pitchFamily="34" charset="0"/>
                <a:ea typeface="Arial" pitchFamily="34" charset="-122"/>
                <a:cs typeface="Arial" pitchFamily="34" charset="-120"/>
              </a:rPr>
              <a:t>Rivermark go-live 12 Jul</a:t>
            </a:r>
            <a:endParaRPr lang="en-US" sz="1350" dirty="0"/>
          </a:p>
        </p:txBody>
      </p:sp>
      <p:sp>
        <p:nvSpPr>
          <p:cNvPr id="63" name="Text 60"/>
          <p:cNvSpPr/>
          <p:nvPr/>
        </p:nvSpPr>
        <p:spPr>
          <a:xfrm>
            <a:off x="875995" y="3373222"/>
            <a:ext cx="1161288" cy="228600"/>
          </a:xfrm>
          <a:prstGeom prst="rect">
            <a:avLst/>
          </a:prstGeom>
          <a:noFill/>
          <a:ln/>
        </p:spPr>
        <p:txBody>
          <a:bodyPr wrap="none" lIns="0" tIns="0" rIns="0" bIns="0" rtlCol="0" anchor="t"/>
          <a:lstStyle/>
          <a:p>
            <a:pPr algn="l" indent="0" marL="0">
              <a:buNone/>
            </a:pPr>
            <a:r>
              <a:rPr lang="en-US" sz="1350" b="1" dirty="0">
                <a:solidFill>
                  <a:srgbClr val="F2F5F8"/>
                </a:solidFill>
                <a:latin typeface="Arial" pitchFamily="34" charset="0"/>
                <a:ea typeface="Arial" pitchFamily="34" charset="-122"/>
                <a:cs typeface="Arial" pitchFamily="34" charset="-120"/>
              </a:rPr>
              <a:t>Core platform</a:t>
            </a:r>
            <a:endParaRPr lang="en-US" sz="1350" dirty="0"/>
          </a:p>
        </p:txBody>
      </p:sp>
      <p:sp>
        <p:nvSpPr>
          <p:cNvPr id="64" name="Text 61"/>
          <p:cNvSpPr/>
          <p:nvPr/>
        </p:nvSpPr>
        <p:spPr>
          <a:xfrm>
            <a:off x="3087929" y="3412541"/>
            <a:ext cx="438912" cy="142646"/>
          </a:xfrm>
          <a:prstGeom prst="rect">
            <a:avLst/>
          </a:prstGeom>
          <a:noFill/>
          <a:ln/>
        </p:spPr>
        <p:txBody>
          <a:bodyPr wrap="none" lIns="0" tIns="0" rIns="0" bIns="0" rtlCol="0" anchor="t"/>
          <a:lstStyle/>
          <a:p>
            <a:pPr algn="l" indent="0" marL="0">
              <a:buNone/>
            </a:pPr>
            <a:r>
              <a:rPr lang="en-US" sz="820" b="1" spc="66" kern="0" dirty="0">
                <a:solidFill>
                  <a:srgbClr val="FFFFFF"/>
                </a:solidFill>
                <a:latin typeface="Arial" pitchFamily="34" charset="0"/>
                <a:ea typeface="Arial" pitchFamily="34" charset="-122"/>
                <a:cs typeface="Arial" pitchFamily="34" charset="-120"/>
              </a:rPr>
              <a:t>GREEN</a:t>
            </a:r>
            <a:endParaRPr lang="en-US" sz="820" dirty="0"/>
          </a:p>
        </p:txBody>
      </p:sp>
      <p:sp>
        <p:nvSpPr>
          <p:cNvPr id="65" name="Text 62"/>
          <p:cNvSpPr/>
          <p:nvPr/>
        </p:nvSpPr>
        <p:spPr>
          <a:xfrm>
            <a:off x="4304081" y="3373222"/>
            <a:ext cx="2263140" cy="219456"/>
          </a:xfrm>
          <a:prstGeom prst="rect">
            <a:avLst/>
          </a:prstGeom>
          <a:noFill/>
          <a:ln/>
        </p:spPr>
        <p:txBody>
          <a:bodyPr wrap="none" lIns="0" tIns="0" rIns="0" bIns="0" rtlCol="0" anchor="t"/>
          <a:lstStyle/>
          <a:p>
            <a:pPr algn="l" indent="0" marL="0">
              <a:buNone/>
            </a:pPr>
            <a:r>
              <a:rPr lang="en-US" sz="1350" dirty="0">
                <a:solidFill>
                  <a:srgbClr val="B9C2CD"/>
                </a:solidFill>
                <a:latin typeface="Arial" pitchFamily="34" charset="0"/>
                <a:ea typeface="Arial" pitchFamily="34" charset="-122"/>
                <a:cs typeface="Arial" pitchFamily="34" charset="-120"/>
              </a:rPr>
              <a:t>99.93% uptime over 30 days</a:t>
            </a:r>
            <a:endParaRPr lang="en-US" sz="1350" dirty="0"/>
          </a:p>
        </p:txBody>
      </p:sp>
      <p:sp>
        <p:nvSpPr>
          <p:cNvPr id="66" name="Text 63"/>
          <p:cNvSpPr/>
          <p:nvPr/>
        </p:nvSpPr>
        <p:spPr>
          <a:xfrm>
            <a:off x="8150047" y="3373222"/>
            <a:ext cx="1588313" cy="219456"/>
          </a:xfrm>
          <a:prstGeom prst="rect">
            <a:avLst/>
          </a:prstGeom>
          <a:noFill/>
          <a:ln/>
        </p:spPr>
        <p:txBody>
          <a:bodyPr wrap="none" lIns="0" tIns="0" rIns="0" bIns="0" rtlCol="0" anchor="t"/>
          <a:lstStyle/>
          <a:p>
            <a:pPr algn="l" indent="0" marL="0">
              <a:buNone/>
            </a:pPr>
            <a:r>
              <a:rPr lang="en-US" sz="1350" dirty="0">
                <a:solidFill>
                  <a:srgbClr val="B9C2CD"/>
                </a:solidFill>
                <a:latin typeface="Arial" pitchFamily="34" charset="0"/>
                <a:ea typeface="Arial" pitchFamily="34" charset="-122"/>
                <a:cs typeface="Arial" pitchFamily="34" charset="-120"/>
              </a:rPr>
              <a:t>Release 3.4 on 8 Jul</a:t>
            </a:r>
            <a:endParaRPr lang="en-US" sz="1350" dirty="0"/>
          </a:p>
        </p:txBody>
      </p:sp>
      <p:sp>
        <p:nvSpPr>
          <p:cNvPr id="67" name="Text 64"/>
          <p:cNvSpPr/>
          <p:nvPr/>
        </p:nvSpPr>
        <p:spPr>
          <a:xfrm>
            <a:off x="875995" y="3894430"/>
            <a:ext cx="1314907" cy="228600"/>
          </a:xfrm>
          <a:prstGeom prst="rect">
            <a:avLst/>
          </a:prstGeom>
          <a:noFill/>
          <a:ln/>
        </p:spPr>
        <p:txBody>
          <a:bodyPr wrap="none" lIns="0" tIns="0" rIns="0" bIns="0" rtlCol="0" anchor="t"/>
          <a:lstStyle/>
          <a:p>
            <a:pPr algn="l" indent="0" marL="0">
              <a:buNone/>
            </a:pPr>
            <a:r>
              <a:rPr lang="en-US" sz="1350" b="1" dirty="0">
                <a:solidFill>
                  <a:srgbClr val="F2F5F8"/>
                </a:solidFill>
                <a:latin typeface="Arial" pitchFamily="34" charset="0"/>
                <a:ea typeface="Arial" pitchFamily="34" charset="-122"/>
                <a:cs typeface="Arial" pitchFamily="34" charset="-120"/>
              </a:rPr>
              <a:t>ERP integration</a:t>
            </a:r>
            <a:endParaRPr lang="en-US" sz="1350" dirty="0"/>
          </a:p>
        </p:txBody>
      </p:sp>
      <p:sp>
        <p:nvSpPr>
          <p:cNvPr id="68" name="Text 65"/>
          <p:cNvSpPr/>
          <p:nvPr/>
        </p:nvSpPr>
        <p:spPr>
          <a:xfrm>
            <a:off x="3087929" y="3934663"/>
            <a:ext cx="275234" cy="142646"/>
          </a:xfrm>
          <a:prstGeom prst="rect">
            <a:avLst/>
          </a:prstGeom>
          <a:noFill/>
          <a:ln/>
        </p:spPr>
        <p:txBody>
          <a:bodyPr wrap="none" lIns="0" tIns="0" rIns="0" bIns="0" rtlCol="0" anchor="t"/>
          <a:lstStyle/>
          <a:p>
            <a:pPr algn="l" indent="0" marL="0">
              <a:buNone/>
            </a:pPr>
            <a:r>
              <a:rPr lang="en-US" sz="820" b="1" spc="66" kern="0" dirty="0">
                <a:solidFill>
                  <a:srgbClr val="FFFFFF"/>
                </a:solidFill>
                <a:latin typeface="Arial" pitchFamily="34" charset="0"/>
                <a:ea typeface="Arial" pitchFamily="34" charset="-122"/>
                <a:cs typeface="Arial" pitchFamily="34" charset="-120"/>
              </a:rPr>
              <a:t>RED</a:t>
            </a:r>
            <a:endParaRPr lang="en-US" sz="820" dirty="0"/>
          </a:p>
        </p:txBody>
      </p:sp>
      <p:sp>
        <p:nvSpPr>
          <p:cNvPr id="69" name="Text 66"/>
          <p:cNvSpPr/>
          <p:nvPr/>
        </p:nvSpPr>
        <p:spPr>
          <a:xfrm>
            <a:off x="4304081" y="3894430"/>
            <a:ext cx="2779776" cy="219456"/>
          </a:xfrm>
          <a:prstGeom prst="rect">
            <a:avLst/>
          </a:prstGeom>
          <a:noFill/>
          <a:ln/>
        </p:spPr>
        <p:txBody>
          <a:bodyPr wrap="none" lIns="0" tIns="0" rIns="0" bIns="0" rtlCol="0" anchor="t"/>
          <a:lstStyle/>
          <a:p>
            <a:pPr algn="l" indent="0" marL="0">
              <a:buNone/>
            </a:pPr>
            <a:r>
              <a:rPr lang="en-US" sz="1350" dirty="0">
                <a:solidFill>
                  <a:srgbClr val="B9C2CD"/>
                </a:solidFill>
                <a:latin typeface="Arial" pitchFamily="34" charset="0"/>
                <a:ea typeface="Arial" pitchFamily="34" charset="-122"/>
                <a:cs typeface="Arial" pitchFamily="34" charset="-120"/>
              </a:rPr>
              <a:t>17 priority defects; 6 block Oakport</a:t>
            </a:r>
            <a:endParaRPr lang="en-US" sz="1350" dirty="0"/>
          </a:p>
        </p:txBody>
      </p:sp>
      <p:sp>
        <p:nvSpPr>
          <p:cNvPr id="70" name="Text 67"/>
          <p:cNvSpPr/>
          <p:nvPr/>
        </p:nvSpPr>
        <p:spPr>
          <a:xfrm>
            <a:off x="8150047" y="3894430"/>
            <a:ext cx="1995221" cy="219456"/>
          </a:xfrm>
          <a:prstGeom prst="rect">
            <a:avLst/>
          </a:prstGeom>
          <a:noFill/>
          <a:ln/>
        </p:spPr>
        <p:txBody>
          <a:bodyPr wrap="none" lIns="0" tIns="0" rIns="0" bIns="0" rtlCol="0" anchor="t"/>
          <a:lstStyle/>
          <a:p>
            <a:pPr algn="l" indent="0" marL="0">
              <a:buNone/>
            </a:pPr>
            <a:r>
              <a:rPr lang="en-US" sz="1350" dirty="0">
                <a:solidFill>
                  <a:srgbClr val="B9C2CD"/>
                </a:solidFill>
                <a:latin typeface="Arial" pitchFamily="34" charset="0"/>
                <a:ea typeface="Arial" pitchFamily="34" charset="-122"/>
                <a:cs typeface="Arial" pitchFamily="34" charset="-120"/>
              </a:rPr>
              <a:t>Burn-down to 4 by 16 Jul</a:t>
            </a:r>
            <a:endParaRPr lang="en-US" sz="1350" dirty="0"/>
          </a:p>
        </p:txBody>
      </p:sp>
      <p:sp>
        <p:nvSpPr>
          <p:cNvPr id="71" name="Text 68"/>
          <p:cNvSpPr/>
          <p:nvPr/>
        </p:nvSpPr>
        <p:spPr>
          <a:xfrm>
            <a:off x="875995" y="4416552"/>
            <a:ext cx="1242670" cy="228600"/>
          </a:xfrm>
          <a:prstGeom prst="rect">
            <a:avLst/>
          </a:prstGeom>
          <a:noFill/>
          <a:ln/>
        </p:spPr>
        <p:txBody>
          <a:bodyPr wrap="none" lIns="0" tIns="0" rIns="0" bIns="0" rtlCol="0" anchor="t"/>
          <a:lstStyle/>
          <a:p>
            <a:pPr algn="l" indent="0" marL="0">
              <a:buNone/>
            </a:pPr>
            <a:r>
              <a:rPr lang="en-US" sz="1350" b="1" dirty="0">
                <a:solidFill>
                  <a:srgbClr val="F2F5F8"/>
                </a:solidFill>
                <a:latin typeface="Arial" pitchFamily="34" charset="0"/>
                <a:ea typeface="Arial" pitchFamily="34" charset="-122"/>
                <a:cs typeface="Arial" pitchFamily="34" charset="-120"/>
              </a:rPr>
              <a:t>Data migration</a:t>
            </a:r>
            <a:endParaRPr lang="en-US" sz="1350" dirty="0"/>
          </a:p>
        </p:txBody>
      </p:sp>
      <p:sp>
        <p:nvSpPr>
          <p:cNvPr id="72" name="Text 69"/>
          <p:cNvSpPr/>
          <p:nvPr/>
        </p:nvSpPr>
        <p:spPr>
          <a:xfrm>
            <a:off x="3087929" y="4455871"/>
            <a:ext cx="454457" cy="142646"/>
          </a:xfrm>
          <a:prstGeom prst="rect">
            <a:avLst/>
          </a:prstGeom>
          <a:noFill/>
          <a:ln/>
        </p:spPr>
        <p:txBody>
          <a:bodyPr wrap="none" lIns="0" tIns="0" rIns="0" bIns="0" rtlCol="0" anchor="t"/>
          <a:lstStyle/>
          <a:p>
            <a:pPr algn="l" indent="0" marL="0">
              <a:buNone/>
            </a:pPr>
            <a:r>
              <a:rPr lang="en-US" sz="820" b="1" spc="66" kern="0" dirty="0">
                <a:solidFill>
                  <a:srgbClr val="FFFFFF"/>
                </a:solidFill>
                <a:latin typeface="Arial" pitchFamily="34" charset="0"/>
                <a:ea typeface="Arial" pitchFamily="34" charset="-122"/>
                <a:cs typeface="Arial" pitchFamily="34" charset="-120"/>
              </a:rPr>
              <a:t>AMBER</a:t>
            </a:r>
            <a:endParaRPr lang="en-US" sz="820" dirty="0"/>
          </a:p>
        </p:txBody>
      </p:sp>
      <p:sp>
        <p:nvSpPr>
          <p:cNvPr id="73" name="Text 70"/>
          <p:cNvSpPr/>
          <p:nvPr/>
        </p:nvSpPr>
        <p:spPr>
          <a:xfrm>
            <a:off x="4304081" y="4416552"/>
            <a:ext cx="1846174" cy="219456"/>
          </a:xfrm>
          <a:prstGeom prst="rect">
            <a:avLst/>
          </a:prstGeom>
          <a:noFill/>
          <a:ln/>
        </p:spPr>
        <p:txBody>
          <a:bodyPr wrap="none" lIns="0" tIns="0" rIns="0" bIns="0" rtlCol="0" anchor="t"/>
          <a:lstStyle/>
          <a:p>
            <a:pPr algn="l" indent="0" marL="0">
              <a:buNone/>
            </a:pPr>
            <a:r>
              <a:rPr lang="en-US" sz="1350" dirty="0">
                <a:solidFill>
                  <a:srgbClr val="B9C2CD"/>
                </a:solidFill>
                <a:latin typeface="Arial" pitchFamily="34" charset="0"/>
                <a:ea typeface="Arial" pitchFamily="34" charset="-122"/>
                <a:cs typeface="Arial" pitchFamily="34" charset="-120"/>
              </a:rPr>
              <a:t>98.6% record pass rate</a:t>
            </a:r>
            <a:endParaRPr lang="en-US" sz="1350" dirty="0"/>
          </a:p>
        </p:txBody>
      </p:sp>
      <p:sp>
        <p:nvSpPr>
          <p:cNvPr id="74" name="Text 71"/>
          <p:cNvSpPr/>
          <p:nvPr/>
        </p:nvSpPr>
        <p:spPr>
          <a:xfrm>
            <a:off x="8150047" y="4416552"/>
            <a:ext cx="1923898" cy="219456"/>
          </a:xfrm>
          <a:prstGeom prst="rect">
            <a:avLst/>
          </a:prstGeom>
          <a:noFill/>
          <a:ln/>
        </p:spPr>
        <p:txBody>
          <a:bodyPr wrap="none" lIns="0" tIns="0" rIns="0" bIns="0" rtlCol="0" anchor="t"/>
          <a:lstStyle/>
          <a:p>
            <a:pPr algn="l" indent="0" marL="0">
              <a:buNone/>
            </a:pPr>
            <a:r>
              <a:rPr lang="en-US" sz="1350" dirty="0">
                <a:solidFill>
                  <a:srgbClr val="B9C2CD"/>
                </a:solidFill>
                <a:latin typeface="Arial" pitchFamily="34" charset="0"/>
                <a:ea typeface="Arial" pitchFamily="34" charset="-122"/>
                <a:cs typeface="Arial" pitchFamily="34" charset="-120"/>
              </a:rPr>
              <a:t>Oakport rehearsal 19 Jul</a:t>
            </a:r>
            <a:endParaRPr lang="en-US" sz="1350" dirty="0"/>
          </a:p>
        </p:txBody>
      </p:sp>
      <p:sp>
        <p:nvSpPr>
          <p:cNvPr id="75" name="Text 72"/>
          <p:cNvSpPr/>
          <p:nvPr/>
        </p:nvSpPr>
        <p:spPr>
          <a:xfrm>
            <a:off x="875995" y="4937760"/>
            <a:ext cx="679399" cy="228600"/>
          </a:xfrm>
          <a:prstGeom prst="rect">
            <a:avLst/>
          </a:prstGeom>
          <a:noFill/>
          <a:ln/>
        </p:spPr>
        <p:txBody>
          <a:bodyPr wrap="none" lIns="0" tIns="0" rIns="0" bIns="0" rtlCol="0" anchor="t"/>
          <a:lstStyle/>
          <a:p>
            <a:pPr algn="l" indent="0" marL="0">
              <a:buNone/>
            </a:pPr>
            <a:r>
              <a:rPr lang="en-US" sz="1350" b="1" dirty="0">
                <a:solidFill>
                  <a:srgbClr val="F2F5F8"/>
                </a:solidFill>
                <a:latin typeface="Arial" pitchFamily="34" charset="0"/>
                <a:ea typeface="Arial" pitchFamily="34" charset="-122"/>
                <a:cs typeface="Arial" pitchFamily="34" charset="-120"/>
              </a:rPr>
              <a:t>Training</a:t>
            </a:r>
            <a:endParaRPr lang="en-US" sz="1350" dirty="0"/>
          </a:p>
        </p:txBody>
      </p:sp>
      <p:sp>
        <p:nvSpPr>
          <p:cNvPr id="76" name="Text 73"/>
          <p:cNvSpPr/>
          <p:nvPr/>
        </p:nvSpPr>
        <p:spPr>
          <a:xfrm>
            <a:off x="3087929" y="4977994"/>
            <a:ext cx="438912" cy="142646"/>
          </a:xfrm>
          <a:prstGeom prst="rect">
            <a:avLst/>
          </a:prstGeom>
          <a:noFill/>
          <a:ln/>
        </p:spPr>
        <p:txBody>
          <a:bodyPr wrap="none" lIns="0" tIns="0" rIns="0" bIns="0" rtlCol="0" anchor="t"/>
          <a:lstStyle/>
          <a:p>
            <a:pPr algn="l" indent="0" marL="0">
              <a:buNone/>
            </a:pPr>
            <a:r>
              <a:rPr lang="en-US" sz="820" b="1" spc="66" kern="0" dirty="0">
                <a:solidFill>
                  <a:srgbClr val="FFFFFF"/>
                </a:solidFill>
                <a:latin typeface="Arial" pitchFamily="34" charset="0"/>
                <a:ea typeface="Arial" pitchFamily="34" charset="-122"/>
                <a:cs typeface="Arial" pitchFamily="34" charset="-120"/>
              </a:rPr>
              <a:t>GREEN</a:t>
            </a:r>
            <a:endParaRPr lang="en-US" sz="820" dirty="0"/>
          </a:p>
        </p:txBody>
      </p:sp>
      <p:sp>
        <p:nvSpPr>
          <p:cNvPr id="77" name="Text 74"/>
          <p:cNvSpPr/>
          <p:nvPr/>
        </p:nvSpPr>
        <p:spPr>
          <a:xfrm>
            <a:off x="4304081" y="4937760"/>
            <a:ext cx="1992478" cy="219456"/>
          </a:xfrm>
          <a:prstGeom prst="rect">
            <a:avLst/>
          </a:prstGeom>
          <a:noFill/>
          <a:ln/>
        </p:spPr>
        <p:txBody>
          <a:bodyPr wrap="none" lIns="0" tIns="0" rIns="0" bIns="0" rtlCol="0" anchor="t"/>
          <a:lstStyle/>
          <a:p>
            <a:pPr algn="l" indent="0" marL="0">
              <a:buNone/>
            </a:pPr>
            <a:r>
              <a:rPr lang="en-US" sz="1350" dirty="0">
                <a:solidFill>
                  <a:srgbClr val="B9C2CD"/>
                </a:solidFill>
                <a:latin typeface="Arial" pitchFamily="34" charset="0"/>
                <a:ea typeface="Arial" pitchFamily="34" charset="-122"/>
                <a:cs typeface="Arial" pitchFamily="34" charset="-120"/>
              </a:rPr>
              <a:t>684 of 720 users certified</a:t>
            </a:r>
            <a:endParaRPr lang="en-US" sz="1350" dirty="0"/>
          </a:p>
        </p:txBody>
      </p:sp>
      <p:sp>
        <p:nvSpPr>
          <p:cNvPr id="78" name="Text 75"/>
          <p:cNvSpPr/>
          <p:nvPr/>
        </p:nvSpPr>
        <p:spPr>
          <a:xfrm>
            <a:off x="8150047" y="4937760"/>
            <a:ext cx="2083918" cy="219456"/>
          </a:xfrm>
          <a:prstGeom prst="rect">
            <a:avLst/>
          </a:prstGeom>
          <a:noFill/>
          <a:ln/>
        </p:spPr>
        <p:txBody>
          <a:bodyPr wrap="none" lIns="0" tIns="0" rIns="0" bIns="0" rtlCol="0" anchor="t"/>
          <a:lstStyle/>
          <a:p>
            <a:pPr algn="l" indent="0" marL="0">
              <a:buNone/>
            </a:pPr>
            <a:r>
              <a:rPr lang="en-US" sz="1350" dirty="0">
                <a:solidFill>
                  <a:srgbClr val="B9C2CD"/>
                </a:solidFill>
                <a:latin typeface="Arial" pitchFamily="34" charset="0"/>
                <a:ea typeface="Arial" pitchFamily="34" charset="-122"/>
                <a:cs typeface="Arial" pitchFamily="34" charset="-120"/>
              </a:rPr>
              <a:t>Oakport completion 23 Jul</a:t>
            </a:r>
            <a:endParaRPr lang="en-US" sz="1350" dirty="0"/>
          </a:p>
        </p:txBody>
      </p:sp>
      <p:sp>
        <p:nvSpPr>
          <p:cNvPr id="79" name="Text 76"/>
          <p:cNvSpPr/>
          <p:nvPr/>
        </p:nvSpPr>
        <p:spPr>
          <a:xfrm>
            <a:off x="875995" y="5459882"/>
            <a:ext cx="705002" cy="228600"/>
          </a:xfrm>
          <a:prstGeom prst="rect">
            <a:avLst/>
          </a:prstGeom>
          <a:noFill/>
          <a:ln/>
        </p:spPr>
        <p:txBody>
          <a:bodyPr wrap="none" lIns="0" tIns="0" rIns="0" bIns="0" rtlCol="0" anchor="t"/>
          <a:lstStyle/>
          <a:p>
            <a:pPr algn="l" indent="0" marL="0">
              <a:buNone/>
            </a:pPr>
            <a:r>
              <a:rPr lang="en-US" sz="1350" b="1" dirty="0">
                <a:solidFill>
                  <a:srgbClr val="F2F5F8"/>
                </a:solidFill>
                <a:latin typeface="Arial" pitchFamily="34" charset="0"/>
                <a:ea typeface="Arial" pitchFamily="34" charset="-122"/>
                <a:cs typeface="Arial" pitchFamily="34" charset="-120"/>
              </a:rPr>
              <a:t>Benefits</a:t>
            </a:r>
            <a:endParaRPr lang="en-US" sz="1350" dirty="0"/>
          </a:p>
        </p:txBody>
      </p:sp>
      <p:sp>
        <p:nvSpPr>
          <p:cNvPr id="80" name="Text 77"/>
          <p:cNvSpPr/>
          <p:nvPr/>
        </p:nvSpPr>
        <p:spPr>
          <a:xfrm>
            <a:off x="3087929" y="5499202"/>
            <a:ext cx="454457" cy="142646"/>
          </a:xfrm>
          <a:prstGeom prst="rect">
            <a:avLst/>
          </a:prstGeom>
          <a:noFill/>
          <a:ln/>
        </p:spPr>
        <p:txBody>
          <a:bodyPr wrap="none" lIns="0" tIns="0" rIns="0" bIns="0" rtlCol="0" anchor="t"/>
          <a:lstStyle/>
          <a:p>
            <a:pPr algn="l" indent="0" marL="0">
              <a:buNone/>
            </a:pPr>
            <a:r>
              <a:rPr lang="en-US" sz="820" b="1" spc="66" kern="0" dirty="0">
                <a:solidFill>
                  <a:srgbClr val="FFFFFF"/>
                </a:solidFill>
                <a:latin typeface="Arial" pitchFamily="34" charset="0"/>
                <a:ea typeface="Arial" pitchFamily="34" charset="-122"/>
                <a:cs typeface="Arial" pitchFamily="34" charset="-120"/>
              </a:rPr>
              <a:t>AMBER</a:t>
            </a:r>
            <a:endParaRPr lang="en-US" sz="820" dirty="0"/>
          </a:p>
        </p:txBody>
      </p:sp>
      <p:sp>
        <p:nvSpPr>
          <p:cNvPr id="81" name="Text 78"/>
          <p:cNvSpPr/>
          <p:nvPr/>
        </p:nvSpPr>
        <p:spPr>
          <a:xfrm>
            <a:off x="4304081" y="5459882"/>
            <a:ext cx="2728570" cy="219456"/>
          </a:xfrm>
          <a:prstGeom prst="rect">
            <a:avLst/>
          </a:prstGeom>
          <a:noFill/>
          <a:ln/>
        </p:spPr>
        <p:txBody>
          <a:bodyPr wrap="none" lIns="0" tIns="0" rIns="0" bIns="0" rtlCol="0" anchor="t"/>
          <a:lstStyle/>
          <a:p>
            <a:pPr algn="l" indent="0" marL="0">
              <a:buNone/>
            </a:pPr>
            <a:r>
              <a:rPr lang="en-US" sz="1350" dirty="0">
                <a:solidFill>
                  <a:srgbClr val="B9C2CD"/>
                </a:solidFill>
                <a:latin typeface="Arial" pitchFamily="34" charset="0"/>
                <a:ea typeface="Arial" pitchFamily="34" charset="-122"/>
                <a:cs typeface="Arial" pitchFamily="34" charset="-120"/>
              </a:rPr>
              <a:t>€0.62m annualized vs €0.71m plan</a:t>
            </a:r>
            <a:endParaRPr lang="en-US" sz="1350" dirty="0"/>
          </a:p>
        </p:txBody>
      </p:sp>
      <p:sp>
        <p:nvSpPr>
          <p:cNvPr id="82" name="Text 79"/>
          <p:cNvSpPr/>
          <p:nvPr/>
        </p:nvSpPr>
        <p:spPr>
          <a:xfrm>
            <a:off x="8150047" y="5459882"/>
            <a:ext cx="2531974" cy="219456"/>
          </a:xfrm>
          <a:prstGeom prst="rect">
            <a:avLst/>
          </a:prstGeom>
          <a:noFill/>
          <a:ln/>
        </p:spPr>
        <p:txBody>
          <a:bodyPr wrap="none" lIns="0" tIns="0" rIns="0" bIns="0" rtlCol="0" anchor="t"/>
          <a:lstStyle/>
          <a:p>
            <a:pPr algn="l" indent="0" marL="0">
              <a:buNone/>
            </a:pPr>
            <a:r>
              <a:rPr lang="en-US" sz="1350" dirty="0">
                <a:solidFill>
                  <a:srgbClr val="B9C2CD"/>
                </a:solidFill>
                <a:latin typeface="Arial" pitchFamily="34" charset="0"/>
                <a:ea typeface="Arial" pitchFamily="34" charset="-122"/>
                <a:cs typeface="Arial" pitchFamily="34" charset="-120"/>
              </a:rPr>
              <a:t>Validate Rivermark after 30 days</a:t>
            </a:r>
            <a:endParaRPr lang="en-US" sz="1350" dirty="0"/>
          </a:p>
        </p:txBody>
      </p:sp>
      <p:sp>
        <p:nvSpPr>
          <p:cNvPr id="83" name="Text 80"/>
          <p:cNvSpPr/>
          <p:nvPr/>
        </p:nvSpPr>
        <p:spPr>
          <a:xfrm>
            <a:off x="11069726" y="6305702"/>
            <a:ext cx="464515" cy="152705"/>
          </a:xfrm>
          <a:prstGeom prst="rect">
            <a:avLst/>
          </a:prstGeom>
          <a:noFill/>
          <a:ln/>
        </p:spPr>
        <p:txBody>
          <a:bodyPr wrap="none" lIns="0" tIns="0" rIns="0" bIns="0" rtlCol="0" anchor="t"/>
          <a:lstStyle/>
          <a:p>
            <a:pPr algn="l" indent="0" marL="0">
              <a:buNone/>
            </a:pPr>
            <a:r>
              <a:rPr lang="en-US" sz="900" spc="90" kern="0" dirty="0">
                <a:solidFill>
                  <a:srgbClr val="6A757F"/>
                </a:solidFill>
                <a:latin typeface="Arial" pitchFamily="34" charset="0"/>
                <a:ea typeface="Arial" pitchFamily="34" charset="-122"/>
                <a:cs typeface="Arial" pitchFamily="34" charset="-120"/>
              </a:rPr>
              <a:t>02 / 10</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3" name="Shape 0"/>
          <p:cNvSpPr/>
          <p:nvPr/>
        </p:nvSpPr>
        <p:spPr>
          <a:xfrm>
            <a:off x="685800" y="2054657"/>
            <a:ext cx="10820095" cy="9510"/>
          </a:xfrm>
          <a:prstGeom prst="rect">
            <a:avLst/>
          </a:prstGeom>
          <a:solidFill>
            <a:srgbClr val="96AAC3">
              <a:alpha val="18000"/>
            </a:srgbClr>
          </a:solidFill>
          <a:ln/>
        </p:spPr>
      </p:sp>
      <p:sp>
        <p:nvSpPr>
          <p:cNvPr id="4" name="Shape 1"/>
          <p:cNvSpPr/>
          <p:nvPr/>
        </p:nvSpPr>
        <p:spPr>
          <a:xfrm>
            <a:off x="685800" y="2025396"/>
            <a:ext cx="513893" cy="28346"/>
          </a:xfrm>
          <a:prstGeom prst="rect">
            <a:avLst/>
          </a:prstGeom>
          <a:solidFill>
            <a:srgbClr val="5AA0E0"/>
          </a:solidFill>
          <a:ln/>
        </p:spPr>
      </p:sp>
      <p:sp>
        <p:nvSpPr>
          <p:cNvPr id="5" name="Shape 2"/>
          <p:cNvSpPr/>
          <p:nvPr/>
        </p:nvSpPr>
        <p:spPr>
          <a:xfrm>
            <a:off x="752551" y="2368296"/>
            <a:ext cx="10686593" cy="19202"/>
          </a:xfrm>
          <a:prstGeom prst="rect">
            <a:avLst/>
          </a:prstGeom>
          <a:solidFill>
            <a:srgbClr val="96AAC3">
              <a:alpha val="18000"/>
            </a:srgbClr>
          </a:solidFill>
          <a:ln/>
        </p:spPr>
      </p:sp>
      <p:sp>
        <p:nvSpPr>
          <p:cNvPr id="6" name="Shape 3"/>
          <p:cNvSpPr/>
          <p:nvPr/>
        </p:nvSpPr>
        <p:spPr>
          <a:xfrm>
            <a:off x="685800" y="2311603"/>
            <a:ext cx="133502" cy="133502"/>
          </a:xfrm>
          <a:prstGeom prst="ellipse">
            <a:avLst/>
          </a:prstGeom>
          <a:solidFill>
            <a:srgbClr val="5AA0E0"/>
          </a:solidFill>
          <a:ln/>
        </p:spPr>
      </p:sp>
      <p:sp>
        <p:nvSpPr>
          <p:cNvPr id="7" name="Shape 4"/>
          <p:cNvSpPr/>
          <p:nvPr/>
        </p:nvSpPr>
        <p:spPr>
          <a:xfrm>
            <a:off x="685800" y="3277210"/>
            <a:ext cx="545897" cy="246888"/>
          </a:xfrm>
          <a:prstGeom prst="roundRect">
            <a:avLst>
              <a:gd name="adj" fmla="val 50000"/>
            </a:avLst>
          </a:prstGeom>
          <a:solidFill>
            <a:srgbClr val="2F7D4F"/>
          </a:solidFill>
          <a:ln/>
        </p:spPr>
      </p:sp>
      <p:sp>
        <p:nvSpPr>
          <p:cNvPr id="8" name="Shape 5"/>
          <p:cNvSpPr/>
          <p:nvPr/>
        </p:nvSpPr>
        <p:spPr>
          <a:xfrm>
            <a:off x="2527402" y="2311603"/>
            <a:ext cx="133502" cy="133502"/>
          </a:xfrm>
          <a:prstGeom prst="ellipse">
            <a:avLst/>
          </a:prstGeom>
          <a:solidFill>
            <a:srgbClr val="5AA0E0"/>
          </a:solidFill>
          <a:ln/>
        </p:spPr>
      </p:sp>
      <p:sp>
        <p:nvSpPr>
          <p:cNvPr id="9" name="Shape 6"/>
          <p:cNvSpPr/>
          <p:nvPr/>
        </p:nvSpPr>
        <p:spPr>
          <a:xfrm>
            <a:off x="2527402" y="3277210"/>
            <a:ext cx="545897" cy="246888"/>
          </a:xfrm>
          <a:prstGeom prst="roundRect">
            <a:avLst>
              <a:gd name="adj" fmla="val 50000"/>
            </a:avLst>
          </a:prstGeom>
          <a:solidFill>
            <a:srgbClr val="2F7D4F"/>
          </a:solidFill>
          <a:ln/>
        </p:spPr>
      </p:sp>
      <p:sp>
        <p:nvSpPr>
          <p:cNvPr id="10" name="Shape 7"/>
          <p:cNvSpPr/>
          <p:nvPr/>
        </p:nvSpPr>
        <p:spPr>
          <a:xfrm>
            <a:off x="4369003" y="2311603"/>
            <a:ext cx="133502" cy="133502"/>
          </a:xfrm>
          <a:prstGeom prst="ellipse">
            <a:avLst/>
          </a:prstGeom>
          <a:solidFill>
            <a:srgbClr val="5AA0E0"/>
          </a:solidFill>
          <a:ln/>
        </p:spPr>
      </p:sp>
      <p:sp>
        <p:nvSpPr>
          <p:cNvPr id="11" name="Shape 8"/>
          <p:cNvSpPr/>
          <p:nvPr/>
        </p:nvSpPr>
        <p:spPr>
          <a:xfrm>
            <a:off x="4369003" y="3277210"/>
            <a:ext cx="690372" cy="246888"/>
          </a:xfrm>
          <a:prstGeom prst="roundRect">
            <a:avLst>
              <a:gd name="adj" fmla="val 50000"/>
            </a:avLst>
          </a:prstGeom>
          <a:solidFill>
            <a:srgbClr val="2F7D4F"/>
          </a:solidFill>
          <a:ln/>
        </p:spPr>
      </p:sp>
      <p:sp>
        <p:nvSpPr>
          <p:cNvPr id="12" name="Shape 9"/>
          <p:cNvSpPr/>
          <p:nvPr/>
        </p:nvSpPr>
        <p:spPr>
          <a:xfrm>
            <a:off x="6209690" y="2311603"/>
            <a:ext cx="133502" cy="133502"/>
          </a:xfrm>
          <a:prstGeom prst="ellipse">
            <a:avLst/>
          </a:prstGeom>
          <a:solidFill>
            <a:srgbClr val="5AA0E0"/>
          </a:solidFill>
          <a:ln/>
        </p:spPr>
      </p:sp>
      <p:sp>
        <p:nvSpPr>
          <p:cNvPr id="13" name="Shape 10"/>
          <p:cNvSpPr/>
          <p:nvPr/>
        </p:nvSpPr>
        <p:spPr>
          <a:xfrm>
            <a:off x="6209690" y="3277210"/>
            <a:ext cx="841248" cy="246888"/>
          </a:xfrm>
          <a:prstGeom prst="roundRect">
            <a:avLst>
              <a:gd name="adj" fmla="val 50000"/>
            </a:avLst>
          </a:prstGeom>
          <a:solidFill>
            <a:srgbClr val="B3403A"/>
          </a:solidFill>
          <a:ln/>
        </p:spPr>
      </p:sp>
      <p:sp>
        <p:nvSpPr>
          <p:cNvPr id="14" name="Shape 11"/>
          <p:cNvSpPr/>
          <p:nvPr/>
        </p:nvSpPr>
        <p:spPr>
          <a:xfrm>
            <a:off x="8051292" y="2311603"/>
            <a:ext cx="133502" cy="133502"/>
          </a:xfrm>
          <a:prstGeom prst="ellipse">
            <a:avLst/>
          </a:prstGeom>
          <a:solidFill>
            <a:srgbClr val="5AA0E0"/>
          </a:solidFill>
          <a:ln/>
        </p:spPr>
      </p:sp>
      <p:sp>
        <p:nvSpPr>
          <p:cNvPr id="15" name="Shape 12"/>
          <p:cNvSpPr/>
          <p:nvPr/>
        </p:nvSpPr>
        <p:spPr>
          <a:xfrm>
            <a:off x="8051292" y="3277210"/>
            <a:ext cx="841248" cy="246888"/>
          </a:xfrm>
          <a:prstGeom prst="roundRect">
            <a:avLst>
              <a:gd name="adj" fmla="val 50000"/>
            </a:avLst>
          </a:prstGeom>
          <a:solidFill>
            <a:srgbClr val="A06E1C"/>
          </a:solidFill>
          <a:ln/>
        </p:spPr>
      </p:sp>
      <p:sp>
        <p:nvSpPr>
          <p:cNvPr id="16" name="Shape 13"/>
          <p:cNvSpPr/>
          <p:nvPr/>
        </p:nvSpPr>
        <p:spPr>
          <a:xfrm>
            <a:off x="9892894" y="2311603"/>
            <a:ext cx="133502" cy="133502"/>
          </a:xfrm>
          <a:prstGeom prst="ellipse">
            <a:avLst/>
          </a:prstGeom>
          <a:solidFill>
            <a:srgbClr val="5AA0E0"/>
          </a:solidFill>
          <a:ln/>
        </p:spPr>
      </p:sp>
      <p:sp>
        <p:nvSpPr>
          <p:cNvPr id="17" name="Shape 14"/>
          <p:cNvSpPr/>
          <p:nvPr/>
        </p:nvSpPr>
        <p:spPr>
          <a:xfrm>
            <a:off x="9892894" y="3277210"/>
            <a:ext cx="774497" cy="246888"/>
          </a:xfrm>
          <a:prstGeom prst="roundRect">
            <a:avLst>
              <a:gd name="adj" fmla="val 50000"/>
            </a:avLst>
          </a:prstGeom>
          <a:solidFill>
            <a:srgbClr val="A06E1C"/>
          </a:solidFill>
          <a:ln/>
        </p:spPr>
      </p:sp>
      <p:sp>
        <p:nvSpPr>
          <p:cNvPr id="18" name="Shape 15"/>
          <p:cNvSpPr/>
          <p:nvPr/>
        </p:nvSpPr>
        <p:spPr>
          <a:xfrm>
            <a:off x="685800" y="3828593"/>
            <a:ext cx="10820095" cy="1114654"/>
          </a:xfrm>
          <a:prstGeom prst="roundRect">
            <a:avLst>
              <a:gd name="adj" fmla="val 13700"/>
            </a:avLst>
          </a:prstGeom>
          <a:solidFill>
            <a:srgbClr val="F2F5F8">
              <a:alpha val="6000"/>
            </a:srgbClr>
          </a:solidFill>
          <a:ln w="9525">
            <a:solidFill>
              <a:srgbClr val="96AAC3">
                <a:alpha val="18000"/>
              </a:srgbClr>
            </a:solidFill>
            <a:prstDash val="solid"/>
          </a:ln>
          <a:effectLst>
            <a:outerShdw sx="100000" sy="100000" kx="0" ky="0" algn="bl" rotWithShape="0" blurRad="209550" dist="95250" dir="5400000">
              <a:srgbClr val="000000">
                <a:alpha val="12000"/>
              </a:srgbClr>
            </a:outerShdw>
          </a:effectLst>
        </p:spPr>
      </p:sp>
      <p:sp>
        <p:nvSpPr>
          <p:cNvPr id="19" name="Shape 16"/>
          <p:cNvSpPr/>
          <p:nvPr/>
        </p:nvSpPr>
        <p:spPr>
          <a:xfrm>
            <a:off x="685800" y="3981298"/>
            <a:ext cx="28529" cy="809610"/>
          </a:xfrm>
          <a:prstGeom prst="rect">
            <a:avLst/>
          </a:prstGeom>
          <a:solidFill>
            <a:srgbClr val="5AA0E0"/>
          </a:solidFill>
          <a:ln/>
        </p:spPr>
      </p:sp>
      <p:sp>
        <p:nvSpPr>
          <p:cNvPr id="20" name="Shape 17"/>
          <p:cNvSpPr/>
          <p:nvPr/>
        </p:nvSpPr>
        <p:spPr>
          <a:xfrm>
            <a:off x="685800" y="6162142"/>
            <a:ext cx="10820095" cy="9510"/>
          </a:xfrm>
          <a:prstGeom prst="rect">
            <a:avLst/>
          </a:prstGeom>
          <a:solidFill>
            <a:srgbClr val="96AAC3">
              <a:alpha val="18000"/>
            </a:srgbClr>
          </a:solidFill>
          <a:ln/>
        </p:spPr>
      </p:sp>
      <p:sp>
        <p:nvSpPr>
          <p:cNvPr id="21" name="Text 18"/>
          <p:cNvSpPr/>
          <p:nvPr/>
        </p:nvSpPr>
        <p:spPr>
          <a:xfrm>
            <a:off x="685800" y="513893"/>
            <a:ext cx="1758391" cy="161849"/>
          </a:xfrm>
          <a:prstGeom prst="rect">
            <a:avLst/>
          </a:prstGeom>
          <a:noFill/>
          <a:ln/>
        </p:spPr>
        <p:txBody>
          <a:bodyPr wrap="none" lIns="0" tIns="0" rIns="0" bIns="0" rtlCol="0" anchor="t"/>
          <a:lstStyle/>
          <a:p>
            <a:pPr algn="l" indent="0" marL="0">
              <a:buNone/>
            </a:pPr>
            <a:r>
              <a:rPr lang="en-US" sz="900" b="1" spc="90" kern="0" dirty="0">
                <a:solidFill>
                  <a:srgbClr val="B9C2CD"/>
                </a:solidFill>
                <a:latin typeface="Arial" pitchFamily="34" charset="0"/>
                <a:ea typeface="Arial" pitchFamily="34" charset="-122"/>
                <a:cs typeface="Arial" pitchFamily="34" charset="-120"/>
              </a:rPr>
              <a:t>03</a:t>
            </a:r>
            <a:pPr algn="l" indent="0" marL="0">
              <a:buNone/>
            </a:pPr>
            <a:r>
              <a:rPr lang="en-US" sz="900" spc="90" kern="0" dirty="0">
                <a:solidFill>
                  <a:srgbClr val="88929C"/>
                </a:solidFill>
                <a:latin typeface="Arial" pitchFamily="34" charset="0"/>
                <a:ea typeface="Arial" pitchFamily="34" charset="-122"/>
                <a:cs typeface="Arial" pitchFamily="34" charset="-120"/>
              </a:rPr>
              <a:t> MILESTONE MOVEMENT</a:t>
            </a:r>
            <a:endParaRPr lang="en-US" sz="900" dirty="0"/>
          </a:p>
        </p:txBody>
      </p:sp>
      <p:sp>
        <p:nvSpPr>
          <p:cNvPr id="22" name="Text 19"/>
          <p:cNvSpPr/>
          <p:nvPr/>
        </p:nvSpPr>
        <p:spPr>
          <a:xfrm>
            <a:off x="10530230" y="513893"/>
            <a:ext cx="1004926" cy="161849"/>
          </a:xfrm>
          <a:prstGeom prst="rect">
            <a:avLst/>
          </a:prstGeom>
          <a:noFill/>
          <a:ln/>
        </p:spPr>
        <p:txBody>
          <a:bodyPr wrap="none" lIns="0" tIns="0" rIns="0" bIns="0" rtlCol="0" anchor="t"/>
          <a:lstStyle/>
          <a:p>
            <a:pPr algn="l" indent="0" marL="0">
              <a:buNone/>
            </a:pPr>
            <a:r>
              <a:rPr lang="en-US" sz="900" b="1" spc="36" kern="0" dirty="0">
                <a:solidFill>
                  <a:srgbClr val="F2F5F8"/>
                </a:solidFill>
                <a:latin typeface="Arial" pitchFamily="34" charset="0"/>
                <a:ea typeface="Arial" pitchFamily="34" charset="-122"/>
                <a:cs typeface="Arial" pitchFamily="34" charset="-120"/>
              </a:rPr>
              <a:t>DECISION DECK</a:t>
            </a:r>
            <a:endParaRPr lang="en-US" sz="900" dirty="0"/>
          </a:p>
        </p:txBody>
      </p:sp>
      <p:sp>
        <p:nvSpPr>
          <p:cNvPr id="23" name="Text 20"/>
          <p:cNvSpPr/>
          <p:nvPr/>
        </p:nvSpPr>
        <p:spPr>
          <a:xfrm>
            <a:off x="685800" y="1485900"/>
            <a:ext cx="10110521" cy="462686"/>
          </a:xfrm>
          <a:prstGeom prst="rect">
            <a:avLst/>
          </a:prstGeom>
          <a:noFill/>
          <a:ln/>
        </p:spPr>
        <p:txBody>
          <a:bodyPr wrap="none" lIns="0" tIns="0" rIns="0" bIns="0" rtlCol="0" anchor="t"/>
          <a:lstStyle/>
          <a:p>
            <a:pPr algn="l" indent="0" marL="0">
              <a:buNone/>
            </a:pPr>
            <a:r>
              <a:rPr lang="en-US" sz="2850" b="1" spc="-57" kern="0" dirty="0">
                <a:solidFill>
                  <a:srgbClr val="F2F5F8"/>
                </a:solidFill>
                <a:latin typeface="Arial" pitchFamily="34" charset="0"/>
                <a:ea typeface="Arial" pitchFamily="34" charset="-122"/>
                <a:cs typeface="Arial" pitchFamily="34" charset="-120"/>
              </a:rPr>
              <a:t>Oakport moves three weeks; completion moves seven days</a:t>
            </a:r>
            <a:endParaRPr lang="en-US" sz="2850" dirty="0"/>
          </a:p>
        </p:txBody>
      </p:sp>
      <p:sp>
        <p:nvSpPr>
          <p:cNvPr id="24" name="Text 21"/>
          <p:cNvSpPr/>
          <p:nvPr/>
        </p:nvSpPr>
        <p:spPr>
          <a:xfrm>
            <a:off x="685800" y="2559406"/>
            <a:ext cx="579730" cy="161849"/>
          </a:xfrm>
          <a:prstGeom prst="rect">
            <a:avLst/>
          </a:prstGeom>
          <a:noFill/>
          <a:ln/>
        </p:spPr>
        <p:txBody>
          <a:bodyPr wrap="none" lIns="0" tIns="0" rIns="0" bIns="0" rtlCol="0" anchor="t"/>
          <a:lstStyle/>
          <a:p>
            <a:pPr algn="l" indent="0" marL="0">
              <a:buNone/>
            </a:pPr>
            <a:r>
              <a:rPr lang="en-US" sz="970" b="1" spc="136" kern="0" dirty="0">
                <a:solidFill>
                  <a:srgbClr val="5AA0E0"/>
                </a:solidFill>
                <a:latin typeface="Consolas" pitchFamily="34" charset="0"/>
                <a:ea typeface="Consolas" pitchFamily="34" charset="-122"/>
                <a:cs typeface="Consolas" pitchFamily="34" charset="-120"/>
              </a:rPr>
              <a:t>10 MAR</a:t>
            </a:r>
            <a:endParaRPr lang="en-US" sz="970" dirty="0"/>
          </a:p>
        </p:txBody>
      </p:sp>
      <p:sp>
        <p:nvSpPr>
          <p:cNvPr id="25" name="Text 22"/>
          <p:cNvSpPr/>
          <p:nvPr/>
        </p:nvSpPr>
        <p:spPr>
          <a:xfrm>
            <a:off x="685800" y="2758745"/>
            <a:ext cx="1114654" cy="256946"/>
          </a:xfrm>
          <a:prstGeom prst="rect">
            <a:avLst/>
          </a:prstGeom>
          <a:noFill/>
          <a:ln/>
        </p:spPr>
        <p:txBody>
          <a:bodyPr wrap="none" lIns="0" tIns="0" rIns="0" bIns="0" rtlCol="0" anchor="t"/>
          <a:lstStyle/>
          <a:p>
            <a:pPr algn="l" indent="0" marL="0">
              <a:buNone/>
            </a:pPr>
            <a:r>
              <a:rPr lang="en-US" sz="1570" b="1" dirty="0">
                <a:solidFill>
                  <a:srgbClr val="F2F5F8"/>
                </a:solidFill>
                <a:latin typeface="Arial" pitchFamily="34" charset="0"/>
                <a:ea typeface="Arial" pitchFamily="34" charset="-122"/>
                <a:cs typeface="Arial" pitchFamily="34" charset="-120"/>
              </a:rPr>
              <a:t>North Quay</a:t>
            </a:r>
            <a:endParaRPr lang="en-US" sz="1570" dirty="0"/>
          </a:p>
        </p:txBody>
      </p:sp>
      <p:sp>
        <p:nvSpPr>
          <p:cNvPr id="26" name="Text 23"/>
          <p:cNvSpPr/>
          <p:nvPr/>
        </p:nvSpPr>
        <p:spPr>
          <a:xfrm>
            <a:off x="685800" y="3075127"/>
            <a:ext cx="1203350" cy="484632"/>
          </a:xfrm>
          <a:prstGeom prst="rect">
            <a:avLst/>
          </a:prstGeom>
          <a:noFill/>
          <a:ln/>
        </p:spPr>
        <p:txBody>
          <a:bodyPr wrap="none" lIns="0" tIns="0" rIns="0" bIns="0" rtlCol="0" anchor="t"/>
          <a:lstStyle/>
          <a:p>
            <a:pPr algn="l" indent="0" marL="0">
              <a:lnSpc>
                <a:spcPts val="1740"/>
              </a:lnSpc>
              <a:buNone/>
            </a:pPr>
            <a:r>
              <a:rPr lang="en-US" sz="1200" dirty="0">
                <a:solidFill>
                  <a:srgbClr val="B9C2CD"/>
                </a:solidFill>
                <a:latin typeface="Arial" pitchFamily="34" charset="0"/>
                <a:ea typeface="Arial" pitchFamily="34" charset="-122"/>
                <a:cs typeface="Arial" pitchFamily="34" charset="-120"/>
              </a:rPr>
              <a:t>10 Mar → 10 Mar</a:t>
            </a:r>
            <a:endParaRPr lang="en-US" sz="1200" dirty="0"/>
          </a:p>
          <a:p>
            <a:pPr algn="l" indent="0" marL="0">
              <a:lnSpc>
                <a:spcPts val="1740"/>
              </a:lnSpc>
              <a:buNone/>
            </a:pPr>
            <a:r>
              <a:rPr lang="en-US" sz="820" b="1" spc="66" kern="0" dirty="0">
                <a:solidFill>
                  <a:srgbClr val="FFFFFF"/>
                </a:solidFill>
                <a:latin typeface="Arial" pitchFamily="34" charset="0"/>
                <a:ea typeface="Arial" pitchFamily="34" charset="-122"/>
                <a:cs typeface="Arial" pitchFamily="34" charset="-120"/>
              </a:rPr>
              <a:t>LIVE</a:t>
            </a:r>
            <a:endParaRPr lang="en-US" sz="1200" dirty="0"/>
          </a:p>
        </p:txBody>
      </p:sp>
      <p:sp>
        <p:nvSpPr>
          <p:cNvPr id="27" name="Text 24"/>
          <p:cNvSpPr/>
          <p:nvPr/>
        </p:nvSpPr>
        <p:spPr>
          <a:xfrm>
            <a:off x="2527402" y="2559406"/>
            <a:ext cx="579730" cy="161849"/>
          </a:xfrm>
          <a:prstGeom prst="rect">
            <a:avLst/>
          </a:prstGeom>
          <a:noFill/>
          <a:ln/>
        </p:spPr>
        <p:txBody>
          <a:bodyPr wrap="none" lIns="0" tIns="0" rIns="0" bIns="0" rtlCol="0" anchor="t"/>
          <a:lstStyle/>
          <a:p>
            <a:pPr algn="l" indent="0" marL="0">
              <a:buNone/>
            </a:pPr>
            <a:r>
              <a:rPr lang="en-US" sz="970" b="1" spc="136" kern="0" dirty="0">
                <a:solidFill>
                  <a:srgbClr val="5AA0E0"/>
                </a:solidFill>
                <a:latin typeface="Consolas" pitchFamily="34" charset="0"/>
                <a:ea typeface="Consolas" pitchFamily="34" charset="-122"/>
                <a:cs typeface="Consolas" pitchFamily="34" charset="-120"/>
              </a:rPr>
              <a:t>28 APR</a:t>
            </a:r>
            <a:endParaRPr lang="en-US" sz="970" dirty="0"/>
          </a:p>
        </p:txBody>
      </p:sp>
      <p:sp>
        <p:nvSpPr>
          <p:cNvPr id="28" name="Text 25"/>
          <p:cNvSpPr/>
          <p:nvPr/>
        </p:nvSpPr>
        <p:spPr>
          <a:xfrm>
            <a:off x="2527402" y="2758745"/>
            <a:ext cx="1039673" cy="256946"/>
          </a:xfrm>
          <a:prstGeom prst="rect">
            <a:avLst/>
          </a:prstGeom>
          <a:noFill/>
          <a:ln/>
        </p:spPr>
        <p:txBody>
          <a:bodyPr wrap="none" lIns="0" tIns="0" rIns="0" bIns="0" rtlCol="0" anchor="t"/>
          <a:lstStyle/>
          <a:p>
            <a:pPr algn="l" indent="0" marL="0">
              <a:buNone/>
            </a:pPr>
            <a:r>
              <a:rPr lang="en-US" sz="1570" b="1" dirty="0">
                <a:solidFill>
                  <a:srgbClr val="F2F5F8"/>
                </a:solidFill>
                <a:latin typeface="Arial" pitchFamily="34" charset="0"/>
                <a:ea typeface="Arial" pitchFamily="34" charset="-122"/>
                <a:cs typeface="Arial" pitchFamily="34" charset="-120"/>
              </a:rPr>
              <a:t>Vale Cross</a:t>
            </a:r>
            <a:endParaRPr lang="en-US" sz="1570" dirty="0"/>
          </a:p>
        </p:txBody>
      </p:sp>
      <p:sp>
        <p:nvSpPr>
          <p:cNvPr id="29" name="Text 26"/>
          <p:cNvSpPr/>
          <p:nvPr/>
        </p:nvSpPr>
        <p:spPr>
          <a:xfrm>
            <a:off x="2527402" y="3075127"/>
            <a:ext cx="1152144" cy="484632"/>
          </a:xfrm>
          <a:prstGeom prst="rect">
            <a:avLst/>
          </a:prstGeom>
          <a:noFill/>
          <a:ln/>
        </p:spPr>
        <p:txBody>
          <a:bodyPr wrap="none" lIns="0" tIns="0" rIns="0" bIns="0" rtlCol="0" anchor="t"/>
          <a:lstStyle/>
          <a:p>
            <a:pPr algn="l" indent="0" marL="0">
              <a:lnSpc>
                <a:spcPts val="1740"/>
              </a:lnSpc>
              <a:buNone/>
            </a:pPr>
            <a:r>
              <a:rPr lang="en-US" sz="1200" dirty="0">
                <a:solidFill>
                  <a:srgbClr val="B9C2CD"/>
                </a:solidFill>
                <a:latin typeface="Arial" pitchFamily="34" charset="0"/>
                <a:ea typeface="Arial" pitchFamily="34" charset="-122"/>
                <a:cs typeface="Arial" pitchFamily="34" charset="-120"/>
              </a:rPr>
              <a:t>21 Apr → 28 Apr</a:t>
            </a:r>
            <a:endParaRPr lang="en-US" sz="1200" dirty="0"/>
          </a:p>
          <a:p>
            <a:pPr algn="l" indent="0" marL="0">
              <a:lnSpc>
                <a:spcPts val="1740"/>
              </a:lnSpc>
              <a:buNone/>
            </a:pPr>
            <a:r>
              <a:rPr lang="en-US" sz="820" b="1" spc="66" kern="0" dirty="0">
                <a:solidFill>
                  <a:srgbClr val="FFFFFF"/>
                </a:solidFill>
                <a:latin typeface="Arial" pitchFamily="34" charset="0"/>
                <a:ea typeface="Arial" pitchFamily="34" charset="-122"/>
                <a:cs typeface="Arial" pitchFamily="34" charset="-120"/>
              </a:rPr>
              <a:t>LIVE</a:t>
            </a:r>
            <a:endParaRPr lang="en-US" sz="1200" dirty="0"/>
          </a:p>
        </p:txBody>
      </p:sp>
      <p:sp>
        <p:nvSpPr>
          <p:cNvPr id="30" name="Text 27"/>
          <p:cNvSpPr/>
          <p:nvPr/>
        </p:nvSpPr>
        <p:spPr>
          <a:xfrm>
            <a:off x="4369003" y="2559406"/>
            <a:ext cx="579730" cy="161849"/>
          </a:xfrm>
          <a:prstGeom prst="rect">
            <a:avLst/>
          </a:prstGeom>
          <a:noFill/>
          <a:ln/>
        </p:spPr>
        <p:txBody>
          <a:bodyPr wrap="none" lIns="0" tIns="0" rIns="0" bIns="0" rtlCol="0" anchor="t"/>
          <a:lstStyle/>
          <a:p>
            <a:pPr algn="l" indent="0" marL="0">
              <a:buNone/>
            </a:pPr>
            <a:r>
              <a:rPr lang="en-US" sz="970" b="1" spc="136" kern="0" dirty="0">
                <a:solidFill>
                  <a:srgbClr val="5AA0E0"/>
                </a:solidFill>
                <a:latin typeface="Consolas" pitchFamily="34" charset="0"/>
                <a:ea typeface="Consolas" pitchFamily="34" charset="-122"/>
                <a:cs typeface="Consolas" pitchFamily="34" charset="-120"/>
              </a:rPr>
              <a:t>12 JUL</a:t>
            </a:r>
            <a:endParaRPr lang="en-US" sz="970" dirty="0"/>
          </a:p>
        </p:txBody>
      </p:sp>
      <p:sp>
        <p:nvSpPr>
          <p:cNvPr id="31" name="Text 28"/>
          <p:cNvSpPr/>
          <p:nvPr/>
        </p:nvSpPr>
        <p:spPr>
          <a:xfrm>
            <a:off x="4369003" y="2758745"/>
            <a:ext cx="1009498" cy="256946"/>
          </a:xfrm>
          <a:prstGeom prst="rect">
            <a:avLst/>
          </a:prstGeom>
          <a:noFill/>
          <a:ln/>
        </p:spPr>
        <p:txBody>
          <a:bodyPr wrap="none" lIns="0" tIns="0" rIns="0" bIns="0" rtlCol="0" anchor="t"/>
          <a:lstStyle/>
          <a:p>
            <a:pPr algn="l" indent="0" marL="0">
              <a:buNone/>
            </a:pPr>
            <a:r>
              <a:rPr lang="en-US" sz="1570" b="1" dirty="0">
                <a:solidFill>
                  <a:srgbClr val="F2F5F8"/>
                </a:solidFill>
                <a:latin typeface="Arial" pitchFamily="34" charset="0"/>
                <a:ea typeface="Arial" pitchFamily="34" charset="-122"/>
                <a:cs typeface="Arial" pitchFamily="34" charset="-120"/>
              </a:rPr>
              <a:t>Rivermark</a:t>
            </a:r>
            <a:endParaRPr lang="en-US" sz="1570" dirty="0"/>
          </a:p>
        </p:txBody>
      </p:sp>
      <p:sp>
        <p:nvSpPr>
          <p:cNvPr id="32" name="Text 29"/>
          <p:cNvSpPr/>
          <p:nvPr/>
        </p:nvSpPr>
        <p:spPr>
          <a:xfrm>
            <a:off x="4369003" y="3075127"/>
            <a:ext cx="1067105" cy="484632"/>
          </a:xfrm>
          <a:prstGeom prst="rect">
            <a:avLst/>
          </a:prstGeom>
          <a:noFill/>
          <a:ln/>
        </p:spPr>
        <p:txBody>
          <a:bodyPr wrap="none" lIns="0" tIns="0" rIns="0" bIns="0" rtlCol="0" anchor="t"/>
          <a:lstStyle/>
          <a:p>
            <a:pPr algn="l" indent="0" marL="0">
              <a:lnSpc>
                <a:spcPts val="1740"/>
              </a:lnSpc>
              <a:buNone/>
            </a:pPr>
            <a:r>
              <a:rPr lang="en-US" sz="1200" dirty="0">
                <a:solidFill>
                  <a:srgbClr val="B9C2CD"/>
                </a:solidFill>
                <a:latin typeface="Arial" pitchFamily="34" charset="0"/>
                <a:ea typeface="Arial" pitchFamily="34" charset="-122"/>
                <a:cs typeface="Arial" pitchFamily="34" charset="-120"/>
              </a:rPr>
              <a:t>12 Jul → 12 Jul</a:t>
            </a:r>
            <a:endParaRPr lang="en-US" sz="1200" dirty="0"/>
          </a:p>
          <a:p>
            <a:pPr algn="l" indent="0" marL="0">
              <a:lnSpc>
                <a:spcPts val="1740"/>
              </a:lnSpc>
              <a:buNone/>
            </a:pPr>
            <a:r>
              <a:rPr lang="en-US" sz="820" b="1" spc="66" kern="0" dirty="0">
                <a:solidFill>
                  <a:srgbClr val="FFFFFF"/>
                </a:solidFill>
                <a:latin typeface="Arial" pitchFamily="34" charset="0"/>
                <a:ea typeface="Arial" pitchFamily="34" charset="-122"/>
                <a:cs typeface="Arial" pitchFamily="34" charset="-120"/>
              </a:rPr>
              <a:t>READY</a:t>
            </a:r>
            <a:endParaRPr lang="en-US" sz="1200" dirty="0"/>
          </a:p>
        </p:txBody>
      </p:sp>
      <p:sp>
        <p:nvSpPr>
          <p:cNvPr id="33" name="Text 30"/>
          <p:cNvSpPr/>
          <p:nvPr/>
        </p:nvSpPr>
        <p:spPr>
          <a:xfrm>
            <a:off x="6209690" y="2559406"/>
            <a:ext cx="579730" cy="161849"/>
          </a:xfrm>
          <a:prstGeom prst="rect">
            <a:avLst/>
          </a:prstGeom>
          <a:noFill/>
          <a:ln/>
        </p:spPr>
        <p:txBody>
          <a:bodyPr wrap="none" lIns="0" tIns="0" rIns="0" bIns="0" rtlCol="0" anchor="t"/>
          <a:lstStyle/>
          <a:p>
            <a:pPr algn="l" indent="0" marL="0">
              <a:buNone/>
            </a:pPr>
            <a:r>
              <a:rPr lang="en-US" sz="970" b="1" spc="136" kern="0" dirty="0">
                <a:solidFill>
                  <a:srgbClr val="5AA0E0"/>
                </a:solidFill>
                <a:latin typeface="Consolas" pitchFamily="34" charset="0"/>
                <a:ea typeface="Consolas" pitchFamily="34" charset="-122"/>
                <a:cs typeface="Consolas" pitchFamily="34" charset="-120"/>
              </a:rPr>
              <a:t>30 AUG</a:t>
            </a:r>
            <a:endParaRPr lang="en-US" sz="970" dirty="0"/>
          </a:p>
        </p:txBody>
      </p:sp>
      <p:sp>
        <p:nvSpPr>
          <p:cNvPr id="34" name="Text 31"/>
          <p:cNvSpPr/>
          <p:nvPr/>
        </p:nvSpPr>
        <p:spPr>
          <a:xfrm>
            <a:off x="6209690" y="2758745"/>
            <a:ext cx="806501" cy="256946"/>
          </a:xfrm>
          <a:prstGeom prst="rect">
            <a:avLst/>
          </a:prstGeom>
          <a:noFill/>
          <a:ln/>
        </p:spPr>
        <p:txBody>
          <a:bodyPr wrap="none" lIns="0" tIns="0" rIns="0" bIns="0" rtlCol="0" anchor="t"/>
          <a:lstStyle/>
          <a:p>
            <a:pPr algn="l" indent="0" marL="0">
              <a:buNone/>
            </a:pPr>
            <a:r>
              <a:rPr lang="en-US" sz="1570" b="1" dirty="0">
                <a:solidFill>
                  <a:srgbClr val="F2F5F8"/>
                </a:solidFill>
                <a:latin typeface="Arial" pitchFamily="34" charset="0"/>
                <a:ea typeface="Arial" pitchFamily="34" charset="-122"/>
                <a:cs typeface="Arial" pitchFamily="34" charset="-120"/>
              </a:rPr>
              <a:t>Oakport</a:t>
            </a:r>
            <a:endParaRPr lang="en-US" sz="1570" dirty="0"/>
          </a:p>
        </p:txBody>
      </p:sp>
      <p:sp>
        <p:nvSpPr>
          <p:cNvPr id="35" name="Text 32"/>
          <p:cNvSpPr/>
          <p:nvPr/>
        </p:nvSpPr>
        <p:spPr>
          <a:xfrm>
            <a:off x="6209690" y="3075127"/>
            <a:ext cx="1129284" cy="484632"/>
          </a:xfrm>
          <a:prstGeom prst="rect">
            <a:avLst/>
          </a:prstGeom>
          <a:noFill/>
          <a:ln/>
        </p:spPr>
        <p:txBody>
          <a:bodyPr wrap="none" lIns="0" tIns="0" rIns="0" bIns="0" rtlCol="0" anchor="t"/>
          <a:lstStyle/>
          <a:p>
            <a:pPr algn="l" indent="0" marL="0">
              <a:lnSpc>
                <a:spcPts val="1740"/>
              </a:lnSpc>
              <a:buNone/>
            </a:pPr>
            <a:r>
              <a:rPr lang="en-US" sz="1200" dirty="0">
                <a:solidFill>
                  <a:srgbClr val="B9C2CD"/>
                </a:solidFill>
                <a:latin typeface="Arial" pitchFamily="34" charset="0"/>
                <a:ea typeface="Arial" pitchFamily="34" charset="-122"/>
                <a:cs typeface="Arial" pitchFamily="34" charset="-120"/>
              </a:rPr>
              <a:t>9 Aug → 30 Aug</a:t>
            </a:r>
            <a:endParaRPr lang="en-US" sz="1200" dirty="0"/>
          </a:p>
          <a:p>
            <a:pPr algn="l" indent="0" marL="0">
              <a:lnSpc>
                <a:spcPts val="1740"/>
              </a:lnSpc>
              <a:buNone/>
            </a:pPr>
            <a:r>
              <a:rPr lang="en-US" sz="820" b="1" spc="66" kern="0" dirty="0">
                <a:solidFill>
                  <a:srgbClr val="FFFFFF"/>
                </a:solidFill>
                <a:latin typeface="Arial" pitchFamily="34" charset="0"/>
                <a:ea typeface="Arial" pitchFamily="34" charset="-122"/>
                <a:cs typeface="Arial" pitchFamily="34" charset="-120"/>
              </a:rPr>
              <a:t>+21 DAYS</a:t>
            </a:r>
            <a:endParaRPr lang="en-US" sz="1200" dirty="0"/>
          </a:p>
        </p:txBody>
      </p:sp>
      <p:sp>
        <p:nvSpPr>
          <p:cNvPr id="36" name="Text 33"/>
          <p:cNvSpPr/>
          <p:nvPr/>
        </p:nvSpPr>
        <p:spPr>
          <a:xfrm>
            <a:off x="8051292" y="2559406"/>
            <a:ext cx="488290" cy="161849"/>
          </a:xfrm>
          <a:prstGeom prst="rect">
            <a:avLst/>
          </a:prstGeom>
          <a:noFill/>
          <a:ln/>
        </p:spPr>
        <p:txBody>
          <a:bodyPr wrap="none" lIns="0" tIns="0" rIns="0" bIns="0" rtlCol="0" anchor="t"/>
          <a:lstStyle/>
          <a:p>
            <a:pPr algn="l" indent="0" marL="0">
              <a:buNone/>
            </a:pPr>
            <a:r>
              <a:rPr lang="en-US" sz="970" b="1" spc="136" kern="0" dirty="0">
                <a:solidFill>
                  <a:srgbClr val="5AA0E0"/>
                </a:solidFill>
                <a:latin typeface="Consolas" pitchFamily="34" charset="0"/>
                <a:ea typeface="Consolas" pitchFamily="34" charset="-122"/>
                <a:cs typeface="Consolas" pitchFamily="34" charset="-120"/>
              </a:rPr>
              <a:t>4 OCT</a:t>
            </a:r>
            <a:endParaRPr lang="en-US" sz="970" dirty="0"/>
          </a:p>
        </p:txBody>
      </p:sp>
      <p:sp>
        <p:nvSpPr>
          <p:cNvPr id="37" name="Text 34"/>
          <p:cNvSpPr/>
          <p:nvPr/>
        </p:nvSpPr>
        <p:spPr>
          <a:xfrm>
            <a:off x="8051292" y="2758745"/>
            <a:ext cx="1043330" cy="256946"/>
          </a:xfrm>
          <a:prstGeom prst="rect">
            <a:avLst/>
          </a:prstGeom>
          <a:noFill/>
          <a:ln/>
        </p:spPr>
        <p:txBody>
          <a:bodyPr wrap="none" lIns="0" tIns="0" rIns="0" bIns="0" rtlCol="0" anchor="t"/>
          <a:lstStyle/>
          <a:p>
            <a:pPr algn="l" indent="0" marL="0">
              <a:buNone/>
            </a:pPr>
            <a:r>
              <a:rPr lang="en-US" sz="1570" b="1" dirty="0">
                <a:solidFill>
                  <a:srgbClr val="F2F5F8"/>
                </a:solidFill>
                <a:latin typeface="Arial" pitchFamily="34" charset="0"/>
                <a:ea typeface="Arial" pitchFamily="34" charset="-122"/>
                <a:cs typeface="Arial" pitchFamily="34" charset="-120"/>
              </a:rPr>
              <a:t>Cedar Run</a:t>
            </a:r>
            <a:endParaRPr lang="en-US" sz="1570" dirty="0"/>
          </a:p>
        </p:txBody>
      </p:sp>
      <p:sp>
        <p:nvSpPr>
          <p:cNvPr id="38" name="Text 35"/>
          <p:cNvSpPr/>
          <p:nvPr/>
        </p:nvSpPr>
        <p:spPr>
          <a:xfrm>
            <a:off x="8051292" y="3075127"/>
            <a:ext cx="1103681" cy="484632"/>
          </a:xfrm>
          <a:prstGeom prst="rect">
            <a:avLst/>
          </a:prstGeom>
          <a:noFill/>
          <a:ln/>
        </p:spPr>
        <p:txBody>
          <a:bodyPr wrap="none" lIns="0" tIns="0" rIns="0" bIns="0" rtlCol="0" anchor="t"/>
          <a:lstStyle/>
          <a:p>
            <a:pPr algn="l" indent="0" marL="0">
              <a:lnSpc>
                <a:spcPts val="1740"/>
              </a:lnSpc>
              <a:buNone/>
            </a:pPr>
            <a:r>
              <a:rPr lang="en-US" sz="1200" dirty="0">
                <a:solidFill>
                  <a:srgbClr val="B9C2CD"/>
                </a:solidFill>
                <a:latin typeface="Arial" pitchFamily="34" charset="0"/>
                <a:ea typeface="Arial" pitchFamily="34" charset="-122"/>
                <a:cs typeface="Arial" pitchFamily="34" charset="-120"/>
              </a:rPr>
              <a:t>20 Sep → 4 Oct</a:t>
            </a:r>
            <a:endParaRPr lang="en-US" sz="1200" dirty="0"/>
          </a:p>
          <a:p>
            <a:pPr algn="l" indent="0" marL="0">
              <a:lnSpc>
                <a:spcPts val="1740"/>
              </a:lnSpc>
              <a:buNone/>
            </a:pPr>
            <a:r>
              <a:rPr lang="en-US" sz="820" b="1" spc="66" kern="0" dirty="0">
                <a:solidFill>
                  <a:srgbClr val="FFFFFF"/>
                </a:solidFill>
                <a:latin typeface="Arial" pitchFamily="34" charset="0"/>
                <a:ea typeface="Arial" pitchFamily="34" charset="-122"/>
                <a:cs typeface="Arial" pitchFamily="34" charset="-120"/>
              </a:rPr>
              <a:t>+14 DAYS</a:t>
            </a:r>
            <a:endParaRPr lang="en-US" sz="1200" dirty="0"/>
          </a:p>
        </p:txBody>
      </p:sp>
      <p:sp>
        <p:nvSpPr>
          <p:cNvPr id="39" name="Text 36"/>
          <p:cNvSpPr/>
          <p:nvPr/>
        </p:nvSpPr>
        <p:spPr>
          <a:xfrm>
            <a:off x="9892894" y="2559406"/>
            <a:ext cx="579730" cy="161849"/>
          </a:xfrm>
          <a:prstGeom prst="rect">
            <a:avLst/>
          </a:prstGeom>
          <a:noFill/>
          <a:ln/>
        </p:spPr>
        <p:txBody>
          <a:bodyPr wrap="none" lIns="0" tIns="0" rIns="0" bIns="0" rtlCol="0" anchor="t"/>
          <a:lstStyle/>
          <a:p>
            <a:pPr algn="l" indent="0" marL="0">
              <a:buNone/>
            </a:pPr>
            <a:r>
              <a:rPr lang="en-US" sz="970" b="1" spc="136" kern="0" dirty="0">
                <a:solidFill>
                  <a:srgbClr val="5AA0E0"/>
                </a:solidFill>
                <a:latin typeface="Consolas" pitchFamily="34" charset="0"/>
                <a:ea typeface="Consolas" pitchFamily="34" charset="-122"/>
                <a:cs typeface="Consolas" pitchFamily="34" charset="-120"/>
              </a:rPr>
              <a:t>15 NOV</a:t>
            </a:r>
            <a:endParaRPr lang="en-US" sz="970" dirty="0"/>
          </a:p>
        </p:txBody>
      </p:sp>
      <p:sp>
        <p:nvSpPr>
          <p:cNvPr id="40" name="Text 37"/>
          <p:cNvSpPr/>
          <p:nvPr/>
        </p:nvSpPr>
        <p:spPr>
          <a:xfrm>
            <a:off x="9892894" y="2758745"/>
            <a:ext cx="1095451" cy="256946"/>
          </a:xfrm>
          <a:prstGeom prst="rect">
            <a:avLst/>
          </a:prstGeom>
          <a:noFill/>
          <a:ln/>
        </p:spPr>
        <p:txBody>
          <a:bodyPr wrap="none" lIns="0" tIns="0" rIns="0" bIns="0" rtlCol="0" anchor="t"/>
          <a:lstStyle/>
          <a:p>
            <a:pPr algn="l" indent="0" marL="0">
              <a:buNone/>
            </a:pPr>
            <a:r>
              <a:rPr lang="en-US" sz="1570" b="1" dirty="0">
                <a:solidFill>
                  <a:srgbClr val="F2F5F8"/>
                </a:solidFill>
                <a:latin typeface="Arial" pitchFamily="34" charset="0"/>
                <a:ea typeface="Arial" pitchFamily="34" charset="-122"/>
                <a:cs typeface="Arial" pitchFamily="34" charset="-120"/>
              </a:rPr>
              <a:t>South Gate</a:t>
            </a:r>
            <a:endParaRPr lang="en-US" sz="1570" dirty="0"/>
          </a:p>
        </p:txBody>
      </p:sp>
      <p:sp>
        <p:nvSpPr>
          <p:cNvPr id="41" name="Text 38"/>
          <p:cNvSpPr/>
          <p:nvPr/>
        </p:nvSpPr>
        <p:spPr>
          <a:xfrm>
            <a:off x="9892894" y="3075127"/>
            <a:ext cx="1134770" cy="484632"/>
          </a:xfrm>
          <a:prstGeom prst="rect">
            <a:avLst/>
          </a:prstGeom>
          <a:noFill/>
          <a:ln/>
        </p:spPr>
        <p:txBody>
          <a:bodyPr wrap="none" lIns="0" tIns="0" rIns="0" bIns="0" rtlCol="0" anchor="t"/>
          <a:lstStyle/>
          <a:p>
            <a:pPr algn="l" indent="0" marL="0">
              <a:lnSpc>
                <a:spcPts val="1740"/>
              </a:lnSpc>
              <a:buNone/>
            </a:pPr>
            <a:r>
              <a:rPr lang="en-US" sz="1200" dirty="0">
                <a:solidFill>
                  <a:srgbClr val="B9C2CD"/>
                </a:solidFill>
                <a:latin typeface="Arial" pitchFamily="34" charset="0"/>
                <a:ea typeface="Arial" pitchFamily="34" charset="-122"/>
                <a:cs typeface="Arial" pitchFamily="34" charset="-120"/>
              </a:rPr>
              <a:t>8 Nov → 15 Nov</a:t>
            </a:r>
            <a:endParaRPr lang="en-US" sz="1200" dirty="0"/>
          </a:p>
          <a:p>
            <a:pPr algn="l" indent="0" marL="0">
              <a:lnSpc>
                <a:spcPts val="1740"/>
              </a:lnSpc>
              <a:buNone/>
            </a:pPr>
            <a:r>
              <a:rPr lang="en-US" sz="820" b="1" spc="66" kern="0" dirty="0">
                <a:solidFill>
                  <a:srgbClr val="FFFFFF"/>
                </a:solidFill>
                <a:latin typeface="Arial" pitchFamily="34" charset="0"/>
                <a:ea typeface="Arial" pitchFamily="34" charset="-122"/>
                <a:cs typeface="Arial" pitchFamily="34" charset="-120"/>
              </a:rPr>
              <a:t>+7 DAYS</a:t>
            </a:r>
            <a:endParaRPr lang="en-US" sz="1200" dirty="0"/>
          </a:p>
        </p:txBody>
      </p:sp>
      <p:sp>
        <p:nvSpPr>
          <p:cNvPr id="42" name="Text 39"/>
          <p:cNvSpPr/>
          <p:nvPr/>
        </p:nvSpPr>
        <p:spPr>
          <a:xfrm>
            <a:off x="942746" y="4028846"/>
            <a:ext cx="977494" cy="142646"/>
          </a:xfrm>
          <a:prstGeom prst="rect">
            <a:avLst/>
          </a:prstGeom>
          <a:noFill/>
          <a:ln/>
        </p:spPr>
        <p:txBody>
          <a:bodyPr wrap="none" lIns="0" tIns="0" rIns="0" bIns="0" rtlCol="0" anchor="t"/>
          <a:lstStyle/>
          <a:p>
            <a:pPr algn="l" indent="0" marL="0">
              <a:buNone/>
            </a:pPr>
            <a:r>
              <a:rPr lang="en-US" sz="820" b="1" spc="99" kern="0" dirty="0">
                <a:solidFill>
                  <a:srgbClr val="88929C"/>
                </a:solidFill>
                <a:latin typeface="Arial" pitchFamily="34" charset="0"/>
                <a:ea typeface="Arial" pitchFamily="34" charset="-122"/>
                <a:cs typeface="Arial" pitchFamily="34" charset="-120"/>
              </a:rPr>
              <a:t>CRITICAL PATH</a:t>
            </a:r>
            <a:endParaRPr lang="en-US" sz="820" dirty="0"/>
          </a:p>
        </p:txBody>
      </p:sp>
      <p:sp>
        <p:nvSpPr>
          <p:cNvPr id="43" name="Text 40"/>
          <p:cNvSpPr/>
          <p:nvPr/>
        </p:nvSpPr>
        <p:spPr>
          <a:xfrm>
            <a:off x="942746" y="4257446"/>
            <a:ext cx="10549433" cy="493776"/>
          </a:xfrm>
          <a:prstGeom prst="rect">
            <a:avLst/>
          </a:prstGeom>
          <a:noFill/>
          <a:ln/>
        </p:spPr>
        <p:txBody>
          <a:bodyPr wrap="none" lIns="0" tIns="0" rIns="0" bIns="0" rtlCol="0" anchor="t"/>
          <a:lstStyle/>
          <a:p>
            <a:pPr algn="l" indent="0" marL="0">
              <a:lnSpc>
                <a:spcPts val="2020"/>
              </a:lnSpc>
              <a:buNone/>
            </a:pPr>
            <a:r>
              <a:rPr lang="en-US" sz="1350" dirty="0">
                <a:solidFill>
                  <a:srgbClr val="B9C2CD"/>
                </a:solidFill>
                <a:latin typeface="Arial" pitchFamily="34" charset="0"/>
                <a:ea typeface="Arial" pitchFamily="34" charset="-122"/>
                <a:cs typeface="Arial" pitchFamily="34" charset="-120"/>
              </a:rPr>
              <a:t>Baseline completion was 8 November. The current forecast is 15 November, while critical-path buffer has fallen from 28 days in April to</a:t>
            </a:r>
            <a:endParaRPr lang="en-US" sz="1350" dirty="0"/>
          </a:p>
          <a:p>
            <a:pPr algn="l" indent="0" marL="0">
              <a:lnSpc>
                <a:spcPts val="2020"/>
              </a:lnSpc>
              <a:buNone/>
            </a:pPr>
            <a:r>
              <a:rPr lang="en-US" sz="1350" dirty="0">
                <a:solidFill>
                  <a:srgbClr val="B9C2CD"/>
                </a:solidFill>
                <a:latin typeface="Arial" pitchFamily="34" charset="0"/>
                <a:ea typeface="Arial" pitchFamily="34" charset="-122"/>
                <a:cs typeface="Arial" pitchFamily="34" charset="-120"/>
              </a:rPr>
              <a:t>6 days now.</a:t>
            </a:r>
            <a:endParaRPr lang="en-US" sz="1350" dirty="0"/>
          </a:p>
        </p:txBody>
      </p:sp>
      <p:sp>
        <p:nvSpPr>
          <p:cNvPr id="44" name="Text 41"/>
          <p:cNvSpPr/>
          <p:nvPr/>
        </p:nvSpPr>
        <p:spPr>
          <a:xfrm>
            <a:off x="685800" y="5114239"/>
            <a:ext cx="6738214" cy="152705"/>
          </a:xfrm>
          <a:prstGeom prst="rect">
            <a:avLst/>
          </a:prstGeom>
          <a:noFill/>
          <a:ln/>
        </p:spPr>
        <p:txBody>
          <a:bodyPr wrap="none" lIns="0" tIns="0" rIns="0" bIns="0" rtlCol="0" anchor="t"/>
          <a:lstStyle/>
          <a:p>
            <a:pPr algn="l" indent="0" marL="0">
              <a:buNone/>
            </a:pPr>
            <a:r>
              <a:rPr lang="en-US" sz="900" spc="27" kern="0" dirty="0">
                <a:solidFill>
                  <a:srgbClr val="6A757F"/>
                </a:solidFill>
                <a:latin typeface="Consolas" pitchFamily="34" charset="0"/>
                <a:ea typeface="Consolas" pitchFamily="34" charset="-122"/>
                <a:cs typeface="Consolas" pitchFamily="34" charset="-120"/>
              </a:rPr>
              <a:t>Movement calculated from the original and current go-live dates supplied in the user brief.</a:t>
            </a:r>
            <a:endParaRPr lang="en-US" sz="900" dirty="0"/>
          </a:p>
        </p:txBody>
      </p:sp>
      <p:sp>
        <p:nvSpPr>
          <p:cNvPr id="45" name="Text 42"/>
          <p:cNvSpPr/>
          <p:nvPr/>
        </p:nvSpPr>
        <p:spPr>
          <a:xfrm>
            <a:off x="11069726" y="6305702"/>
            <a:ext cx="464515" cy="152705"/>
          </a:xfrm>
          <a:prstGeom prst="rect">
            <a:avLst/>
          </a:prstGeom>
          <a:noFill/>
          <a:ln/>
        </p:spPr>
        <p:txBody>
          <a:bodyPr wrap="none" lIns="0" tIns="0" rIns="0" bIns="0" rtlCol="0" anchor="t"/>
          <a:lstStyle/>
          <a:p>
            <a:pPr algn="l" indent="0" marL="0">
              <a:buNone/>
            </a:pPr>
            <a:r>
              <a:rPr lang="en-US" sz="900" spc="90" kern="0" dirty="0">
                <a:solidFill>
                  <a:srgbClr val="6A757F"/>
                </a:solidFill>
                <a:latin typeface="Arial" pitchFamily="34" charset="0"/>
                <a:ea typeface="Arial" pitchFamily="34" charset="-122"/>
                <a:cs typeface="Arial" pitchFamily="34" charset="-120"/>
              </a:rPr>
              <a:t>03 / 10</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3" name="Shape 0"/>
          <p:cNvSpPr/>
          <p:nvPr/>
        </p:nvSpPr>
        <p:spPr>
          <a:xfrm>
            <a:off x="685800" y="1336853"/>
            <a:ext cx="10820004" cy="9510"/>
          </a:xfrm>
          <a:prstGeom prst="rect">
            <a:avLst/>
          </a:prstGeom>
          <a:solidFill>
            <a:srgbClr val="96AAC3">
              <a:alpha val="18000"/>
            </a:srgbClr>
          </a:solidFill>
          <a:ln/>
        </p:spPr>
      </p:sp>
      <p:sp>
        <p:nvSpPr>
          <p:cNvPr id="4" name="Shape 1"/>
          <p:cNvSpPr/>
          <p:nvPr/>
        </p:nvSpPr>
        <p:spPr>
          <a:xfrm>
            <a:off x="685800" y="1358798"/>
            <a:ext cx="513893" cy="28346"/>
          </a:xfrm>
          <a:prstGeom prst="rect">
            <a:avLst/>
          </a:prstGeom>
          <a:solidFill>
            <a:srgbClr val="5AA0E0"/>
          </a:solidFill>
          <a:ln/>
        </p:spPr>
      </p:sp>
      <p:sp>
        <p:nvSpPr>
          <p:cNvPr id="5" name="Shape 2"/>
          <p:cNvSpPr/>
          <p:nvPr/>
        </p:nvSpPr>
        <p:spPr>
          <a:xfrm>
            <a:off x="685800" y="1761134"/>
            <a:ext cx="1595628" cy="386791"/>
          </a:xfrm>
          <a:prstGeom prst="rect">
            <a:avLst/>
          </a:prstGeom>
          <a:solidFill>
            <a:srgbClr val="222930"/>
          </a:solidFill>
          <a:ln/>
        </p:spPr>
      </p:sp>
      <p:sp>
        <p:nvSpPr>
          <p:cNvPr id="6" name="Shape 3"/>
          <p:cNvSpPr/>
          <p:nvPr/>
        </p:nvSpPr>
        <p:spPr>
          <a:xfrm>
            <a:off x="685800" y="2137867"/>
            <a:ext cx="1595354" cy="9510"/>
          </a:xfrm>
          <a:prstGeom prst="rect">
            <a:avLst/>
          </a:prstGeom>
          <a:solidFill>
            <a:srgbClr val="96AAC3">
              <a:alpha val="18000"/>
            </a:srgbClr>
          </a:solidFill>
          <a:ln/>
        </p:spPr>
      </p:sp>
      <p:sp>
        <p:nvSpPr>
          <p:cNvPr id="7" name="Shape 4"/>
          <p:cNvSpPr/>
          <p:nvPr/>
        </p:nvSpPr>
        <p:spPr>
          <a:xfrm>
            <a:off x="2281428" y="1761134"/>
            <a:ext cx="1972361" cy="386791"/>
          </a:xfrm>
          <a:prstGeom prst="rect">
            <a:avLst/>
          </a:prstGeom>
          <a:solidFill>
            <a:srgbClr val="222930"/>
          </a:solidFill>
          <a:ln/>
        </p:spPr>
      </p:sp>
      <p:sp>
        <p:nvSpPr>
          <p:cNvPr id="8" name="Shape 5"/>
          <p:cNvSpPr/>
          <p:nvPr/>
        </p:nvSpPr>
        <p:spPr>
          <a:xfrm>
            <a:off x="2281428" y="2137867"/>
            <a:ext cx="1972635" cy="9510"/>
          </a:xfrm>
          <a:prstGeom prst="rect">
            <a:avLst/>
          </a:prstGeom>
          <a:solidFill>
            <a:srgbClr val="96AAC3">
              <a:alpha val="18000"/>
            </a:srgbClr>
          </a:solidFill>
          <a:ln/>
        </p:spPr>
      </p:sp>
      <p:sp>
        <p:nvSpPr>
          <p:cNvPr id="9" name="Shape 6"/>
          <p:cNvSpPr/>
          <p:nvPr/>
        </p:nvSpPr>
        <p:spPr>
          <a:xfrm>
            <a:off x="4253789" y="1761134"/>
            <a:ext cx="1966874" cy="386791"/>
          </a:xfrm>
          <a:prstGeom prst="rect">
            <a:avLst/>
          </a:prstGeom>
          <a:solidFill>
            <a:srgbClr val="222930"/>
          </a:solidFill>
          <a:ln/>
        </p:spPr>
      </p:sp>
      <p:sp>
        <p:nvSpPr>
          <p:cNvPr id="10" name="Shape 7"/>
          <p:cNvSpPr/>
          <p:nvPr/>
        </p:nvSpPr>
        <p:spPr>
          <a:xfrm>
            <a:off x="4253789" y="2137867"/>
            <a:ext cx="1966783" cy="9510"/>
          </a:xfrm>
          <a:prstGeom prst="rect">
            <a:avLst/>
          </a:prstGeom>
          <a:solidFill>
            <a:srgbClr val="96AAC3">
              <a:alpha val="18000"/>
            </a:srgbClr>
          </a:solidFill>
          <a:ln/>
        </p:spPr>
      </p:sp>
      <p:sp>
        <p:nvSpPr>
          <p:cNvPr id="11" name="Shape 8"/>
          <p:cNvSpPr/>
          <p:nvPr/>
        </p:nvSpPr>
        <p:spPr>
          <a:xfrm>
            <a:off x="6220663" y="1761134"/>
            <a:ext cx="1390802" cy="386791"/>
          </a:xfrm>
          <a:prstGeom prst="rect">
            <a:avLst/>
          </a:prstGeom>
          <a:solidFill>
            <a:srgbClr val="222930"/>
          </a:solidFill>
          <a:ln/>
        </p:spPr>
      </p:sp>
      <p:sp>
        <p:nvSpPr>
          <p:cNvPr id="12" name="Shape 9"/>
          <p:cNvSpPr/>
          <p:nvPr/>
        </p:nvSpPr>
        <p:spPr>
          <a:xfrm>
            <a:off x="6220663" y="2137867"/>
            <a:ext cx="1390528" cy="9510"/>
          </a:xfrm>
          <a:prstGeom prst="rect">
            <a:avLst/>
          </a:prstGeom>
          <a:solidFill>
            <a:srgbClr val="96AAC3">
              <a:alpha val="18000"/>
            </a:srgbClr>
          </a:solidFill>
          <a:ln/>
        </p:spPr>
      </p:sp>
      <p:sp>
        <p:nvSpPr>
          <p:cNvPr id="13" name="Shape 10"/>
          <p:cNvSpPr/>
          <p:nvPr/>
        </p:nvSpPr>
        <p:spPr>
          <a:xfrm>
            <a:off x="7611466" y="1761134"/>
            <a:ext cx="1375258" cy="386791"/>
          </a:xfrm>
          <a:prstGeom prst="rect">
            <a:avLst/>
          </a:prstGeom>
          <a:solidFill>
            <a:srgbClr val="222930"/>
          </a:solidFill>
          <a:ln/>
        </p:spPr>
      </p:sp>
      <p:sp>
        <p:nvSpPr>
          <p:cNvPr id="14" name="Shape 11"/>
          <p:cNvSpPr/>
          <p:nvPr/>
        </p:nvSpPr>
        <p:spPr>
          <a:xfrm>
            <a:off x="7611466" y="2137867"/>
            <a:ext cx="1375440" cy="9510"/>
          </a:xfrm>
          <a:prstGeom prst="rect">
            <a:avLst/>
          </a:prstGeom>
          <a:solidFill>
            <a:srgbClr val="96AAC3">
              <a:alpha val="18000"/>
            </a:srgbClr>
          </a:solidFill>
          <a:ln/>
        </p:spPr>
      </p:sp>
      <p:sp>
        <p:nvSpPr>
          <p:cNvPr id="15" name="Shape 12"/>
          <p:cNvSpPr/>
          <p:nvPr/>
        </p:nvSpPr>
        <p:spPr>
          <a:xfrm>
            <a:off x="8986723" y="1761134"/>
            <a:ext cx="2519172" cy="386791"/>
          </a:xfrm>
          <a:prstGeom prst="rect">
            <a:avLst/>
          </a:prstGeom>
          <a:solidFill>
            <a:srgbClr val="222930"/>
          </a:solidFill>
          <a:ln/>
        </p:spPr>
      </p:sp>
      <p:sp>
        <p:nvSpPr>
          <p:cNvPr id="16" name="Shape 13"/>
          <p:cNvSpPr/>
          <p:nvPr/>
        </p:nvSpPr>
        <p:spPr>
          <a:xfrm>
            <a:off x="8986723" y="2137867"/>
            <a:ext cx="2519263" cy="9510"/>
          </a:xfrm>
          <a:prstGeom prst="rect">
            <a:avLst/>
          </a:prstGeom>
          <a:solidFill>
            <a:srgbClr val="96AAC3">
              <a:alpha val="18000"/>
            </a:srgbClr>
          </a:solidFill>
          <a:ln/>
        </p:spPr>
      </p:sp>
      <p:sp>
        <p:nvSpPr>
          <p:cNvPr id="17" name="Shape 14"/>
          <p:cNvSpPr/>
          <p:nvPr/>
        </p:nvSpPr>
        <p:spPr>
          <a:xfrm>
            <a:off x="685800" y="2611526"/>
            <a:ext cx="1595354" cy="9510"/>
          </a:xfrm>
          <a:prstGeom prst="rect">
            <a:avLst/>
          </a:prstGeom>
          <a:solidFill>
            <a:srgbClr val="96AAC3">
              <a:alpha val="8000"/>
            </a:srgbClr>
          </a:solidFill>
          <a:ln/>
        </p:spPr>
      </p:sp>
      <p:sp>
        <p:nvSpPr>
          <p:cNvPr id="18" name="Shape 15"/>
          <p:cNvSpPr/>
          <p:nvPr/>
        </p:nvSpPr>
        <p:spPr>
          <a:xfrm>
            <a:off x="2281428" y="2611526"/>
            <a:ext cx="1972635" cy="9510"/>
          </a:xfrm>
          <a:prstGeom prst="rect">
            <a:avLst/>
          </a:prstGeom>
          <a:solidFill>
            <a:srgbClr val="96AAC3">
              <a:alpha val="8000"/>
            </a:srgbClr>
          </a:solidFill>
          <a:ln/>
        </p:spPr>
      </p:sp>
      <p:sp>
        <p:nvSpPr>
          <p:cNvPr id="19" name="Shape 16"/>
          <p:cNvSpPr/>
          <p:nvPr/>
        </p:nvSpPr>
        <p:spPr>
          <a:xfrm>
            <a:off x="4253789" y="2611526"/>
            <a:ext cx="1966783" cy="9510"/>
          </a:xfrm>
          <a:prstGeom prst="rect">
            <a:avLst/>
          </a:prstGeom>
          <a:solidFill>
            <a:srgbClr val="96AAC3">
              <a:alpha val="8000"/>
            </a:srgbClr>
          </a:solidFill>
          <a:ln/>
        </p:spPr>
      </p:sp>
      <p:sp>
        <p:nvSpPr>
          <p:cNvPr id="20" name="Shape 17"/>
          <p:cNvSpPr/>
          <p:nvPr/>
        </p:nvSpPr>
        <p:spPr>
          <a:xfrm>
            <a:off x="6220663" y="2611526"/>
            <a:ext cx="1390528" cy="9510"/>
          </a:xfrm>
          <a:prstGeom prst="rect">
            <a:avLst/>
          </a:prstGeom>
          <a:solidFill>
            <a:srgbClr val="96AAC3">
              <a:alpha val="8000"/>
            </a:srgbClr>
          </a:solidFill>
          <a:ln/>
        </p:spPr>
      </p:sp>
      <p:sp>
        <p:nvSpPr>
          <p:cNvPr id="21" name="Shape 18"/>
          <p:cNvSpPr/>
          <p:nvPr/>
        </p:nvSpPr>
        <p:spPr>
          <a:xfrm>
            <a:off x="7611466" y="2611526"/>
            <a:ext cx="1375440" cy="9510"/>
          </a:xfrm>
          <a:prstGeom prst="rect">
            <a:avLst/>
          </a:prstGeom>
          <a:solidFill>
            <a:srgbClr val="96AAC3">
              <a:alpha val="8000"/>
            </a:srgbClr>
          </a:solidFill>
          <a:ln/>
        </p:spPr>
      </p:sp>
      <p:sp>
        <p:nvSpPr>
          <p:cNvPr id="22" name="Shape 19"/>
          <p:cNvSpPr/>
          <p:nvPr/>
        </p:nvSpPr>
        <p:spPr>
          <a:xfrm>
            <a:off x="7784287" y="2281428"/>
            <a:ext cx="495605" cy="214884"/>
          </a:xfrm>
          <a:prstGeom prst="roundRect">
            <a:avLst>
              <a:gd name="adj" fmla="val 49787"/>
            </a:avLst>
          </a:prstGeom>
          <a:solidFill>
            <a:srgbClr val="2F7D4F"/>
          </a:solidFill>
          <a:ln/>
        </p:spPr>
      </p:sp>
      <p:sp>
        <p:nvSpPr>
          <p:cNvPr id="23" name="Shape 20"/>
          <p:cNvSpPr/>
          <p:nvPr/>
        </p:nvSpPr>
        <p:spPr>
          <a:xfrm>
            <a:off x="8986723" y="2611526"/>
            <a:ext cx="2519263" cy="9510"/>
          </a:xfrm>
          <a:prstGeom prst="rect">
            <a:avLst/>
          </a:prstGeom>
          <a:solidFill>
            <a:srgbClr val="96AAC3">
              <a:alpha val="8000"/>
            </a:srgbClr>
          </a:solidFill>
          <a:ln/>
        </p:spPr>
      </p:sp>
      <p:sp>
        <p:nvSpPr>
          <p:cNvPr id="24" name="Shape 21"/>
          <p:cNvSpPr/>
          <p:nvPr/>
        </p:nvSpPr>
        <p:spPr>
          <a:xfrm>
            <a:off x="685800" y="3085186"/>
            <a:ext cx="1595354" cy="9510"/>
          </a:xfrm>
          <a:prstGeom prst="rect">
            <a:avLst/>
          </a:prstGeom>
          <a:solidFill>
            <a:srgbClr val="96AAC3">
              <a:alpha val="8000"/>
            </a:srgbClr>
          </a:solidFill>
          <a:ln/>
        </p:spPr>
      </p:sp>
      <p:sp>
        <p:nvSpPr>
          <p:cNvPr id="25" name="Shape 22"/>
          <p:cNvSpPr/>
          <p:nvPr/>
        </p:nvSpPr>
        <p:spPr>
          <a:xfrm>
            <a:off x="2281428" y="3085186"/>
            <a:ext cx="1972635" cy="9510"/>
          </a:xfrm>
          <a:prstGeom prst="rect">
            <a:avLst/>
          </a:prstGeom>
          <a:solidFill>
            <a:srgbClr val="96AAC3">
              <a:alpha val="8000"/>
            </a:srgbClr>
          </a:solidFill>
          <a:ln/>
        </p:spPr>
      </p:sp>
      <p:sp>
        <p:nvSpPr>
          <p:cNvPr id="26" name="Shape 23"/>
          <p:cNvSpPr/>
          <p:nvPr/>
        </p:nvSpPr>
        <p:spPr>
          <a:xfrm>
            <a:off x="4253789" y="3085186"/>
            <a:ext cx="1966783" cy="9510"/>
          </a:xfrm>
          <a:prstGeom prst="rect">
            <a:avLst/>
          </a:prstGeom>
          <a:solidFill>
            <a:srgbClr val="96AAC3">
              <a:alpha val="8000"/>
            </a:srgbClr>
          </a:solidFill>
          <a:ln/>
        </p:spPr>
      </p:sp>
      <p:sp>
        <p:nvSpPr>
          <p:cNvPr id="27" name="Shape 24"/>
          <p:cNvSpPr/>
          <p:nvPr/>
        </p:nvSpPr>
        <p:spPr>
          <a:xfrm>
            <a:off x="6220663" y="3085186"/>
            <a:ext cx="1390528" cy="9510"/>
          </a:xfrm>
          <a:prstGeom prst="rect">
            <a:avLst/>
          </a:prstGeom>
          <a:solidFill>
            <a:srgbClr val="96AAC3">
              <a:alpha val="8000"/>
            </a:srgbClr>
          </a:solidFill>
          <a:ln/>
        </p:spPr>
      </p:sp>
      <p:sp>
        <p:nvSpPr>
          <p:cNvPr id="28" name="Shape 25"/>
          <p:cNvSpPr/>
          <p:nvPr/>
        </p:nvSpPr>
        <p:spPr>
          <a:xfrm>
            <a:off x="7611466" y="3085186"/>
            <a:ext cx="1375440" cy="9510"/>
          </a:xfrm>
          <a:prstGeom prst="rect">
            <a:avLst/>
          </a:prstGeom>
          <a:solidFill>
            <a:srgbClr val="96AAC3">
              <a:alpha val="8000"/>
            </a:srgbClr>
          </a:solidFill>
          <a:ln/>
        </p:spPr>
      </p:sp>
      <p:sp>
        <p:nvSpPr>
          <p:cNvPr id="29" name="Shape 26"/>
          <p:cNvSpPr/>
          <p:nvPr/>
        </p:nvSpPr>
        <p:spPr>
          <a:xfrm>
            <a:off x="7784287" y="2755087"/>
            <a:ext cx="495605" cy="214884"/>
          </a:xfrm>
          <a:prstGeom prst="roundRect">
            <a:avLst>
              <a:gd name="adj" fmla="val 49787"/>
            </a:avLst>
          </a:prstGeom>
          <a:solidFill>
            <a:srgbClr val="2F7D4F"/>
          </a:solidFill>
          <a:ln/>
        </p:spPr>
      </p:sp>
      <p:sp>
        <p:nvSpPr>
          <p:cNvPr id="30" name="Shape 27"/>
          <p:cNvSpPr/>
          <p:nvPr/>
        </p:nvSpPr>
        <p:spPr>
          <a:xfrm>
            <a:off x="8986723" y="3085186"/>
            <a:ext cx="2519263" cy="9510"/>
          </a:xfrm>
          <a:prstGeom prst="rect">
            <a:avLst/>
          </a:prstGeom>
          <a:solidFill>
            <a:srgbClr val="96AAC3">
              <a:alpha val="8000"/>
            </a:srgbClr>
          </a:solidFill>
          <a:ln/>
        </p:spPr>
      </p:sp>
      <p:sp>
        <p:nvSpPr>
          <p:cNvPr id="31" name="Shape 28"/>
          <p:cNvSpPr/>
          <p:nvPr/>
        </p:nvSpPr>
        <p:spPr>
          <a:xfrm>
            <a:off x="685800" y="3558845"/>
            <a:ext cx="1595354" cy="9510"/>
          </a:xfrm>
          <a:prstGeom prst="rect">
            <a:avLst/>
          </a:prstGeom>
          <a:solidFill>
            <a:srgbClr val="96AAC3">
              <a:alpha val="8000"/>
            </a:srgbClr>
          </a:solidFill>
          <a:ln/>
        </p:spPr>
      </p:sp>
      <p:sp>
        <p:nvSpPr>
          <p:cNvPr id="32" name="Shape 29"/>
          <p:cNvSpPr/>
          <p:nvPr/>
        </p:nvSpPr>
        <p:spPr>
          <a:xfrm>
            <a:off x="2281428" y="3558845"/>
            <a:ext cx="1972635" cy="9510"/>
          </a:xfrm>
          <a:prstGeom prst="rect">
            <a:avLst/>
          </a:prstGeom>
          <a:solidFill>
            <a:srgbClr val="96AAC3">
              <a:alpha val="8000"/>
            </a:srgbClr>
          </a:solidFill>
          <a:ln/>
        </p:spPr>
      </p:sp>
      <p:sp>
        <p:nvSpPr>
          <p:cNvPr id="33" name="Shape 30"/>
          <p:cNvSpPr/>
          <p:nvPr/>
        </p:nvSpPr>
        <p:spPr>
          <a:xfrm>
            <a:off x="4253789" y="3558845"/>
            <a:ext cx="1966783" cy="9510"/>
          </a:xfrm>
          <a:prstGeom prst="rect">
            <a:avLst/>
          </a:prstGeom>
          <a:solidFill>
            <a:srgbClr val="96AAC3">
              <a:alpha val="8000"/>
            </a:srgbClr>
          </a:solidFill>
          <a:ln/>
        </p:spPr>
      </p:sp>
      <p:sp>
        <p:nvSpPr>
          <p:cNvPr id="34" name="Shape 31"/>
          <p:cNvSpPr/>
          <p:nvPr/>
        </p:nvSpPr>
        <p:spPr>
          <a:xfrm>
            <a:off x="6220663" y="3558845"/>
            <a:ext cx="1390528" cy="9510"/>
          </a:xfrm>
          <a:prstGeom prst="rect">
            <a:avLst/>
          </a:prstGeom>
          <a:solidFill>
            <a:srgbClr val="96AAC3">
              <a:alpha val="8000"/>
            </a:srgbClr>
          </a:solidFill>
          <a:ln/>
        </p:spPr>
      </p:sp>
      <p:sp>
        <p:nvSpPr>
          <p:cNvPr id="35" name="Shape 32"/>
          <p:cNvSpPr/>
          <p:nvPr/>
        </p:nvSpPr>
        <p:spPr>
          <a:xfrm>
            <a:off x="7611466" y="3558845"/>
            <a:ext cx="1375440" cy="9510"/>
          </a:xfrm>
          <a:prstGeom prst="rect">
            <a:avLst/>
          </a:prstGeom>
          <a:solidFill>
            <a:srgbClr val="96AAC3">
              <a:alpha val="8000"/>
            </a:srgbClr>
          </a:solidFill>
          <a:ln/>
        </p:spPr>
      </p:sp>
      <p:sp>
        <p:nvSpPr>
          <p:cNvPr id="36" name="Shape 33"/>
          <p:cNvSpPr/>
          <p:nvPr/>
        </p:nvSpPr>
        <p:spPr>
          <a:xfrm>
            <a:off x="7784287" y="3227832"/>
            <a:ext cx="627278" cy="214884"/>
          </a:xfrm>
          <a:prstGeom prst="roundRect">
            <a:avLst>
              <a:gd name="adj" fmla="val 49787"/>
            </a:avLst>
          </a:prstGeom>
          <a:solidFill>
            <a:srgbClr val="2F7D4F"/>
          </a:solidFill>
          <a:ln/>
        </p:spPr>
      </p:sp>
      <p:sp>
        <p:nvSpPr>
          <p:cNvPr id="37" name="Shape 34"/>
          <p:cNvSpPr/>
          <p:nvPr/>
        </p:nvSpPr>
        <p:spPr>
          <a:xfrm>
            <a:off x="8986723" y="3558845"/>
            <a:ext cx="2519263" cy="9510"/>
          </a:xfrm>
          <a:prstGeom prst="rect">
            <a:avLst/>
          </a:prstGeom>
          <a:solidFill>
            <a:srgbClr val="96AAC3">
              <a:alpha val="8000"/>
            </a:srgbClr>
          </a:solidFill>
          <a:ln/>
        </p:spPr>
      </p:sp>
      <p:sp>
        <p:nvSpPr>
          <p:cNvPr id="38" name="Shape 35"/>
          <p:cNvSpPr/>
          <p:nvPr/>
        </p:nvSpPr>
        <p:spPr>
          <a:xfrm>
            <a:off x="685800" y="4032504"/>
            <a:ext cx="1595354" cy="9510"/>
          </a:xfrm>
          <a:prstGeom prst="rect">
            <a:avLst/>
          </a:prstGeom>
          <a:solidFill>
            <a:srgbClr val="96AAC3">
              <a:alpha val="8000"/>
            </a:srgbClr>
          </a:solidFill>
          <a:ln/>
        </p:spPr>
      </p:sp>
      <p:sp>
        <p:nvSpPr>
          <p:cNvPr id="39" name="Shape 36"/>
          <p:cNvSpPr/>
          <p:nvPr/>
        </p:nvSpPr>
        <p:spPr>
          <a:xfrm>
            <a:off x="2281428" y="4032504"/>
            <a:ext cx="1972635" cy="9510"/>
          </a:xfrm>
          <a:prstGeom prst="rect">
            <a:avLst/>
          </a:prstGeom>
          <a:solidFill>
            <a:srgbClr val="96AAC3">
              <a:alpha val="8000"/>
            </a:srgbClr>
          </a:solidFill>
          <a:ln/>
        </p:spPr>
      </p:sp>
      <p:sp>
        <p:nvSpPr>
          <p:cNvPr id="40" name="Shape 37"/>
          <p:cNvSpPr/>
          <p:nvPr/>
        </p:nvSpPr>
        <p:spPr>
          <a:xfrm>
            <a:off x="4253789" y="4032504"/>
            <a:ext cx="1966783" cy="9510"/>
          </a:xfrm>
          <a:prstGeom prst="rect">
            <a:avLst/>
          </a:prstGeom>
          <a:solidFill>
            <a:srgbClr val="96AAC3">
              <a:alpha val="8000"/>
            </a:srgbClr>
          </a:solidFill>
          <a:ln/>
        </p:spPr>
      </p:sp>
      <p:sp>
        <p:nvSpPr>
          <p:cNvPr id="41" name="Shape 38"/>
          <p:cNvSpPr/>
          <p:nvPr/>
        </p:nvSpPr>
        <p:spPr>
          <a:xfrm>
            <a:off x="6220663" y="4032504"/>
            <a:ext cx="1390528" cy="9510"/>
          </a:xfrm>
          <a:prstGeom prst="rect">
            <a:avLst/>
          </a:prstGeom>
          <a:solidFill>
            <a:srgbClr val="96AAC3">
              <a:alpha val="8000"/>
            </a:srgbClr>
          </a:solidFill>
          <a:ln/>
        </p:spPr>
      </p:sp>
      <p:sp>
        <p:nvSpPr>
          <p:cNvPr id="42" name="Shape 39"/>
          <p:cNvSpPr/>
          <p:nvPr/>
        </p:nvSpPr>
        <p:spPr>
          <a:xfrm>
            <a:off x="7611466" y="4032504"/>
            <a:ext cx="1375440" cy="9510"/>
          </a:xfrm>
          <a:prstGeom prst="rect">
            <a:avLst/>
          </a:prstGeom>
          <a:solidFill>
            <a:srgbClr val="96AAC3">
              <a:alpha val="8000"/>
            </a:srgbClr>
          </a:solidFill>
          <a:ln/>
        </p:spPr>
      </p:sp>
      <p:sp>
        <p:nvSpPr>
          <p:cNvPr id="43" name="Shape 40"/>
          <p:cNvSpPr/>
          <p:nvPr/>
        </p:nvSpPr>
        <p:spPr>
          <a:xfrm>
            <a:off x="7784287" y="3701491"/>
            <a:ext cx="681228" cy="214884"/>
          </a:xfrm>
          <a:prstGeom prst="roundRect">
            <a:avLst>
              <a:gd name="adj" fmla="val 49787"/>
            </a:avLst>
          </a:prstGeom>
          <a:solidFill>
            <a:srgbClr val="B3403A"/>
          </a:solidFill>
          <a:ln/>
        </p:spPr>
      </p:sp>
      <p:sp>
        <p:nvSpPr>
          <p:cNvPr id="44" name="Shape 41"/>
          <p:cNvSpPr/>
          <p:nvPr/>
        </p:nvSpPr>
        <p:spPr>
          <a:xfrm>
            <a:off x="8986723" y="4032504"/>
            <a:ext cx="2519263" cy="9510"/>
          </a:xfrm>
          <a:prstGeom prst="rect">
            <a:avLst/>
          </a:prstGeom>
          <a:solidFill>
            <a:srgbClr val="96AAC3">
              <a:alpha val="8000"/>
            </a:srgbClr>
          </a:solidFill>
          <a:ln/>
        </p:spPr>
      </p:sp>
      <p:sp>
        <p:nvSpPr>
          <p:cNvPr id="45" name="Shape 42"/>
          <p:cNvSpPr/>
          <p:nvPr/>
        </p:nvSpPr>
        <p:spPr>
          <a:xfrm>
            <a:off x="685800" y="4506163"/>
            <a:ext cx="1595354" cy="9510"/>
          </a:xfrm>
          <a:prstGeom prst="rect">
            <a:avLst/>
          </a:prstGeom>
          <a:solidFill>
            <a:srgbClr val="96AAC3">
              <a:alpha val="8000"/>
            </a:srgbClr>
          </a:solidFill>
          <a:ln/>
        </p:spPr>
      </p:sp>
      <p:sp>
        <p:nvSpPr>
          <p:cNvPr id="46" name="Shape 43"/>
          <p:cNvSpPr/>
          <p:nvPr/>
        </p:nvSpPr>
        <p:spPr>
          <a:xfrm>
            <a:off x="2281428" y="4506163"/>
            <a:ext cx="1972635" cy="9510"/>
          </a:xfrm>
          <a:prstGeom prst="rect">
            <a:avLst/>
          </a:prstGeom>
          <a:solidFill>
            <a:srgbClr val="96AAC3">
              <a:alpha val="8000"/>
            </a:srgbClr>
          </a:solidFill>
          <a:ln/>
        </p:spPr>
      </p:sp>
      <p:sp>
        <p:nvSpPr>
          <p:cNvPr id="47" name="Shape 44"/>
          <p:cNvSpPr/>
          <p:nvPr/>
        </p:nvSpPr>
        <p:spPr>
          <a:xfrm>
            <a:off x="4253789" y="4506163"/>
            <a:ext cx="1966783" cy="9510"/>
          </a:xfrm>
          <a:prstGeom prst="rect">
            <a:avLst/>
          </a:prstGeom>
          <a:solidFill>
            <a:srgbClr val="96AAC3">
              <a:alpha val="8000"/>
            </a:srgbClr>
          </a:solidFill>
          <a:ln/>
        </p:spPr>
      </p:sp>
      <p:sp>
        <p:nvSpPr>
          <p:cNvPr id="48" name="Shape 45"/>
          <p:cNvSpPr/>
          <p:nvPr/>
        </p:nvSpPr>
        <p:spPr>
          <a:xfrm>
            <a:off x="6220663" y="4506163"/>
            <a:ext cx="1390528" cy="9510"/>
          </a:xfrm>
          <a:prstGeom prst="rect">
            <a:avLst/>
          </a:prstGeom>
          <a:solidFill>
            <a:srgbClr val="96AAC3">
              <a:alpha val="8000"/>
            </a:srgbClr>
          </a:solidFill>
          <a:ln/>
        </p:spPr>
      </p:sp>
      <p:sp>
        <p:nvSpPr>
          <p:cNvPr id="49" name="Shape 46"/>
          <p:cNvSpPr/>
          <p:nvPr/>
        </p:nvSpPr>
        <p:spPr>
          <a:xfrm>
            <a:off x="7611466" y="4506163"/>
            <a:ext cx="1375440" cy="9510"/>
          </a:xfrm>
          <a:prstGeom prst="rect">
            <a:avLst/>
          </a:prstGeom>
          <a:solidFill>
            <a:srgbClr val="96AAC3">
              <a:alpha val="8000"/>
            </a:srgbClr>
          </a:solidFill>
          <a:ln/>
        </p:spPr>
      </p:sp>
      <p:sp>
        <p:nvSpPr>
          <p:cNvPr id="50" name="Shape 47"/>
          <p:cNvSpPr/>
          <p:nvPr/>
        </p:nvSpPr>
        <p:spPr>
          <a:xfrm>
            <a:off x="7784287" y="4175150"/>
            <a:ext cx="640994" cy="214884"/>
          </a:xfrm>
          <a:prstGeom prst="roundRect">
            <a:avLst>
              <a:gd name="adj" fmla="val 49787"/>
            </a:avLst>
          </a:prstGeom>
          <a:solidFill>
            <a:srgbClr val="A06E1C"/>
          </a:solidFill>
          <a:ln/>
        </p:spPr>
      </p:sp>
      <p:sp>
        <p:nvSpPr>
          <p:cNvPr id="51" name="Shape 48"/>
          <p:cNvSpPr/>
          <p:nvPr/>
        </p:nvSpPr>
        <p:spPr>
          <a:xfrm>
            <a:off x="8986723" y="4506163"/>
            <a:ext cx="2519263" cy="9510"/>
          </a:xfrm>
          <a:prstGeom prst="rect">
            <a:avLst/>
          </a:prstGeom>
          <a:solidFill>
            <a:srgbClr val="96AAC3">
              <a:alpha val="8000"/>
            </a:srgbClr>
          </a:solidFill>
          <a:ln/>
        </p:spPr>
      </p:sp>
      <p:sp>
        <p:nvSpPr>
          <p:cNvPr id="52" name="Shape 49"/>
          <p:cNvSpPr/>
          <p:nvPr/>
        </p:nvSpPr>
        <p:spPr>
          <a:xfrm>
            <a:off x="7784287" y="4648810"/>
            <a:ext cx="640994" cy="214884"/>
          </a:xfrm>
          <a:prstGeom prst="roundRect">
            <a:avLst>
              <a:gd name="adj" fmla="val 49787"/>
            </a:avLst>
          </a:prstGeom>
          <a:solidFill>
            <a:srgbClr val="A06E1C"/>
          </a:solidFill>
          <a:ln/>
        </p:spPr>
      </p:sp>
      <p:sp>
        <p:nvSpPr>
          <p:cNvPr id="53" name="Shape 50"/>
          <p:cNvSpPr/>
          <p:nvPr/>
        </p:nvSpPr>
        <p:spPr>
          <a:xfrm>
            <a:off x="685800" y="5140757"/>
            <a:ext cx="10820095" cy="778154"/>
          </a:xfrm>
          <a:prstGeom prst="roundRect">
            <a:avLst>
              <a:gd name="adj" fmla="val 19624"/>
            </a:avLst>
          </a:prstGeom>
          <a:solidFill>
            <a:srgbClr val="F2F5F8">
              <a:alpha val="6000"/>
            </a:srgbClr>
          </a:solidFill>
          <a:ln w="9525">
            <a:solidFill>
              <a:srgbClr val="96AAC3">
                <a:alpha val="18000"/>
              </a:srgbClr>
            </a:solidFill>
            <a:prstDash val="solid"/>
          </a:ln>
          <a:effectLst>
            <a:outerShdw sx="100000" sy="100000" kx="0" ky="0" algn="bl" rotWithShape="0" blurRad="209550" dist="95250" dir="5400000">
              <a:srgbClr val="000000">
                <a:alpha val="12000"/>
              </a:srgbClr>
            </a:outerShdw>
          </a:effectLst>
        </p:spPr>
      </p:sp>
      <p:sp>
        <p:nvSpPr>
          <p:cNvPr id="54" name="Shape 51"/>
          <p:cNvSpPr/>
          <p:nvPr/>
        </p:nvSpPr>
        <p:spPr>
          <a:xfrm>
            <a:off x="685800" y="5292547"/>
            <a:ext cx="28529" cy="473476"/>
          </a:xfrm>
          <a:prstGeom prst="rect">
            <a:avLst/>
          </a:prstGeom>
          <a:solidFill>
            <a:srgbClr val="5AA0E0"/>
          </a:solidFill>
          <a:ln/>
        </p:spPr>
      </p:sp>
      <p:sp>
        <p:nvSpPr>
          <p:cNvPr id="55" name="Shape 52"/>
          <p:cNvSpPr/>
          <p:nvPr/>
        </p:nvSpPr>
        <p:spPr>
          <a:xfrm>
            <a:off x="685800" y="6162142"/>
            <a:ext cx="10820095" cy="9510"/>
          </a:xfrm>
          <a:prstGeom prst="rect">
            <a:avLst/>
          </a:prstGeom>
          <a:solidFill>
            <a:srgbClr val="96AAC3">
              <a:alpha val="18000"/>
            </a:srgbClr>
          </a:solidFill>
          <a:ln/>
        </p:spPr>
      </p:sp>
      <p:sp>
        <p:nvSpPr>
          <p:cNvPr id="56" name="Text 53"/>
          <p:cNvSpPr/>
          <p:nvPr/>
        </p:nvSpPr>
        <p:spPr>
          <a:xfrm>
            <a:off x="685800" y="513893"/>
            <a:ext cx="1156716" cy="161849"/>
          </a:xfrm>
          <a:prstGeom prst="rect">
            <a:avLst/>
          </a:prstGeom>
          <a:noFill/>
          <a:ln/>
        </p:spPr>
        <p:txBody>
          <a:bodyPr wrap="none" lIns="0" tIns="0" rIns="0" bIns="0" rtlCol="0" anchor="t"/>
          <a:lstStyle/>
          <a:p>
            <a:pPr algn="l" indent="0" marL="0">
              <a:buNone/>
            </a:pPr>
            <a:r>
              <a:rPr lang="en-US" sz="900" b="1" spc="90" kern="0" dirty="0">
                <a:solidFill>
                  <a:srgbClr val="B9C2CD"/>
                </a:solidFill>
                <a:latin typeface="Arial" pitchFamily="34" charset="0"/>
                <a:ea typeface="Arial" pitchFamily="34" charset="-122"/>
                <a:cs typeface="Arial" pitchFamily="34" charset="-120"/>
              </a:rPr>
              <a:t>04</a:t>
            </a:r>
            <a:pPr algn="l" indent="0" marL="0">
              <a:buNone/>
            </a:pPr>
            <a:r>
              <a:rPr lang="en-US" sz="900" spc="90" kern="0" dirty="0">
                <a:solidFill>
                  <a:srgbClr val="88929C"/>
                </a:solidFill>
                <a:latin typeface="Arial" pitchFamily="34" charset="0"/>
                <a:ea typeface="Arial" pitchFamily="34" charset="-122"/>
                <a:cs typeface="Arial" pitchFamily="34" charset="-120"/>
              </a:rPr>
              <a:t> SITE ROLLOUT</a:t>
            </a:r>
            <a:endParaRPr lang="en-US" sz="900" dirty="0"/>
          </a:p>
        </p:txBody>
      </p:sp>
      <p:sp>
        <p:nvSpPr>
          <p:cNvPr id="57" name="Text 54"/>
          <p:cNvSpPr/>
          <p:nvPr/>
        </p:nvSpPr>
        <p:spPr>
          <a:xfrm>
            <a:off x="10530230" y="513893"/>
            <a:ext cx="1004926" cy="161849"/>
          </a:xfrm>
          <a:prstGeom prst="rect">
            <a:avLst/>
          </a:prstGeom>
          <a:noFill/>
          <a:ln/>
        </p:spPr>
        <p:txBody>
          <a:bodyPr wrap="none" lIns="0" tIns="0" rIns="0" bIns="0" rtlCol="0" anchor="t"/>
          <a:lstStyle/>
          <a:p>
            <a:pPr algn="l" indent="0" marL="0">
              <a:buNone/>
            </a:pPr>
            <a:r>
              <a:rPr lang="en-US" sz="900" b="1" spc="36" kern="0" dirty="0">
                <a:solidFill>
                  <a:srgbClr val="F2F5F8"/>
                </a:solidFill>
                <a:latin typeface="Arial" pitchFamily="34" charset="0"/>
                <a:ea typeface="Arial" pitchFamily="34" charset="-122"/>
                <a:cs typeface="Arial" pitchFamily="34" charset="-120"/>
              </a:rPr>
              <a:t>DECISION DECK</a:t>
            </a:r>
            <a:endParaRPr lang="en-US" sz="900" dirty="0"/>
          </a:p>
        </p:txBody>
      </p:sp>
      <p:sp>
        <p:nvSpPr>
          <p:cNvPr id="58" name="Text 55"/>
          <p:cNvSpPr/>
          <p:nvPr/>
        </p:nvSpPr>
        <p:spPr>
          <a:xfrm>
            <a:off x="685800" y="822046"/>
            <a:ext cx="6097219" cy="420624"/>
          </a:xfrm>
          <a:prstGeom prst="rect">
            <a:avLst/>
          </a:prstGeom>
          <a:noFill/>
          <a:ln/>
        </p:spPr>
        <p:txBody>
          <a:bodyPr wrap="none" lIns="0" tIns="0" rIns="0" bIns="0" rtlCol="0" anchor="t"/>
          <a:lstStyle/>
          <a:p>
            <a:pPr algn="l" indent="0" marL="0">
              <a:buNone/>
            </a:pPr>
            <a:r>
              <a:rPr lang="en-US" sz="2590" b="1" spc="-52" kern="0" dirty="0">
                <a:solidFill>
                  <a:srgbClr val="F2F5F8"/>
                </a:solidFill>
                <a:latin typeface="Arial" pitchFamily="34" charset="0"/>
                <a:ea typeface="Arial" pitchFamily="34" charset="-122"/>
                <a:cs typeface="Arial" pitchFamily="34" charset="-120"/>
              </a:rPr>
              <a:t>Two sites are stable; Rivermark is ready</a:t>
            </a:r>
            <a:endParaRPr lang="en-US" sz="2590" dirty="0"/>
          </a:p>
        </p:txBody>
      </p:sp>
      <p:sp>
        <p:nvSpPr>
          <p:cNvPr id="59" name="Text 56"/>
          <p:cNvSpPr/>
          <p:nvPr/>
        </p:nvSpPr>
        <p:spPr>
          <a:xfrm>
            <a:off x="685800" y="1502359"/>
            <a:ext cx="2026310" cy="139903"/>
          </a:xfrm>
          <a:prstGeom prst="rect">
            <a:avLst/>
          </a:prstGeom>
          <a:noFill/>
          <a:ln/>
        </p:spPr>
        <p:txBody>
          <a:bodyPr wrap="none" lIns="0" tIns="0" rIns="0" bIns="0" rtlCol="0" anchor="t"/>
          <a:lstStyle/>
          <a:p>
            <a:pPr algn="l" indent="0" marL="0">
              <a:buNone/>
            </a:pPr>
            <a:r>
              <a:rPr lang="en-US" sz="820" b="1" spc="131" kern="0" dirty="0">
                <a:solidFill>
                  <a:srgbClr val="5AA0E0"/>
                </a:solidFill>
                <a:latin typeface="Consolas" pitchFamily="34" charset="0"/>
                <a:ea typeface="Consolas" pitchFamily="34" charset="-122"/>
                <a:cs typeface="Consolas" pitchFamily="34" charset="-120"/>
              </a:rPr>
              <a:t>SIX-SITE ROLLOUT SEQUENCE</a:t>
            </a:r>
            <a:endParaRPr lang="en-US" sz="820" dirty="0"/>
          </a:p>
        </p:txBody>
      </p:sp>
      <p:sp>
        <p:nvSpPr>
          <p:cNvPr id="60" name="Text 57"/>
          <p:cNvSpPr/>
          <p:nvPr/>
        </p:nvSpPr>
        <p:spPr>
          <a:xfrm>
            <a:off x="858622" y="1882750"/>
            <a:ext cx="299009" cy="149047"/>
          </a:xfrm>
          <a:prstGeom prst="rect">
            <a:avLst/>
          </a:prstGeom>
          <a:noFill/>
          <a:ln/>
        </p:spPr>
        <p:txBody>
          <a:bodyPr wrap="none" lIns="0" tIns="0" rIns="0" bIns="0" rtlCol="0" anchor="t"/>
          <a:lstStyle/>
          <a:p>
            <a:pPr algn="l" indent="0" marL="0">
              <a:buNone/>
            </a:pPr>
            <a:r>
              <a:rPr lang="en-US" sz="820" b="1" spc="82" kern="0" dirty="0">
                <a:solidFill>
                  <a:srgbClr val="F2F5F8"/>
                </a:solidFill>
                <a:latin typeface="Arial" pitchFamily="34" charset="0"/>
                <a:ea typeface="Arial" pitchFamily="34" charset="-122"/>
                <a:cs typeface="Arial" pitchFamily="34" charset="-120"/>
              </a:rPr>
              <a:t>SITE</a:t>
            </a:r>
            <a:endParaRPr lang="en-US" sz="820" dirty="0"/>
          </a:p>
        </p:txBody>
      </p:sp>
      <p:sp>
        <p:nvSpPr>
          <p:cNvPr id="61" name="Text 58"/>
          <p:cNvSpPr/>
          <p:nvPr/>
        </p:nvSpPr>
        <p:spPr>
          <a:xfrm>
            <a:off x="2454250" y="1882750"/>
            <a:ext cx="1154887" cy="149047"/>
          </a:xfrm>
          <a:prstGeom prst="rect">
            <a:avLst/>
          </a:prstGeom>
          <a:noFill/>
          <a:ln/>
        </p:spPr>
        <p:txBody>
          <a:bodyPr wrap="none" lIns="0" tIns="0" rIns="0" bIns="0" rtlCol="0" anchor="t"/>
          <a:lstStyle/>
          <a:p>
            <a:pPr algn="l" indent="0" marL="0">
              <a:buNone/>
            </a:pPr>
            <a:r>
              <a:rPr lang="en-US" sz="820" b="1" spc="82" kern="0" dirty="0">
                <a:solidFill>
                  <a:srgbClr val="F2F5F8"/>
                </a:solidFill>
                <a:latin typeface="Arial" pitchFamily="34" charset="0"/>
                <a:ea typeface="Arial" pitchFamily="34" charset="-122"/>
                <a:cs typeface="Arial" pitchFamily="34" charset="-120"/>
              </a:rPr>
              <a:t>ORIGINAL GO-LIVE</a:t>
            </a:r>
            <a:endParaRPr lang="en-US" sz="820" dirty="0"/>
          </a:p>
        </p:txBody>
      </p:sp>
      <p:sp>
        <p:nvSpPr>
          <p:cNvPr id="62" name="Text 59"/>
          <p:cNvSpPr/>
          <p:nvPr/>
        </p:nvSpPr>
        <p:spPr>
          <a:xfrm>
            <a:off x="4426610" y="1882750"/>
            <a:ext cx="1151230" cy="149047"/>
          </a:xfrm>
          <a:prstGeom prst="rect">
            <a:avLst/>
          </a:prstGeom>
          <a:noFill/>
          <a:ln/>
        </p:spPr>
        <p:txBody>
          <a:bodyPr wrap="none" lIns="0" tIns="0" rIns="0" bIns="0" rtlCol="0" anchor="t"/>
          <a:lstStyle/>
          <a:p>
            <a:pPr algn="l" indent="0" marL="0">
              <a:buNone/>
            </a:pPr>
            <a:r>
              <a:rPr lang="en-US" sz="820" b="1" spc="82" kern="0" dirty="0">
                <a:solidFill>
                  <a:srgbClr val="F2F5F8"/>
                </a:solidFill>
                <a:latin typeface="Arial" pitchFamily="34" charset="0"/>
                <a:ea typeface="Arial" pitchFamily="34" charset="-122"/>
                <a:cs typeface="Arial" pitchFamily="34" charset="-120"/>
              </a:rPr>
              <a:t>CURRENT GO-LIVE</a:t>
            </a:r>
            <a:endParaRPr lang="en-US" sz="820" dirty="0"/>
          </a:p>
        </p:txBody>
      </p:sp>
      <p:sp>
        <p:nvSpPr>
          <p:cNvPr id="63" name="Text 60"/>
          <p:cNvSpPr/>
          <p:nvPr/>
        </p:nvSpPr>
        <p:spPr>
          <a:xfrm>
            <a:off x="6393485" y="1882750"/>
            <a:ext cx="720547" cy="149047"/>
          </a:xfrm>
          <a:prstGeom prst="rect">
            <a:avLst/>
          </a:prstGeom>
          <a:noFill/>
          <a:ln/>
        </p:spPr>
        <p:txBody>
          <a:bodyPr wrap="none" lIns="0" tIns="0" rIns="0" bIns="0" rtlCol="0" anchor="t"/>
          <a:lstStyle/>
          <a:p>
            <a:pPr algn="l" indent="0" marL="0">
              <a:buNone/>
            </a:pPr>
            <a:r>
              <a:rPr lang="en-US" sz="820" b="1" spc="82" kern="0" dirty="0">
                <a:solidFill>
                  <a:srgbClr val="F2F5F8"/>
                </a:solidFill>
                <a:latin typeface="Arial" pitchFamily="34" charset="0"/>
                <a:ea typeface="Arial" pitchFamily="34" charset="-122"/>
                <a:cs typeface="Arial" pitchFamily="34" charset="-120"/>
              </a:rPr>
              <a:t>MOVEMENT</a:t>
            </a:r>
            <a:endParaRPr lang="en-US" sz="820" dirty="0"/>
          </a:p>
        </p:txBody>
      </p:sp>
      <p:sp>
        <p:nvSpPr>
          <p:cNvPr id="64" name="Text 61"/>
          <p:cNvSpPr/>
          <p:nvPr/>
        </p:nvSpPr>
        <p:spPr>
          <a:xfrm>
            <a:off x="7784287" y="1882750"/>
            <a:ext cx="480974" cy="149047"/>
          </a:xfrm>
          <a:prstGeom prst="rect">
            <a:avLst/>
          </a:prstGeom>
          <a:noFill/>
          <a:ln/>
        </p:spPr>
        <p:txBody>
          <a:bodyPr wrap="none" lIns="0" tIns="0" rIns="0" bIns="0" rtlCol="0" anchor="t"/>
          <a:lstStyle/>
          <a:p>
            <a:pPr algn="l" indent="0" marL="0">
              <a:buNone/>
            </a:pPr>
            <a:r>
              <a:rPr lang="en-US" sz="820" b="1" spc="82" kern="0" dirty="0">
                <a:solidFill>
                  <a:srgbClr val="F2F5F8"/>
                </a:solidFill>
                <a:latin typeface="Arial" pitchFamily="34" charset="0"/>
                <a:ea typeface="Arial" pitchFamily="34" charset="-122"/>
                <a:cs typeface="Arial" pitchFamily="34" charset="-120"/>
              </a:rPr>
              <a:t>STATUS</a:t>
            </a:r>
            <a:endParaRPr lang="en-US" sz="820" dirty="0"/>
          </a:p>
        </p:txBody>
      </p:sp>
      <p:sp>
        <p:nvSpPr>
          <p:cNvPr id="65" name="Text 62"/>
          <p:cNvSpPr/>
          <p:nvPr/>
        </p:nvSpPr>
        <p:spPr>
          <a:xfrm>
            <a:off x="9760306" y="1882750"/>
            <a:ext cx="1572768" cy="149047"/>
          </a:xfrm>
          <a:prstGeom prst="rect">
            <a:avLst/>
          </a:prstGeom>
          <a:noFill/>
          <a:ln/>
        </p:spPr>
        <p:txBody>
          <a:bodyPr wrap="none" lIns="0" tIns="0" rIns="0" bIns="0" rtlCol="0" anchor="t"/>
          <a:lstStyle/>
          <a:p>
            <a:pPr algn="r" indent="0" marL="0">
              <a:buNone/>
            </a:pPr>
            <a:r>
              <a:rPr lang="en-US" sz="820" b="1" spc="82" kern="0" dirty="0">
                <a:solidFill>
                  <a:srgbClr val="F2F5F8"/>
                </a:solidFill>
                <a:latin typeface="Arial" pitchFamily="34" charset="0"/>
                <a:ea typeface="Arial" pitchFamily="34" charset="-122"/>
                <a:cs typeface="Arial" pitchFamily="34" charset="-120"/>
              </a:rPr>
              <a:t>FIRST 14-DAY ACCURACY</a:t>
            </a:r>
            <a:endParaRPr lang="en-US" sz="820" dirty="0"/>
          </a:p>
        </p:txBody>
      </p:sp>
      <p:sp>
        <p:nvSpPr>
          <p:cNvPr id="66" name="Text 63"/>
          <p:cNvSpPr/>
          <p:nvPr/>
        </p:nvSpPr>
        <p:spPr>
          <a:xfrm>
            <a:off x="858622" y="2287829"/>
            <a:ext cx="873252" cy="209398"/>
          </a:xfrm>
          <a:prstGeom prst="rect">
            <a:avLst/>
          </a:prstGeom>
          <a:noFill/>
          <a:ln/>
        </p:spPr>
        <p:txBody>
          <a:bodyPr wrap="none" lIns="0" tIns="0" rIns="0" bIns="0" rtlCol="0" anchor="t"/>
          <a:lstStyle/>
          <a:p>
            <a:pPr algn="l" indent="0" marL="0">
              <a:buNone/>
            </a:pPr>
            <a:r>
              <a:rPr lang="en-US" sz="1230" b="1" dirty="0">
                <a:solidFill>
                  <a:srgbClr val="F2F5F8"/>
                </a:solidFill>
                <a:latin typeface="Arial" pitchFamily="34" charset="0"/>
                <a:ea typeface="Arial" pitchFamily="34" charset="-122"/>
                <a:cs typeface="Arial" pitchFamily="34" charset="-120"/>
              </a:rPr>
              <a:t>North Quay</a:t>
            </a:r>
            <a:endParaRPr lang="en-US" sz="1230" dirty="0"/>
          </a:p>
        </p:txBody>
      </p:sp>
      <p:sp>
        <p:nvSpPr>
          <p:cNvPr id="67" name="Text 64"/>
          <p:cNvSpPr/>
          <p:nvPr/>
        </p:nvSpPr>
        <p:spPr>
          <a:xfrm>
            <a:off x="2454250" y="2287829"/>
            <a:ext cx="515722"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10 Mar</a:t>
            </a:r>
            <a:endParaRPr lang="en-US" sz="1230" dirty="0"/>
          </a:p>
        </p:txBody>
      </p:sp>
      <p:sp>
        <p:nvSpPr>
          <p:cNvPr id="68" name="Text 65"/>
          <p:cNvSpPr/>
          <p:nvPr/>
        </p:nvSpPr>
        <p:spPr>
          <a:xfrm>
            <a:off x="4426610" y="2287829"/>
            <a:ext cx="515722"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10 Mar</a:t>
            </a:r>
            <a:endParaRPr lang="en-US" sz="1230" dirty="0"/>
          </a:p>
        </p:txBody>
      </p:sp>
      <p:sp>
        <p:nvSpPr>
          <p:cNvPr id="69" name="Text 66"/>
          <p:cNvSpPr/>
          <p:nvPr/>
        </p:nvSpPr>
        <p:spPr>
          <a:xfrm>
            <a:off x="6393485" y="2287829"/>
            <a:ext cx="490118"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0 days</a:t>
            </a:r>
            <a:endParaRPr lang="en-US" sz="1230" dirty="0"/>
          </a:p>
        </p:txBody>
      </p:sp>
      <p:sp>
        <p:nvSpPr>
          <p:cNvPr id="70" name="Text 67"/>
          <p:cNvSpPr/>
          <p:nvPr/>
        </p:nvSpPr>
        <p:spPr>
          <a:xfrm>
            <a:off x="7914132" y="2324405"/>
            <a:ext cx="265176" cy="131674"/>
          </a:xfrm>
          <a:prstGeom prst="rect">
            <a:avLst/>
          </a:prstGeom>
          <a:noFill/>
          <a:ln/>
        </p:spPr>
        <p:txBody>
          <a:bodyPr wrap="none" lIns="0" tIns="0" rIns="0" bIns="0" rtlCol="0" anchor="t"/>
          <a:lstStyle/>
          <a:p>
            <a:pPr algn="l" indent="0" marL="0">
              <a:buNone/>
            </a:pPr>
            <a:r>
              <a:rPr lang="en-US" sz="750" b="1" spc="60" kern="0" dirty="0">
                <a:solidFill>
                  <a:srgbClr val="FFFFFF"/>
                </a:solidFill>
                <a:latin typeface="Arial" pitchFamily="34" charset="0"/>
                <a:ea typeface="Arial" pitchFamily="34" charset="-122"/>
                <a:cs typeface="Arial" pitchFamily="34" charset="-120"/>
              </a:rPr>
              <a:t>LIVE</a:t>
            </a:r>
            <a:endParaRPr lang="en-US" sz="750" dirty="0"/>
          </a:p>
        </p:txBody>
      </p:sp>
      <p:sp>
        <p:nvSpPr>
          <p:cNvPr id="71" name="Text 68"/>
          <p:cNvSpPr/>
          <p:nvPr/>
        </p:nvSpPr>
        <p:spPr>
          <a:xfrm>
            <a:off x="10845698" y="2287829"/>
            <a:ext cx="487375" cy="200254"/>
          </a:xfrm>
          <a:prstGeom prst="rect">
            <a:avLst/>
          </a:prstGeom>
          <a:noFill/>
          <a:ln/>
        </p:spPr>
        <p:txBody>
          <a:bodyPr wrap="none" lIns="0" tIns="0" rIns="0" bIns="0" rtlCol="0" anchor="t"/>
          <a:lstStyle/>
          <a:p>
            <a:pPr algn="r" indent="0" marL="0">
              <a:buNone/>
            </a:pPr>
            <a:r>
              <a:rPr lang="en-US" sz="1230" dirty="0">
                <a:solidFill>
                  <a:srgbClr val="B9C2CD"/>
                </a:solidFill>
                <a:latin typeface="Arial" pitchFamily="34" charset="0"/>
                <a:ea typeface="Arial" pitchFamily="34" charset="-122"/>
                <a:cs typeface="Arial" pitchFamily="34" charset="-120"/>
              </a:rPr>
              <a:t>99.2%</a:t>
            </a:r>
            <a:endParaRPr lang="en-US" sz="1230" dirty="0"/>
          </a:p>
        </p:txBody>
      </p:sp>
      <p:sp>
        <p:nvSpPr>
          <p:cNvPr id="72" name="Text 69"/>
          <p:cNvSpPr/>
          <p:nvPr/>
        </p:nvSpPr>
        <p:spPr>
          <a:xfrm>
            <a:off x="858622" y="2761488"/>
            <a:ext cx="815645" cy="209398"/>
          </a:xfrm>
          <a:prstGeom prst="rect">
            <a:avLst/>
          </a:prstGeom>
          <a:noFill/>
          <a:ln/>
        </p:spPr>
        <p:txBody>
          <a:bodyPr wrap="none" lIns="0" tIns="0" rIns="0" bIns="0" rtlCol="0" anchor="t"/>
          <a:lstStyle/>
          <a:p>
            <a:pPr algn="l" indent="0" marL="0">
              <a:buNone/>
            </a:pPr>
            <a:r>
              <a:rPr lang="en-US" sz="1230" b="1" dirty="0">
                <a:solidFill>
                  <a:srgbClr val="F2F5F8"/>
                </a:solidFill>
                <a:latin typeface="Arial" pitchFamily="34" charset="0"/>
                <a:ea typeface="Arial" pitchFamily="34" charset="-122"/>
                <a:cs typeface="Arial" pitchFamily="34" charset="-120"/>
              </a:rPr>
              <a:t>Vale Cross</a:t>
            </a:r>
            <a:endParaRPr lang="en-US" sz="1230" dirty="0"/>
          </a:p>
        </p:txBody>
      </p:sp>
      <p:sp>
        <p:nvSpPr>
          <p:cNvPr id="73" name="Text 70"/>
          <p:cNvSpPr/>
          <p:nvPr/>
        </p:nvSpPr>
        <p:spPr>
          <a:xfrm>
            <a:off x="2454250" y="2761488"/>
            <a:ext cx="490118"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21 Apr</a:t>
            </a:r>
            <a:endParaRPr lang="en-US" sz="1230" dirty="0"/>
          </a:p>
        </p:txBody>
      </p:sp>
      <p:sp>
        <p:nvSpPr>
          <p:cNvPr id="74" name="Text 71"/>
          <p:cNvSpPr/>
          <p:nvPr/>
        </p:nvSpPr>
        <p:spPr>
          <a:xfrm>
            <a:off x="4426610" y="2761488"/>
            <a:ext cx="490118"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28 Apr</a:t>
            </a:r>
            <a:endParaRPr lang="en-US" sz="1230" dirty="0"/>
          </a:p>
        </p:txBody>
      </p:sp>
      <p:sp>
        <p:nvSpPr>
          <p:cNvPr id="75" name="Text 72"/>
          <p:cNvSpPr/>
          <p:nvPr/>
        </p:nvSpPr>
        <p:spPr>
          <a:xfrm>
            <a:off x="6393485" y="2761488"/>
            <a:ext cx="583387"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+7 days</a:t>
            </a:r>
            <a:endParaRPr lang="en-US" sz="1230" dirty="0"/>
          </a:p>
        </p:txBody>
      </p:sp>
      <p:sp>
        <p:nvSpPr>
          <p:cNvPr id="76" name="Text 73"/>
          <p:cNvSpPr/>
          <p:nvPr/>
        </p:nvSpPr>
        <p:spPr>
          <a:xfrm>
            <a:off x="7914132" y="2798064"/>
            <a:ext cx="265176" cy="131674"/>
          </a:xfrm>
          <a:prstGeom prst="rect">
            <a:avLst/>
          </a:prstGeom>
          <a:noFill/>
          <a:ln/>
        </p:spPr>
        <p:txBody>
          <a:bodyPr wrap="none" lIns="0" tIns="0" rIns="0" bIns="0" rtlCol="0" anchor="t"/>
          <a:lstStyle/>
          <a:p>
            <a:pPr algn="l" indent="0" marL="0">
              <a:buNone/>
            </a:pPr>
            <a:r>
              <a:rPr lang="en-US" sz="750" b="1" spc="60" kern="0" dirty="0">
                <a:solidFill>
                  <a:srgbClr val="FFFFFF"/>
                </a:solidFill>
                <a:latin typeface="Arial" pitchFamily="34" charset="0"/>
                <a:ea typeface="Arial" pitchFamily="34" charset="-122"/>
                <a:cs typeface="Arial" pitchFamily="34" charset="-120"/>
              </a:rPr>
              <a:t>LIVE</a:t>
            </a:r>
            <a:endParaRPr lang="en-US" sz="750" dirty="0"/>
          </a:p>
        </p:txBody>
      </p:sp>
      <p:sp>
        <p:nvSpPr>
          <p:cNvPr id="77" name="Text 74"/>
          <p:cNvSpPr/>
          <p:nvPr/>
        </p:nvSpPr>
        <p:spPr>
          <a:xfrm>
            <a:off x="10845698" y="2761488"/>
            <a:ext cx="487375" cy="200254"/>
          </a:xfrm>
          <a:prstGeom prst="rect">
            <a:avLst/>
          </a:prstGeom>
          <a:noFill/>
          <a:ln/>
        </p:spPr>
        <p:txBody>
          <a:bodyPr wrap="none" lIns="0" tIns="0" rIns="0" bIns="0" rtlCol="0" anchor="t"/>
          <a:lstStyle/>
          <a:p>
            <a:pPr algn="r" indent="0" marL="0">
              <a:buNone/>
            </a:pPr>
            <a:r>
              <a:rPr lang="en-US" sz="1230" dirty="0">
                <a:solidFill>
                  <a:srgbClr val="B9C2CD"/>
                </a:solidFill>
                <a:latin typeface="Arial" pitchFamily="34" charset="0"/>
                <a:ea typeface="Arial" pitchFamily="34" charset="-122"/>
                <a:cs typeface="Arial" pitchFamily="34" charset="-120"/>
              </a:rPr>
              <a:t>98.8%</a:t>
            </a:r>
            <a:endParaRPr lang="en-US" sz="1230" dirty="0"/>
          </a:p>
        </p:txBody>
      </p:sp>
      <p:sp>
        <p:nvSpPr>
          <p:cNvPr id="78" name="Text 75"/>
          <p:cNvSpPr/>
          <p:nvPr/>
        </p:nvSpPr>
        <p:spPr>
          <a:xfrm>
            <a:off x="858622" y="3235147"/>
            <a:ext cx="791870" cy="209398"/>
          </a:xfrm>
          <a:prstGeom prst="rect">
            <a:avLst/>
          </a:prstGeom>
          <a:noFill/>
          <a:ln/>
        </p:spPr>
        <p:txBody>
          <a:bodyPr wrap="none" lIns="0" tIns="0" rIns="0" bIns="0" rtlCol="0" anchor="t"/>
          <a:lstStyle/>
          <a:p>
            <a:pPr algn="l" indent="0" marL="0">
              <a:buNone/>
            </a:pPr>
            <a:r>
              <a:rPr lang="en-US" sz="1230" b="1" dirty="0">
                <a:solidFill>
                  <a:srgbClr val="F2F5F8"/>
                </a:solidFill>
                <a:latin typeface="Arial" pitchFamily="34" charset="0"/>
                <a:ea typeface="Arial" pitchFamily="34" charset="-122"/>
                <a:cs typeface="Arial" pitchFamily="34" charset="-120"/>
              </a:rPr>
              <a:t>Rivermark</a:t>
            </a:r>
            <a:endParaRPr lang="en-US" sz="1230" dirty="0"/>
          </a:p>
        </p:txBody>
      </p:sp>
      <p:sp>
        <p:nvSpPr>
          <p:cNvPr id="79" name="Text 76"/>
          <p:cNvSpPr/>
          <p:nvPr/>
        </p:nvSpPr>
        <p:spPr>
          <a:xfrm>
            <a:off x="2454250" y="3235147"/>
            <a:ext cx="447142"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12 Jul</a:t>
            </a:r>
            <a:endParaRPr lang="en-US" sz="1230" dirty="0"/>
          </a:p>
        </p:txBody>
      </p:sp>
      <p:sp>
        <p:nvSpPr>
          <p:cNvPr id="80" name="Text 77"/>
          <p:cNvSpPr/>
          <p:nvPr/>
        </p:nvSpPr>
        <p:spPr>
          <a:xfrm>
            <a:off x="4426610" y="3235147"/>
            <a:ext cx="447142"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12 Jul</a:t>
            </a:r>
            <a:endParaRPr lang="en-US" sz="1230" dirty="0"/>
          </a:p>
        </p:txBody>
      </p:sp>
      <p:sp>
        <p:nvSpPr>
          <p:cNvPr id="81" name="Text 78"/>
          <p:cNvSpPr/>
          <p:nvPr/>
        </p:nvSpPr>
        <p:spPr>
          <a:xfrm>
            <a:off x="6393485" y="3235147"/>
            <a:ext cx="490118"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0 days</a:t>
            </a:r>
            <a:endParaRPr lang="en-US" sz="1230" dirty="0"/>
          </a:p>
        </p:txBody>
      </p:sp>
      <p:sp>
        <p:nvSpPr>
          <p:cNvPr id="82" name="Text 79"/>
          <p:cNvSpPr/>
          <p:nvPr/>
        </p:nvSpPr>
        <p:spPr>
          <a:xfrm>
            <a:off x="7914132" y="3271723"/>
            <a:ext cx="395935" cy="131674"/>
          </a:xfrm>
          <a:prstGeom prst="rect">
            <a:avLst/>
          </a:prstGeom>
          <a:noFill/>
          <a:ln/>
        </p:spPr>
        <p:txBody>
          <a:bodyPr wrap="none" lIns="0" tIns="0" rIns="0" bIns="0" rtlCol="0" anchor="t"/>
          <a:lstStyle/>
          <a:p>
            <a:pPr algn="l" indent="0" marL="0">
              <a:buNone/>
            </a:pPr>
            <a:r>
              <a:rPr lang="en-US" sz="750" b="1" spc="60" kern="0" dirty="0">
                <a:solidFill>
                  <a:srgbClr val="FFFFFF"/>
                </a:solidFill>
                <a:latin typeface="Arial" pitchFamily="34" charset="0"/>
                <a:ea typeface="Arial" pitchFamily="34" charset="-122"/>
                <a:cs typeface="Arial" pitchFamily="34" charset="-120"/>
              </a:rPr>
              <a:t>READY</a:t>
            </a:r>
            <a:endParaRPr lang="en-US" sz="750" dirty="0"/>
          </a:p>
        </p:txBody>
      </p:sp>
      <p:sp>
        <p:nvSpPr>
          <p:cNvPr id="83" name="Text 80"/>
          <p:cNvSpPr/>
          <p:nvPr/>
        </p:nvSpPr>
        <p:spPr>
          <a:xfrm>
            <a:off x="10779862" y="3235147"/>
            <a:ext cx="553212" cy="200254"/>
          </a:xfrm>
          <a:prstGeom prst="rect">
            <a:avLst/>
          </a:prstGeom>
          <a:noFill/>
          <a:ln/>
        </p:spPr>
        <p:txBody>
          <a:bodyPr wrap="none" lIns="0" tIns="0" rIns="0" bIns="0" rtlCol="0" anchor="t"/>
          <a:lstStyle/>
          <a:p>
            <a:pPr algn="r" indent="0" marL="0">
              <a:buNone/>
            </a:pPr>
            <a:r>
              <a:rPr lang="en-US" sz="1230" dirty="0">
                <a:solidFill>
                  <a:srgbClr val="B9C2CD"/>
                </a:solidFill>
                <a:latin typeface="Arial" pitchFamily="34" charset="0"/>
                <a:ea typeface="Arial" pitchFamily="34" charset="-122"/>
                <a:cs typeface="Arial" pitchFamily="34" charset="-120"/>
              </a:rPr>
              <a:t>Not live</a:t>
            </a:r>
            <a:endParaRPr lang="en-US" sz="1230" dirty="0"/>
          </a:p>
        </p:txBody>
      </p:sp>
      <p:sp>
        <p:nvSpPr>
          <p:cNvPr id="84" name="Text 81"/>
          <p:cNvSpPr/>
          <p:nvPr/>
        </p:nvSpPr>
        <p:spPr>
          <a:xfrm>
            <a:off x="858622" y="3708806"/>
            <a:ext cx="633679" cy="209398"/>
          </a:xfrm>
          <a:prstGeom prst="rect">
            <a:avLst/>
          </a:prstGeom>
          <a:noFill/>
          <a:ln/>
        </p:spPr>
        <p:txBody>
          <a:bodyPr wrap="none" lIns="0" tIns="0" rIns="0" bIns="0" rtlCol="0" anchor="t"/>
          <a:lstStyle/>
          <a:p>
            <a:pPr algn="l" indent="0" marL="0">
              <a:buNone/>
            </a:pPr>
            <a:r>
              <a:rPr lang="en-US" sz="1230" b="1" dirty="0">
                <a:solidFill>
                  <a:srgbClr val="F2F5F8"/>
                </a:solidFill>
                <a:latin typeface="Arial" pitchFamily="34" charset="0"/>
                <a:ea typeface="Arial" pitchFamily="34" charset="-122"/>
                <a:cs typeface="Arial" pitchFamily="34" charset="-120"/>
              </a:rPr>
              <a:t>Oakport</a:t>
            </a:r>
            <a:endParaRPr lang="en-US" sz="1230" dirty="0"/>
          </a:p>
        </p:txBody>
      </p:sp>
      <p:sp>
        <p:nvSpPr>
          <p:cNvPr id="85" name="Text 82"/>
          <p:cNvSpPr/>
          <p:nvPr/>
        </p:nvSpPr>
        <p:spPr>
          <a:xfrm>
            <a:off x="2454250" y="3708806"/>
            <a:ext cx="435254"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9 Aug</a:t>
            </a:r>
            <a:endParaRPr lang="en-US" sz="1230" dirty="0"/>
          </a:p>
        </p:txBody>
      </p:sp>
      <p:sp>
        <p:nvSpPr>
          <p:cNvPr id="86" name="Text 83"/>
          <p:cNvSpPr/>
          <p:nvPr/>
        </p:nvSpPr>
        <p:spPr>
          <a:xfrm>
            <a:off x="4426610" y="3708806"/>
            <a:ext cx="522122"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30 Aug</a:t>
            </a:r>
            <a:endParaRPr lang="en-US" sz="1230" dirty="0"/>
          </a:p>
        </p:txBody>
      </p:sp>
      <p:sp>
        <p:nvSpPr>
          <p:cNvPr id="87" name="Text 84"/>
          <p:cNvSpPr/>
          <p:nvPr/>
        </p:nvSpPr>
        <p:spPr>
          <a:xfrm>
            <a:off x="6393485" y="3708806"/>
            <a:ext cx="670255"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+21 days</a:t>
            </a:r>
            <a:endParaRPr lang="en-US" sz="1230" dirty="0"/>
          </a:p>
        </p:txBody>
      </p:sp>
      <p:sp>
        <p:nvSpPr>
          <p:cNvPr id="88" name="Text 85"/>
          <p:cNvSpPr/>
          <p:nvPr/>
        </p:nvSpPr>
        <p:spPr>
          <a:xfrm>
            <a:off x="7914132" y="3745382"/>
            <a:ext cx="449885" cy="131674"/>
          </a:xfrm>
          <a:prstGeom prst="rect">
            <a:avLst/>
          </a:prstGeom>
          <a:noFill/>
          <a:ln/>
        </p:spPr>
        <p:txBody>
          <a:bodyPr wrap="none" lIns="0" tIns="0" rIns="0" bIns="0" rtlCol="0" anchor="t"/>
          <a:lstStyle/>
          <a:p>
            <a:pPr algn="l" indent="0" marL="0">
              <a:buNone/>
            </a:pPr>
            <a:r>
              <a:rPr lang="en-US" sz="750" b="1" spc="60" kern="0" dirty="0">
                <a:solidFill>
                  <a:srgbClr val="FFFFFF"/>
                </a:solidFill>
                <a:latin typeface="Arial" pitchFamily="34" charset="0"/>
                <a:ea typeface="Arial" pitchFamily="34" charset="-122"/>
                <a:cs typeface="Arial" pitchFamily="34" charset="-120"/>
              </a:rPr>
              <a:t>AT RISK</a:t>
            </a:r>
            <a:endParaRPr lang="en-US" sz="750" dirty="0"/>
          </a:p>
        </p:txBody>
      </p:sp>
      <p:sp>
        <p:nvSpPr>
          <p:cNvPr id="89" name="Text 86"/>
          <p:cNvSpPr/>
          <p:nvPr/>
        </p:nvSpPr>
        <p:spPr>
          <a:xfrm>
            <a:off x="10779862" y="3708806"/>
            <a:ext cx="553212" cy="200254"/>
          </a:xfrm>
          <a:prstGeom prst="rect">
            <a:avLst/>
          </a:prstGeom>
          <a:noFill/>
          <a:ln/>
        </p:spPr>
        <p:txBody>
          <a:bodyPr wrap="none" lIns="0" tIns="0" rIns="0" bIns="0" rtlCol="0" anchor="t"/>
          <a:lstStyle/>
          <a:p>
            <a:pPr algn="r" indent="0" marL="0">
              <a:buNone/>
            </a:pPr>
            <a:r>
              <a:rPr lang="en-US" sz="1230" dirty="0">
                <a:solidFill>
                  <a:srgbClr val="B9C2CD"/>
                </a:solidFill>
                <a:latin typeface="Arial" pitchFamily="34" charset="0"/>
                <a:ea typeface="Arial" pitchFamily="34" charset="-122"/>
                <a:cs typeface="Arial" pitchFamily="34" charset="-120"/>
              </a:rPr>
              <a:t>Not live</a:t>
            </a:r>
            <a:endParaRPr lang="en-US" sz="1230" dirty="0"/>
          </a:p>
        </p:txBody>
      </p:sp>
      <p:sp>
        <p:nvSpPr>
          <p:cNvPr id="90" name="Text 87"/>
          <p:cNvSpPr/>
          <p:nvPr/>
        </p:nvSpPr>
        <p:spPr>
          <a:xfrm>
            <a:off x="858622" y="4182466"/>
            <a:ext cx="818388" cy="209398"/>
          </a:xfrm>
          <a:prstGeom prst="rect">
            <a:avLst/>
          </a:prstGeom>
          <a:noFill/>
          <a:ln/>
        </p:spPr>
        <p:txBody>
          <a:bodyPr wrap="none" lIns="0" tIns="0" rIns="0" bIns="0" rtlCol="0" anchor="t"/>
          <a:lstStyle/>
          <a:p>
            <a:pPr algn="l" indent="0" marL="0">
              <a:buNone/>
            </a:pPr>
            <a:r>
              <a:rPr lang="en-US" sz="1230" b="1" dirty="0">
                <a:solidFill>
                  <a:srgbClr val="F2F5F8"/>
                </a:solidFill>
                <a:latin typeface="Arial" pitchFamily="34" charset="0"/>
                <a:ea typeface="Arial" pitchFamily="34" charset="-122"/>
                <a:cs typeface="Arial" pitchFamily="34" charset="-120"/>
              </a:rPr>
              <a:t>Cedar Run</a:t>
            </a:r>
            <a:endParaRPr lang="en-US" sz="1230" dirty="0"/>
          </a:p>
        </p:txBody>
      </p:sp>
      <p:sp>
        <p:nvSpPr>
          <p:cNvPr id="91" name="Text 88"/>
          <p:cNvSpPr/>
          <p:nvPr/>
        </p:nvSpPr>
        <p:spPr>
          <a:xfrm>
            <a:off x="2454250" y="4182466"/>
            <a:ext cx="522122"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20 Sep</a:t>
            </a:r>
            <a:endParaRPr lang="en-US" sz="1230" dirty="0"/>
          </a:p>
        </p:txBody>
      </p:sp>
      <p:sp>
        <p:nvSpPr>
          <p:cNvPr id="92" name="Text 89"/>
          <p:cNvSpPr/>
          <p:nvPr/>
        </p:nvSpPr>
        <p:spPr>
          <a:xfrm>
            <a:off x="4426610" y="4182466"/>
            <a:ext cx="409651"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4 Oct</a:t>
            </a:r>
            <a:endParaRPr lang="en-US" sz="1230" dirty="0"/>
          </a:p>
        </p:txBody>
      </p:sp>
      <p:sp>
        <p:nvSpPr>
          <p:cNvPr id="93" name="Text 90"/>
          <p:cNvSpPr/>
          <p:nvPr/>
        </p:nvSpPr>
        <p:spPr>
          <a:xfrm>
            <a:off x="6393485" y="4182466"/>
            <a:ext cx="670255"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+14 days</a:t>
            </a:r>
            <a:endParaRPr lang="en-US" sz="1230" dirty="0"/>
          </a:p>
        </p:txBody>
      </p:sp>
      <p:sp>
        <p:nvSpPr>
          <p:cNvPr id="94" name="Text 91"/>
          <p:cNvSpPr/>
          <p:nvPr/>
        </p:nvSpPr>
        <p:spPr>
          <a:xfrm>
            <a:off x="7914132" y="4218127"/>
            <a:ext cx="409651" cy="131674"/>
          </a:xfrm>
          <a:prstGeom prst="rect">
            <a:avLst/>
          </a:prstGeom>
          <a:noFill/>
          <a:ln/>
        </p:spPr>
        <p:txBody>
          <a:bodyPr wrap="none" lIns="0" tIns="0" rIns="0" bIns="0" rtlCol="0" anchor="t"/>
          <a:lstStyle/>
          <a:p>
            <a:pPr algn="l" indent="0" marL="0">
              <a:buNone/>
            </a:pPr>
            <a:r>
              <a:rPr lang="en-US" sz="750" b="1" spc="60" kern="0" dirty="0">
                <a:solidFill>
                  <a:srgbClr val="FFFFFF"/>
                </a:solidFill>
                <a:latin typeface="Arial" pitchFamily="34" charset="0"/>
                <a:ea typeface="Arial" pitchFamily="34" charset="-122"/>
                <a:cs typeface="Arial" pitchFamily="34" charset="-120"/>
              </a:rPr>
              <a:t>WATCH</a:t>
            </a:r>
            <a:endParaRPr lang="en-US" sz="750" dirty="0"/>
          </a:p>
        </p:txBody>
      </p:sp>
      <p:sp>
        <p:nvSpPr>
          <p:cNvPr id="95" name="Text 92"/>
          <p:cNvSpPr/>
          <p:nvPr/>
        </p:nvSpPr>
        <p:spPr>
          <a:xfrm>
            <a:off x="10779862" y="4182466"/>
            <a:ext cx="553212" cy="200254"/>
          </a:xfrm>
          <a:prstGeom prst="rect">
            <a:avLst/>
          </a:prstGeom>
          <a:noFill/>
          <a:ln/>
        </p:spPr>
        <p:txBody>
          <a:bodyPr wrap="none" lIns="0" tIns="0" rIns="0" bIns="0" rtlCol="0" anchor="t"/>
          <a:lstStyle/>
          <a:p>
            <a:pPr algn="r" indent="0" marL="0">
              <a:buNone/>
            </a:pPr>
            <a:r>
              <a:rPr lang="en-US" sz="1230" dirty="0">
                <a:solidFill>
                  <a:srgbClr val="B9C2CD"/>
                </a:solidFill>
                <a:latin typeface="Arial" pitchFamily="34" charset="0"/>
                <a:ea typeface="Arial" pitchFamily="34" charset="-122"/>
                <a:cs typeface="Arial" pitchFamily="34" charset="-120"/>
              </a:rPr>
              <a:t>Not live</a:t>
            </a:r>
            <a:endParaRPr lang="en-US" sz="1230" dirty="0"/>
          </a:p>
        </p:txBody>
      </p:sp>
      <p:sp>
        <p:nvSpPr>
          <p:cNvPr id="96" name="Text 93"/>
          <p:cNvSpPr/>
          <p:nvPr/>
        </p:nvSpPr>
        <p:spPr>
          <a:xfrm>
            <a:off x="858622" y="4656125"/>
            <a:ext cx="858622" cy="209398"/>
          </a:xfrm>
          <a:prstGeom prst="rect">
            <a:avLst/>
          </a:prstGeom>
          <a:noFill/>
          <a:ln/>
        </p:spPr>
        <p:txBody>
          <a:bodyPr wrap="none" lIns="0" tIns="0" rIns="0" bIns="0" rtlCol="0" anchor="t"/>
          <a:lstStyle/>
          <a:p>
            <a:pPr algn="l" indent="0" marL="0">
              <a:buNone/>
            </a:pPr>
            <a:r>
              <a:rPr lang="en-US" sz="1230" b="1" dirty="0">
                <a:solidFill>
                  <a:srgbClr val="F2F5F8"/>
                </a:solidFill>
                <a:latin typeface="Arial" pitchFamily="34" charset="0"/>
                <a:ea typeface="Arial" pitchFamily="34" charset="-122"/>
                <a:cs typeface="Arial" pitchFamily="34" charset="-120"/>
              </a:rPr>
              <a:t>South Gate</a:t>
            </a:r>
            <a:endParaRPr lang="en-US" sz="1230" dirty="0"/>
          </a:p>
        </p:txBody>
      </p:sp>
      <p:sp>
        <p:nvSpPr>
          <p:cNvPr id="97" name="Text 94"/>
          <p:cNvSpPr/>
          <p:nvPr/>
        </p:nvSpPr>
        <p:spPr>
          <a:xfrm>
            <a:off x="2454250" y="4656125"/>
            <a:ext cx="437998"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8 Nov</a:t>
            </a:r>
            <a:endParaRPr lang="en-US" sz="1230" dirty="0"/>
          </a:p>
        </p:txBody>
      </p:sp>
      <p:sp>
        <p:nvSpPr>
          <p:cNvPr id="98" name="Text 95"/>
          <p:cNvSpPr/>
          <p:nvPr/>
        </p:nvSpPr>
        <p:spPr>
          <a:xfrm>
            <a:off x="4426610" y="4656125"/>
            <a:ext cx="524866"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15 Nov</a:t>
            </a:r>
            <a:endParaRPr lang="en-US" sz="1230" dirty="0"/>
          </a:p>
        </p:txBody>
      </p:sp>
      <p:sp>
        <p:nvSpPr>
          <p:cNvPr id="99" name="Text 96"/>
          <p:cNvSpPr/>
          <p:nvPr/>
        </p:nvSpPr>
        <p:spPr>
          <a:xfrm>
            <a:off x="6393485" y="4656125"/>
            <a:ext cx="583387"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+7 days</a:t>
            </a:r>
            <a:endParaRPr lang="en-US" sz="1230" dirty="0"/>
          </a:p>
        </p:txBody>
      </p:sp>
      <p:sp>
        <p:nvSpPr>
          <p:cNvPr id="100" name="Text 97"/>
          <p:cNvSpPr/>
          <p:nvPr/>
        </p:nvSpPr>
        <p:spPr>
          <a:xfrm>
            <a:off x="7914132" y="4691786"/>
            <a:ext cx="409651" cy="131674"/>
          </a:xfrm>
          <a:prstGeom prst="rect">
            <a:avLst/>
          </a:prstGeom>
          <a:noFill/>
          <a:ln/>
        </p:spPr>
        <p:txBody>
          <a:bodyPr wrap="none" lIns="0" tIns="0" rIns="0" bIns="0" rtlCol="0" anchor="t"/>
          <a:lstStyle/>
          <a:p>
            <a:pPr algn="l" indent="0" marL="0">
              <a:buNone/>
            </a:pPr>
            <a:r>
              <a:rPr lang="en-US" sz="750" b="1" spc="60" kern="0" dirty="0">
                <a:solidFill>
                  <a:srgbClr val="FFFFFF"/>
                </a:solidFill>
                <a:latin typeface="Arial" pitchFamily="34" charset="0"/>
                <a:ea typeface="Arial" pitchFamily="34" charset="-122"/>
                <a:cs typeface="Arial" pitchFamily="34" charset="-120"/>
              </a:rPr>
              <a:t>WATCH</a:t>
            </a:r>
            <a:endParaRPr lang="en-US" sz="750" dirty="0"/>
          </a:p>
        </p:txBody>
      </p:sp>
      <p:sp>
        <p:nvSpPr>
          <p:cNvPr id="101" name="Text 98"/>
          <p:cNvSpPr/>
          <p:nvPr/>
        </p:nvSpPr>
        <p:spPr>
          <a:xfrm>
            <a:off x="10779862" y="4656125"/>
            <a:ext cx="553212" cy="200254"/>
          </a:xfrm>
          <a:prstGeom prst="rect">
            <a:avLst/>
          </a:prstGeom>
          <a:noFill/>
          <a:ln/>
        </p:spPr>
        <p:txBody>
          <a:bodyPr wrap="none" lIns="0" tIns="0" rIns="0" bIns="0" rtlCol="0" anchor="t"/>
          <a:lstStyle/>
          <a:p>
            <a:pPr algn="r" indent="0" marL="0">
              <a:buNone/>
            </a:pPr>
            <a:r>
              <a:rPr lang="en-US" sz="1230" dirty="0">
                <a:solidFill>
                  <a:srgbClr val="B9C2CD"/>
                </a:solidFill>
                <a:latin typeface="Arial" pitchFamily="34" charset="0"/>
                <a:ea typeface="Arial" pitchFamily="34" charset="-122"/>
                <a:cs typeface="Arial" pitchFamily="34" charset="-120"/>
              </a:rPr>
              <a:t>Not live</a:t>
            </a:r>
            <a:endParaRPr lang="en-US" sz="1230" dirty="0"/>
          </a:p>
        </p:txBody>
      </p:sp>
      <p:sp>
        <p:nvSpPr>
          <p:cNvPr id="102" name="Text 99"/>
          <p:cNvSpPr/>
          <p:nvPr/>
        </p:nvSpPr>
        <p:spPr>
          <a:xfrm>
            <a:off x="918972" y="5321808"/>
            <a:ext cx="660197" cy="131674"/>
          </a:xfrm>
          <a:prstGeom prst="rect">
            <a:avLst/>
          </a:prstGeom>
          <a:noFill/>
          <a:ln/>
        </p:spPr>
        <p:txBody>
          <a:bodyPr wrap="none" lIns="0" tIns="0" rIns="0" bIns="0" rtlCol="0" anchor="t"/>
          <a:lstStyle/>
          <a:p>
            <a:pPr algn="l" indent="0" marL="0">
              <a:buNone/>
            </a:pPr>
            <a:r>
              <a:rPr lang="en-US" sz="750" b="1" spc="90" kern="0" dirty="0">
                <a:solidFill>
                  <a:srgbClr val="88929C"/>
                </a:solidFill>
                <a:latin typeface="Arial" pitchFamily="34" charset="0"/>
                <a:ea typeface="Arial" pitchFamily="34" charset="-122"/>
                <a:cs typeface="Arial" pitchFamily="34" charset="-120"/>
              </a:rPr>
              <a:t>NEXT GATE</a:t>
            </a:r>
            <a:endParaRPr lang="en-US" sz="750" dirty="0"/>
          </a:p>
        </p:txBody>
      </p:sp>
      <p:sp>
        <p:nvSpPr>
          <p:cNvPr id="103" name="Text 100"/>
          <p:cNvSpPr/>
          <p:nvPr/>
        </p:nvSpPr>
        <p:spPr>
          <a:xfrm>
            <a:off x="918972" y="5529377"/>
            <a:ext cx="4704588"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Conduct the Rivermark go/no-go on 10 July for go-live on 12 July.</a:t>
            </a:r>
            <a:endParaRPr lang="en-US" sz="1230" dirty="0"/>
          </a:p>
        </p:txBody>
      </p:sp>
      <p:sp>
        <p:nvSpPr>
          <p:cNvPr id="104" name="Text 101"/>
          <p:cNvSpPr/>
          <p:nvPr/>
        </p:nvSpPr>
        <p:spPr>
          <a:xfrm>
            <a:off x="11069726" y="6305702"/>
            <a:ext cx="464515" cy="152705"/>
          </a:xfrm>
          <a:prstGeom prst="rect">
            <a:avLst/>
          </a:prstGeom>
          <a:noFill/>
          <a:ln/>
        </p:spPr>
        <p:txBody>
          <a:bodyPr wrap="none" lIns="0" tIns="0" rIns="0" bIns="0" rtlCol="0" anchor="t"/>
          <a:lstStyle/>
          <a:p>
            <a:pPr algn="l" indent="0" marL="0">
              <a:buNone/>
            </a:pPr>
            <a:r>
              <a:rPr lang="en-US" sz="900" spc="90" kern="0" dirty="0">
                <a:solidFill>
                  <a:srgbClr val="6A757F"/>
                </a:solidFill>
                <a:latin typeface="Arial" pitchFamily="34" charset="0"/>
                <a:ea typeface="Arial" pitchFamily="34" charset="-122"/>
                <a:cs typeface="Arial" pitchFamily="34" charset="-120"/>
              </a:rPr>
              <a:t>04 / 10</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3" name="Shape 0"/>
          <p:cNvSpPr/>
          <p:nvPr/>
        </p:nvSpPr>
        <p:spPr>
          <a:xfrm>
            <a:off x="685800" y="1369771"/>
            <a:ext cx="10820004" cy="9510"/>
          </a:xfrm>
          <a:prstGeom prst="rect">
            <a:avLst/>
          </a:prstGeom>
          <a:solidFill>
            <a:srgbClr val="96AAC3">
              <a:alpha val="18000"/>
            </a:srgbClr>
          </a:solidFill>
          <a:ln/>
        </p:spPr>
      </p:sp>
      <p:sp>
        <p:nvSpPr>
          <p:cNvPr id="4" name="Shape 1"/>
          <p:cNvSpPr/>
          <p:nvPr/>
        </p:nvSpPr>
        <p:spPr>
          <a:xfrm>
            <a:off x="685800" y="1358798"/>
            <a:ext cx="513893" cy="28346"/>
          </a:xfrm>
          <a:prstGeom prst="rect">
            <a:avLst/>
          </a:prstGeom>
          <a:solidFill>
            <a:srgbClr val="5AA0E0"/>
          </a:solidFill>
          <a:ln/>
        </p:spPr>
      </p:sp>
      <p:sp>
        <p:nvSpPr>
          <p:cNvPr id="5" name="Shape 2"/>
          <p:cNvSpPr/>
          <p:nvPr/>
        </p:nvSpPr>
        <p:spPr>
          <a:xfrm>
            <a:off x="685800" y="1600200"/>
            <a:ext cx="6086246" cy="3420770"/>
          </a:xfrm>
          <a:prstGeom prst="roundRect">
            <a:avLst>
              <a:gd name="adj" fmla="val 4464"/>
            </a:avLst>
          </a:prstGeom>
          <a:solidFill>
            <a:srgbClr val="F2F5F8">
              <a:alpha val="6000"/>
            </a:srgbClr>
          </a:solidFill>
          <a:ln w="9525">
            <a:solidFill>
              <a:srgbClr val="96AAC3">
                <a:alpha val="18000"/>
              </a:srgbClr>
            </a:solidFill>
            <a:prstDash val="solid"/>
          </a:ln>
        </p:spPr>
      </p:sp>
      <p:pic>
        <p:nvPicPr>
          <p:cNvPr id="6"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60450" y="1968703"/>
            <a:ext cx="5736031" cy="2628900"/>
          </a:xfrm>
          <a:prstGeom prst="rect">
            <a:avLst/>
          </a:prstGeom>
        </p:spPr>
      </p:pic>
      <p:sp>
        <p:nvSpPr>
          <p:cNvPr id="7" name="Shape 3"/>
          <p:cNvSpPr/>
          <p:nvPr/>
        </p:nvSpPr>
        <p:spPr>
          <a:xfrm>
            <a:off x="860450" y="4772254"/>
            <a:ext cx="101498" cy="101498"/>
          </a:xfrm>
          <a:prstGeom prst="roundRect">
            <a:avLst>
              <a:gd name="adj" fmla="val 27928"/>
            </a:avLst>
          </a:prstGeom>
          <a:solidFill>
            <a:srgbClr val="5AA0E0"/>
          </a:solidFill>
          <a:ln/>
        </p:spPr>
      </p:sp>
      <p:sp>
        <p:nvSpPr>
          <p:cNvPr id="8" name="Shape 4"/>
          <p:cNvSpPr/>
          <p:nvPr/>
        </p:nvSpPr>
        <p:spPr>
          <a:xfrm>
            <a:off x="1600200" y="4772254"/>
            <a:ext cx="101498" cy="101498"/>
          </a:xfrm>
          <a:prstGeom prst="roundRect">
            <a:avLst>
              <a:gd name="adj" fmla="val 27928"/>
            </a:avLst>
          </a:prstGeom>
          <a:solidFill>
            <a:srgbClr val="AB4237"/>
          </a:solidFill>
          <a:ln/>
        </p:spPr>
      </p:sp>
      <p:sp>
        <p:nvSpPr>
          <p:cNvPr id="9" name="Shape 5"/>
          <p:cNvSpPr/>
          <p:nvPr/>
        </p:nvSpPr>
        <p:spPr>
          <a:xfrm>
            <a:off x="7158838" y="1600200"/>
            <a:ext cx="2109521" cy="1441094"/>
          </a:xfrm>
          <a:prstGeom prst="roundRect">
            <a:avLst>
              <a:gd name="adj" fmla="val 10596"/>
            </a:avLst>
          </a:prstGeom>
          <a:solidFill>
            <a:srgbClr val="F2F5F8">
              <a:alpha val="6000"/>
            </a:srgbClr>
          </a:solidFill>
          <a:ln w="9525">
            <a:solidFill>
              <a:srgbClr val="96AAC3">
                <a:alpha val="18000"/>
              </a:srgbClr>
            </a:solidFill>
            <a:prstDash val="solid"/>
          </a:ln>
        </p:spPr>
      </p:sp>
      <p:sp>
        <p:nvSpPr>
          <p:cNvPr id="10" name="Shape 6"/>
          <p:cNvSpPr/>
          <p:nvPr/>
        </p:nvSpPr>
        <p:spPr>
          <a:xfrm>
            <a:off x="9396374" y="1600200"/>
            <a:ext cx="2109521" cy="1441094"/>
          </a:xfrm>
          <a:prstGeom prst="roundRect">
            <a:avLst>
              <a:gd name="adj" fmla="val 10596"/>
            </a:avLst>
          </a:prstGeom>
          <a:solidFill>
            <a:srgbClr val="F2F5F8">
              <a:alpha val="6000"/>
            </a:srgbClr>
          </a:solidFill>
          <a:ln w="9525">
            <a:solidFill>
              <a:srgbClr val="96AAC3">
                <a:alpha val="18000"/>
              </a:srgbClr>
            </a:solidFill>
            <a:prstDash val="solid"/>
          </a:ln>
        </p:spPr>
      </p:sp>
      <p:sp>
        <p:nvSpPr>
          <p:cNvPr id="11" name="Shape 7"/>
          <p:cNvSpPr/>
          <p:nvPr/>
        </p:nvSpPr>
        <p:spPr>
          <a:xfrm>
            <a:off x="7158838" y="3169310"/>
            <a:ext cx="2109521" cy="1227125"/>
          </a:xfrm>
          <a:prstGeom prst="roundRect">
            <a:avLst>
              <a:gd name="adj" fmla="val 12444"/>
            </a:avLst>
          </a:prstGeom>
          <a:solidFill>
            <a:srgbClr val="F2F5F8">
              <a:alpha val="6000"/>
            </a:srgbClr>
          </a:solidFill>
          <a:ln w="9525">
            <a:solidFill>
              <a:srgbClr val="96AAC3">
                <a:alpha val="18000"/>
              </a:srgbClr>
            </a:solidFill>
            <a:prstDash val="solid"/>
          </a:ln>
        </p:spPr>
      </p:sp>
      <p:sp>
        <p:nvSpPr>
          <p:cNvPr id="12" name="Shape 8"/>
          <p:cNvSpPr/>
          <p:nvPr/>
        </p:nvSpPr>
        <p:spPr>
          <a:xfrm>
            <a:off x="9396374" y="3169310"/>
            <a:ext cx="2109521" cy="1227125"/>
          </a:xfrm>
          <a:prstGeom prst="roundRect">
            <a:avLst>
              <a:gd name="adj" fmla="val 12444"/>
            </a:avLst>
          </a:prstGeom>
          <a:solidFill>
            <a:srgbClr val="F2F5F8">
              <a:alpha val="6000"/>
            </a:srgbClr>
          </a:solidFill>
          <a:ln w="9525">
            <a:solidFill>
              <a:srgbClr val="96AAC3">
                <a:alpha val="18000"/>
              </a:srgbClr>
            </a:solidFill>
            <a:prstDash val="solid"/>
          </a:ln>
        </p:spPr>
      </p:sp>
      <p:sp>
        <p:nvSpPr>
          <p:cNvPr id="13" name="Shape 9"/>
          <p:cNvSpPr/>
          <p:nvPr/>
        </p:nvSpPr>
        <p:spPr>
          <a:xfrm>
            <a:off x="7158838" y="4544568"/>
            <a:ext cx="4347058" cy="1078078"/>
          </a:xfrm>
          <a:prstGeom prst="roundRect">
            <a:avLst>
              <a:gd name="adj" fmla="val 14165"/>
            </a:avLst>
          </a:prstGeom>
          <a:solidFill>
            <a:srgbClr val="F2F5F8">
              <a:alpha val="6000"/>
            </a:srgbClr>
          </a:solidFill>
          <a:ln w="9525">
            <a:solidFill>
              <a:srgbClr val="96AAC3">
                <a:alpha val="18000"/>
              </a:srgbClr>
            </a:solidFill>
            <a:prstDash val="solid"/>
          </a:ln>
          <a:effectLst>
            <a:outerShdw sx="100000" sy="100000" kx="0" ky="0" algn="bl" rotWithShape="0" blurRad="209550" dist="95250" dir="5400000">
              <a:srgbClr val="000000">
                <a:alpha val="12000"/>
              </a:srgbClr>
            </a:outerShdw>
          </a:effectLst>
        </p:spPr>
      </p:sp>
      <p:sp>
        <p:nvSpPr>
          <p:cNvPr id="14" name="Shape 10"/>
          <p:cNvSpPr/>
          <p:nvPr/>
        </p:nvSpPr>
        <p:spPr>
          <a:xfrm>
            <a:off x="7158838" y="4696358"/>
            <a:ext cx="28529" cy="773125"/>
          </a:xfrm>
          <a:prstGeom prst="rect">
            <a:avLst/>
          </a:prstGeom>
          <a:solidFill>
            <a:srgbClr val="5AA0E0"/>
          </a:solidFill>
          <a:ln/>
        </p:spPr>
      </p:sp>
      <p:sp>
        <p:nvSpPr>
          <p:cNvPr id="15" name="Shape 11"/>
          <p:cNvSpPr/>
          <p:nvPr/>
        </p:nvSpPr>
        <p:spPr>
          <a:xfrm>
            <a:off x="685800" y="6162142"/>
            <a:ext cx="10820095" cy="9510"/>
          </a:xfrm>
          <a:prstGeom prst="rect">
            <a:avLst/>
          </a:prstGeom>
          <a:solidFill>
            <a:srgbClr val="96AAC3">
              <a:alpha val="18000"/>
            </a:srgbClr>
          </a:solidFill>
          <a:ln/>
        </p:spPr>
      </p:sp>
      <p:sp>
        <p:nvSpPr>
          <p:cNvPr id="16" name="Text 12"/>
          <p:cNvSpPr/>
          <p:nvPr/>
        </p:nvSpPr>
        <p:spPr>
          <a:xfrm>
            <a:off x="685800" y="513893"/>
            <a:ext cx="1844345" cy="161849"/>
          </a:xfrm>
          <a:prstGeom prst="rect">
            <a:avLst/>
          </a:prstGeom>
          <a:noFill/>
          <a:ln/>
        </p:spPr>
        <p:txBody>
          <a:bodyPr wrap="none" lIns="0" tIns="0" rIns="0" bIns="0" rtlCol="0" anchor="t"/>
          <a:lstStyle/>
          <a:p>
            <a:pPr algn="l" indent="0" marL="0">
              <a:buNone/>
            </a:pPr>
            <a:r>
              <a:rPr lang="en-US" sz="900" b="1" spc="90" kern="0" dirty="0">
                <a:solidFill>
                  <a:srgbClr val="B9C2CD"/>
                </a:solidFill>
                <a:latin typeface="Arial" pitchFamily="34" charset="0"/>
                <a:ea typeface="Arial" pitchFamily="34" charset="-122"/>
                <a:cs typeface="Arial" pitchFamily="34" charset="-120"/>
              </a:rPr>
              <a:t>05</a:t>
            </a:r>
            <a:pPr algn="l" indent="0" marL="0">
              <a:buNone/>
            </a:pPr>
            <a:r>
              <a:rPr lang="en-US" sz="900" spc="90" kern="0" dirty="0">
                <a:solidFill>
                  <a:srgbClr val="88929C"/>
                </a:solidFill>
                <a:latin typeface="Arial" pitchFamily="34" charset="0"/>
                <a:ea typeface="Arial" pitchFamily="34" charset="-122"/>
                <a:cs typeface="Arial" pitchFamily="34" charset="-120"/>
              </a:rPr>
              <a:t> INTEGRATION RECOVERY</a:t>
            </a:r>
            <a:endParaRPr lang="en-US" sz="900" dirty="0"/>
          </a:p>
        </p:txBody>
      </p:sp>
      <p:sp>
        <p:nvSpPr>
          <p:cNvPr id="17" name="Text 13"/>
          <p:cNvSpPr/>
          <p:nvPr/>
        </p:nvSpPr>
        <p:spPr>
          <a:xfrm>
            <a:off x="10530230" y="513893"/>
            <a:ext cx="1004926" cy="161849"/>
          </a:xfrm>
          <a:prstGeom prst="rect">
            <a:avLst/>
          </a:prstGeom>
          <a:noFill/>
          <a:ln/>
        </p:spPr>
        <p:txBody>
          <a:bodyPr wrap="none" lIns="0" tIns="0" rIns="0" bIns="0" rtlCol="0" anchor="t"/>
          <a:lstStyle/>
          <a:p>
            <a:pPr algn="l" indent="0" marL="0">
              <a:buNone/>
            </a:pPr>
            <a:r>
              <a:rPr lang="en-US" sz="900" b="1" spc="36" kern="0" dirty="0">
                <a:solidFill>
                  <a:srgbClr val="F2F5F8"/>
                </a:solidFill>
                <a:latin typeface="Arial" pitchFamily="34" charset="0"/>
                <a:ea typeface="Arial" pitchFamily="34" charset="-122"/>
                <a:cs typeface="Arial" pitchFamily="34" charset="-120"/>
              </a:rPr>
              <a:t>DECISION DECK</a:t>
            </a:r>
            <a:endParaRPr lang="en-US" sz="900" dirty="0"/>
          </a:p>
        </p:txBody>
      </p:sp>
      <p:sp>
        <p:nvSpPr>
          <p:cNvPr id="18" name="Text 14"/>
          <p:cNvSpPr/>
          <p:nvPr/>
        </p:nvSpPr>
        <p:spPr>
          <a:xfrm>
            <a:off x="685800" y="820217"/>
            <a:ext cx="8845906" cy="448056"/>
          </a:xfrm>
          <a:prstGeom prst="rect">
            <a:avLst/>
          </a:prstGeom>
          <a:noFill/>
          <a:ln/>
        </p:spPr>
        <p:txBody>
          <a:bodyPr wrap="none" lIns="0" tIns="0" rIns="0" bIns="0" rtlCol="0" anchor="t"/>
          <a:lstStyle/>
          <a:p>
            <a:pPr algn="l" indent="0" marL="0">
              <a:buNone/>
            </a:pPr>
            <a:r>
              <a:rPr lang="en-US" sz="2760" b="1" spc="-55" kern="0" dirty="0">
                <a:solidFill>
                  <a:srgbClr val="F2F5F8"/>
                </a:solidFill>
                <a:latin typeface="Arial" pitchFamily="34" charset="0"/>
                <a:ea typeface="Arial" pitchFamily="34" charset="-122"/>
                <a:cs typeface="Arial" pitchFamily="34" charset="-120"/>
              </a:rPr>
              <a:t>Defect closure is improving, but six still block Oakport</a:t>
            </a:r>
            <a:endParaRPr lang="en-US" sz="2760" dirty="0"/>
          </a:p>
        </p:txBody>
      </p:sp>
      <p:sp>
        <p:nvSpPr>
          <p:cNvPr id="19" name="Text 15"/>
          <p:cNvSpPr/>
          <p:nvPr/>
        </p:nvSpPr>
        <p:spPr>
          <a:xfrm>
            <a:off x="860450" y="1756562"/>
            <a:ext cx="1589227" cy="138989"/>
          </a:xfrm>
          <a:prstGeom prst="rect">
            <a:avLst/>
          </a:prstGeom>
          <a:noFill/>
          <a:ln/>
        </p:spPr>
        <p:txBody>
          <a:bodyPr wrap="none" lIns="0" tIns="0" rIns="0" bIns="0" rtlCol="0" anchor="t"/>
          <a:lstStyle/>
          <a:p>
            <a:pPr algn="l" indent="0" marL="0">
              <a:buNone/>
            </a:pPr>
            <a:r>
              <a:rPr lang="en-US" sz="800" b="1" spc="96" kern="0" dirty="0">
                <a:solidFill>
                  <a:srgbClr val="88929C"/>
                </a:solidFill>
                <a:latin typeface="Arial" pitchFamily="34" charset="0"/>
                <a:ea typeface="Arial" pitchFamily="34" charset="-122"/>
                <a:cs typeface="Arial" pitchFamily="34" charset="-120"/>
              </a:rPr>
              <a:t>PRIORITY DEFECTS OPEN</a:t>
            </a:r>
            <a:endParaRPr lang="en-US" sz="800" dirty="0"/>
          </a:p>
        </p:txBody>
      </p:sp>
      <p:sp>
        <p:nvSpPr>
          <p:cNvPr id="20" name="Text 16"/>
          <p:cNvSpPr/>
          <p:nvPr/>
        </p:nvSpPr>
        <p:spPr>
          <a:xfrm>
            <a:off x="1045159" y="4744822"/>
            <a:ext cx="417881" cy="175565"/>
          </a:xfrm>
          <a:prstGeom prst="rect">
            <a:avLst/>
          </a:prstGeom>
          <a:noFill/>
          <a:ln/>
        </p:spPr>
        <p:txBody>
          <a:bodyPr wrap="none" lIns="0" tIns="0" rIns="0" bIns="0" rtlCol="0" anchor="t"/>
          <a:lstStyle/>
          <a:p>
            <a:pPr algn="l" indent="0" marL="0">
              <a:buNone/>
            </a:pPr>
            <a:r>
              <a:rPr lang="en-US" sz="1090" dirty="0">
                <a:solidFill>
                  <a:srgbClr val="B9C2CD"/>
                </a:solidFill>
                <a:latin typeface="Arial" pitchFamily="34" charset="0"/>
                <a:ea typeface="Arial" pitchFamily="34" charset="-122"/>
                <a:cs typeface="Arial" pitchFamily="34" charset="-120"/>
              </a:rPr>
              <a:t>Actual</a:t>
            </a:r>
            <a:endParaRPr lang="en-US" sz="1090" dirty="0"/>
          </a:p>
        </p:txBody>
      </p:sp>
      <p:sp>
        <p:nvSpPr>
          <p:cNvPr id="21" name="Text 17"/>
          <p:cNvSpPr/>
          <p:nvPr/>
        </p:nvSpPr>
        <p:spPr>
          <a:xfrm>
            <a:off x="1783994" y="4744822"/>
            <a:ext cx="1004926" cy="175565"/>
          </a:xfrm>
          <a:prstGeom prst="rect">
            <a:avLst/>
          </a:prstGeom>
          <a:noFill/>
          <a:ln/>
        </p:spPr>
        <p:txBody>
          <a:bodyPr wrap="none" lIns="0" tIns="0" rIns="0" bIns="0" rtlCol="0" anchor="t"/>
          <a:lstStyle/>
          <a:p>
            <a:pPr algn="l" indent="0" marL="0">
              <a:buNone/>
            </a:pPr>
            <a:r>
              <a:rPr lang="en-US" sz="1090" dirty="0">
                <a:solidFill>
                  <a:srgbClr val="B9C2CD"/>
                </a:solidFill>
                <a:latin typeface="Arial" pitchFamily="34" charset="0"/>
                <a:ea typeface="Arial" pitchFamily="34" charset="-122"/>
                <a:cs typeface="Arial" pitchFamily="34" charset="-120"/>
              </a:rPr>
              <a:t>Recovery target</a:t>
            </a:r>
            <a:endParaRPr lang="en-US" sz="1090" dirty="0"/>
          </a:p>
        </p:txBody>
      </p:sp>
      <p:sp>
        <p:nvSpPr>
          <p:cNvPr id="22" name="Text 18"/>
          <p:cNvSpPr/>
          <p:nvPr/>
        </p:nvSpPr>
        <p:spPr>
          <a:xfrm>
            <a:off x="7351776" y="1756562"/>
            <a:ext cx="887882" cy="696773"/>
          </a:xfrm>
          <a:prstGeom prst="rect">
            <a:avLst/>
          </a:prstGeom>
          <a:noFill/>
          <a:ln/>
        </p:spPr>
        <p:txBody>
          <a:bodyPr wrap="none" lIns="0" tIns="0" rIns="0" bIns="0" rtlCol="0" anchor="t"/>
          <a:lstStyle/>
          <a:p>
            <a:pPr algn="l" indent="0" marL="0">
              <a:buNone/>
            </a:pPr>
            <a:r>
              <a:rPr lang="en-US" sz="4210" b="1" spc="-84" kern="0" dirty="0">
                <a:solidFill>
                  <a:srgbClr val="F2F5F8"/>
                </a:solidFill>
                <a:latin typeface="Arial" pitchFamily="34" charset="0"/>
                <a:ea typeface="Arial" pitchFamily="34" charset="-122"/>
                <a:cs typeface="Arial" pitchFamily="34" charset="-120"/>
              </a:rPr>
              <a:t>142</a:t>
            </a:r>
            <a:endParaRPr lang="en-US" sz="4210" dirty="0"/>
          </a:p>
        </p:txBody>
      </p:sp>
      <p:sp>
        <p:nvSpPr>
          <p:cNvPr id="23" name="Text 19"/>
          <p:cNvSpPr/>
          <p:nvPr/>
        </p:nvSpPr>
        <p:spPr>
          <a:xfrm>
            <a:off x="7351776" y="2420417"/>
            <a:ext cx="1129284" cy="409651"/>
          </a:xfrm>
          <a:prstGeom prst="rect">
            <a:avLst/>
          </a:prstGeom>
          <a:noFill/>
          <a:ln/>
        </p:spPr>
        <p:txBody>
          <a:bodyPr wrap="none" lIns="0" tIns="0" rIns="0" bIns="0" rtlCol="0" anchor="t"/>
          <a:lstStyle/>
          <a:p>
            <a:pPr algn="l" indent="0" marL="0">
              <a:lnSpc>
                <a:spcPts val="1740"/>
              </a:lnSpc>
              <a:buNone/>
            </a:pPr>
            <a:r>
              <a:rPr lang="en-US" sz="1160" dirty="0">
                <a:solidFill>
                  <a:srgbClr val="88929C"/>
                </a:solidFill>
                <a:latin typeface="Arial" pitchFamily="34" charset="0"/>
                <a:ea typeface="Arial" pitchFamily="34" charset="-122"/>
                <a:cs typeface="Arial" pitchFamily="34" charset="-120"/>
              </a:rPr>
              <a:t>of 168 interfaces</a:t>
            </a:r>
            <a:endParaRPr lang="en-US" sz="1160" dirty="0"/>
          </a:p>
          <a:p>
            <a:pPr algn="l" indent="0" marL="0">
              <a:lnSpc>
                <a:spcPts val="1740"/>
              </a:lnSpc>
              <a:buNone/>
            </a:pPr>
            <a:r>
              <a:rPr lang="en-US" sz="1160" dirty="0">
                <a:solidFill>
                  <a:srgbClr val="88929C"/>
                </a:solidFill>
                <a:latin typeface="Arial" pitchFamily="34" charset="0"/>
                <a:ea typeface="Arial" pitchFamily="34" charset="-122"/>
                <a:cs typeface="Arial" pitchFamily="34" charset="-120"/>
              </a:rPr>
              <a:t>accepted</a:t>
            </a:r>
            <a:endParaRPr lang="en-US" sz="1160" dirty="0"/>
          </a:p>
        </p:txBody>
      </p:sp>
      <p:sp>
        <p:nvSpPr>
          <p:cNvPr id="24" name="Text 20"/>
          <p:cNvSpPr/>
          <p:nvPr/>
        </p:nvSpPr>
        <p:spPr>
          <a:xfrm>
            <a:off x="9590227" y="1756562"/>
            <a:ext cx="315468" cy="696773"/>
          </a:xfrm>
          <a:prstGeom prst="rect">
            <a:avLst/>
          </a:prstGeom>
          <a:noFill/>
          <a:ln/>
        </p:spPr>
        <p:txBody>
          <a:bodyPr wrap="none" lIns="0" tIns="0" rIns="0" bIns="0" rtlCol="0" anchor="t"/>
          <a:lstStyle/>
          <a:p>
            <a:pPr algn="l" indent="0" marL="0">
              <a:buNone/>
            </a:pPr>
            <a:r>
              <a:rPr lang="en-US" sz="4210" b="1" spc="-84" kern="0" dirty="0">
                <a:solidFill>
                  <a:srgbClr val="F2F5F8"/>
                </a:solidFill>
                <a:latin typeface="Arial" pitchFamily="34" charset="0"/>
                <a:ea typeface="Arial" pitchFamily="34" charset="-122"/>
                <a:cs typeface="Arial" pitchFamily="34" charset="-120"/>
              </a:rPr>
              <a:t>9</a:t>
            </a:r>
            <a:endParaRPr lang="en-US" sz="4210" dirty="0"/>
          </a:p>
        </p:txBody>
      </p:sp>
      <p:sp>
        <p:nvSpPr>
          <p:cNvPr id="25" name="Text 21"/>
          <p:cNvSpPr/>
          <p:nvPr/>
        </p:nvSpPr>
        <p:spPr>
          <a:xfrm>
            <a:off x="9590227" y="2420417"/>
            <a:ext cx="1741018" cy="184709"/>
          </a:xfrm>
          <a:prstGeom prst="rect">
            <a:avLst/>
          </a:prstGeom>
          <a:noFill/>
          <a:ln/>
        </p:spPr>
        <p:txBody>
          <a:bodyPr wrap="none" lIns="0" tIns="0" rIns="0" bIns="0" rtlCol="0" anchor="t"/>
          <a:lstStyle/>
          <a:p>
            <a:pPr algn="l" indent="0" marL="0">
              <a:buNone/>
            </a:pPr>
            <a:r>
              <a:rPr lang="en-US" sz="1160" dirty="0">
                <a:solidFill>
                  <a:srgbClr val="88929C"/>
                </a:solidFill>
                <a:latin typeface="Arial" pitchFamily="34" charset="0"/>
                <a:ea typeface="Arial" pitchFamily="34" charset="-122"/>
                <a:cs typeface="Arial" pitchFamily="34" charset="-120"/>
              </a:rPr>
              <a:t>interfaces currently in test</a:t>
            </a:r>
            <a:endParaRPr lang="en-US" sz="1160" dirty="0"/>
          </a:p>
        </p:txBody>
      </p:sp>
      <p:sp>
        <p:nvSpPr>
          <p:cNvPr id="26" name="Text 22"/>
          <p:cNvSpPr/>
          <p:nvPr/>
        </p:nvSpPr>
        <p:spPr>
          <a:xfrm>
            <a:off x="7351776" y="3326587"/>
            <a:ext cx="601675" cy="696773"/>
          </a:xfrm>
          <a:prstGeom prst="rect">
            <a:avLst/>
          </a:prstGeom>
          <a:noFill/>
          <a:ln/>
        </p:spPr>
        <p:txBody>
          <a:bodyPr wrap="none" lIns="0" tIns="0" rIns="0" bIns="0" rtlCol="0" anchor="t"/>
          <a:lstStyle/>
          <a:p>
            <a:pPr algn="l" indent="0" marL="0">
              <a:buNone/>
            </a:pPr>
            <a:r>
              <a:rPr lang="en-US" sz="4210" b="1" spc="-84" kern="0" dirty="0">
                <a:solidFill>
                  <a:srgbClr val="F2F5F8"/>
                </a:solidFill>
                <a:latin typeface="Arial" pitchFamily="34" charset="0"/>
                <a:ea typeface="Arial" pitchFamily="34" charset="-122"/>
                <a:cs typeface="Arial" pitchFamily="34" charset="-120"/>
              </a:rPr>
              <a:t>17</a:t>
            </a:r>
            <a:endParaRPr lang="en-US" sz="4210" dirty="0"/>
          </a:p>
        </p:txBody>
      </p:sp>
      <p:sp>
        <p:nvSpPr>
          <p:cNvPr id="27" name="Text 23"/>
          <p:cNvSpPr/>
          <p:nvPr/>
        </p:nvSpPr>
        <p:spPr>
          <a:xfrm>
            <a:off x="7351776" y="3989527"/>
            <a:ext cx="1508760" cy="184709"/>
          </a:xfrm>
          <a:prstGeom prst="rect">
            <a:avLst/>
          </a:prstGeom>
          <a:noFill/>
          <a:ln/>
        </p:spPr>
        <p:txBody>
          <a:bodyPr wrap="none" lIns="0" tIns="0" rIns="0" bIns="0" rtlCol="0" anchor="t"/>
          <a:lstStyle/>
          <a:p>
            <a:pPr algn="l" indent="0" marL="0">
              <a:buNone/>
            </a:pPr>
            <a:r>
              <a:rPr lang="en-US" sz="1160" dirty="0">
                <a:solidFill>
                  <a:srgbClr val="88929C"/>
                </a:solidFill>
                <a:latin typeface="Arial" pitchFamily="34" charset="0"/>
                <a:ea typeface="Arial" pitchFamily="34" charset="-122"/>
                <a:cs typeface="Arial" pitchFamily="34" charset="-120"/>
              </a:rPr>
              <a:t>priority defects remain</a:t>
            </a:r>
            <a:endParaRPr lang="en-US" sz="1160" dirty="0"/>
          </a:p>
        </p:txBody>
      </p:sp>
      <p:sp>
        <p:nvSpPr>
          <p:cNvPr id="28" name="Text 24"/>
          <p:cNvSpPr/>
          <p:nvPr/>
        </p:nvSpPr>
        <p:spPr>
          <a:xfrm>
            <a:off x="9590227" y="3326587"/>
            <a:ext cx="315468" cy="696773"/>
          </a:xfrm>
          <a:prstGeom prst="rect">
            <a:avLst/>
          </a:prstGeom>
          <a:noFill/>
          <a:ln/>
        </p:spPr>
        <p:txBody>
          <a:bodyPr wrap="none" lIns="0" tIns="0" rIns="0" bIns="0" rtlCol="0" anchor="t"/>
          <a:lstStyle/>
          <a:p>
            <a:pPr algn="l" indent="0" marL="0">
              <a:buNone/>
            </a:pPr>
            <a:r>
              <a:rPr lang="en-US" sz="4210" b="1" spc="-84" kern="0" dirty="0">
                <a:solidFill>
                  <a:srgbClr val="F2F5F8"/>
                </a:solidFill>
                <a:latin typeface="Arial" pitchFamily="34" charset="0"/>
                <a:ea typeface="Arial" pitchFamily="34" charset="-122"/>
                <a:cs typeface="Arial" pitchFamily="34" charset="-120"/>
              </a:rPr>
              <a:t>6</a:t>
            </a:r>
            <a:endParaRPr lang="en-US" sz="4210" dirty="0"/>
          </a:p>
        </p:txBody>
      </p:sp>
      <p:sp>
        <p:nvSpPr>
          <p:cNvPr id="29" name="Text 25"/>
          <p:cNvSpPr/>
          <p:nvPr/>
        </p:nvSpPr>
        <p:spPr>
          <a:xfrm>
            <a:off x="9590227" y="3989527"/>
            <a:ext cx="1503274" cy="184709"/>
          </a:xfrm>
          <a:prstGeom prst="rect">
            <a:avLst/>
          </a:prstGeom>
          <a:noFill/>
          <a:ln/>
        </p:spPr>
        <p:txBody>
          <a:bodyPr wrap="none" lIns="0" tIns="0" rIns="0" bIns="0" rtlCol="0" anchor="t"/>
          <a:lstStyle/>
          <a:p>
            <a:pPr algn="l" indent="0" marL="0">
              <a:buNone/>
            </a:pPr>
            <a:r>
              <a:rPr lang="en-US" sz="1160" dirty="0">
                <a:solidFill>
                  <a:srgbClr val="88929C"/>
                </a:solidFill>
                <a:latin typeface="Arial" pitchFamily="34" charset="0"/>
                <a:ea typeface="Arial" pitchFamily="34" charset="-122"/>
                <a:cs typeface="Arial" pitchFamily="34" charset="-120"/>
              </a:rPr>
              <a:t>defects block Oakport</a:t>
            </a:r>
            <a:endParaRPr lang="en-US" sz="1160" dirty="0"/>
          </a:p>
        </p:txBody>
      </p:sp>
      <p:sp>
        <p:nvSpPr>
          <p:cNvPr id="30" name="Text 26"/>
          <p:cNvSpPr/>
          <p:nvPr/>
        </p:nvSpPr>
        <p:spPr>
          <a:xfrm>
            <a:off x="7407554" y="4737506"/>
            <a:ext cx="1249070" cy="138989"/>
          </a:xfrm>
          <a:prstGeom prst="rect">
            <a:avLst/>
          </a:prstGeom>
          <a:noFill/>
          <a:ln/>
        </p:spPr>
        <p:txBody>
          <a:bodyPr wrap="none" lIns="0" tIns="0" rIns="0" bIns="0" rtlCol="0" anchor="t"/>
          <a:lstStyle/>
          <a:p>
            <a:pPr algn="l" indent="0" marL="0">
              <a:buNone/>
            </a:pPr>
            <a:r>
              <a:rPr lang="en-US" sz="800" b="1" spc="96" kern="0" dirty="0">
                <a:solidFill>
                  <a:srgbClr val="88929C"/>
                </a:solidFill>
                <a:latin typeface="Arial" pitchFamily="34" charset="0"/>
                <a:ea typeface="Arial" pitchFamily="34" charset="-122"/>
                <a:cs typeface="Arial" pitchFamily="34" charset="-120"/>
              </a:rPr>
              <a:t>RECOVERY METHOD</a:t>
            </a:r>
            <a:endParaRPr lang="en-US" sz="800" dirty="0"/>
          </a:p>
        </p:txBody>
      </p:sp>
      <p:sp>
        <p:nvSpPr>
          <p:cNvPr id="31" name="Text 27"/>
          <p:cNvSpPr/>
          <p:nvPr/>
        </p:nvSpPr>
        <p:spPr>
          <a:xfrm>
            <a:off x="7407554" y="4958791"/>
            <a:ext cx="3749040" cy="477317"/>
          </a:xfrm>
          <a:prstGeom prst="rect">
            <a:avLst/>
          </a:prstGeom>
          <a:noFill/>
          <a:ln/>
        </p:spPr>
        <p:txBody>
          <a:bodyPr wrap="none" lIns="0" tIns="0" rIns="0" bIns="0" rtlCol="0" anchor="t"/>
          <a:lstStyle/>
          <a:p>
            <a:pPr algn="l" indent="0" marL="0">
              <a:lnSpc>
                <a:spcPts val="2020"/>
              </a:lnSpc>
              <a:buNone/>
            </a:pPr>
            <a:r>
              <a:rPr lang="en-US" sz="1310" dirty="0">
                <a:solidFill>
                  <a:srgbClr val="B9C2CD"/>
                </a:solidFill>
                <a:latin typeface="Arial" pitchFamily="34" charset="0"/>
                <a:ea typeface="Arial" pitchFamily="34" charset="-122"/>
                <a:cs typeface="Arial" pitchFamily="34" charset="-120"/>
              </a:rPr>
              <a:t>Daily defect room, freeze noncritical changes and</a:t>
            </a:r>
            <a:endParaRPr lang="en-US" sz="1310" dirty="0"/>
          </a:p>
          <a:p>
            <a:pPr algn="l" indent="0" marL="0">
              <a:lnSpc>
                <a:spcPts val="2020"/>
              </a:lnSpc>
              <a:buNone/>
            </a:pPr>
            <a:r>
              <a:rPr lang="en-US" sz="1310" dirty="0">
                <a:solidFill>
                  <a:srgbClr val="B9C2CD"/>
                </a:solidFill>
                <a:latin typeface="Arial" pitchFamily="34" charset="0"/>
                <a:ea typeface="Arial" pitchFamily="34" charset="-122"/>
                <a:cs typeface="Arial" pitchFamily="34" charset="-120"/>
              </a:rPr>
              <a:t>add two vendor engineers for six weeks.</a:t>
            </a:r>
            <a:endParaRPr lang="en-US" sz="1310" dirty="0"/>
          </a:p>
        </p:txBody>
      </p:sp>
      <p:sp>
        <p:nvSpPr>
          <p:cNvPr id="32" name="Text 28"/>
          <p:cNvSpPr/>
          <p:nvPr/>
        </p:nvSpPr>
        <p:spPr>
          <a:xfrm>
            <a:off x="685800" y="5788152"/>
            <a:ext cx="6302959" cy="148133"/>
          </a:xfrm>
          <a:prstGeom prst="rect">
            <a:avLst/>
          </a:prstGeom>
          <a:noFill/>
          <a:ln/>
        </p:spPr>
        <p:txBody>
          <a:bodyPr wrap="none" lIns="0" tIns="0" rIns="0" bIns="0" rtlCol="0" anchor="t"/>
          <a:lstStyle/>
          <a:p>
            <a:pPr algn="l" indent="0" marL="0">
              <a:buNone/>
            </a:pPr>
            <a:r>
              <a:rPr lang="en-US" sz="870" spc="26" kern="0" dirty="0">
                <a:solidFill>
                  <a:srgbClr val="6A757F"/>
                </a:solidFill>
                <a:latin typeface="Consolas" pitchFamily="34" charset="0"/>
                <a:ea typeface="Consolas" pitchFamily="34" charset="-122"/>
                <a:cs typeface="Consolas" pitchFamily="34" charset="-120"/>
              </a:rPr>
              <a:t>Source: user brief. Recovery dates correspond to the next three Fridays, ending 16 July.</a:t>
            </a:r>
            <a:endParaRPr lang="en-US" sz="870" dirty="0"/>
          </a:p>
        </p:txBody>
      </p:sp>
      <p:sp>
        <p:nvSpPr>
          <p:cNvPr id="33" name="Text 29"/>
          <p:cNvSpPr/>
          <p:nvPr/>
        </p:nvSpPr>
        <p:spPr>
          <a:xfrm>
            <a:off x="11069726" y="6305702"/>
            <a:ext cx="464515" cy="152705"/>
          </a:xfrm>
          <a:prstGeom prst="rect">
            <a:avLst/>
          </a:prstGeom>
          <a:noFill/>
          <a:ln/>
        </p:spPr>
        <p:txBody>
          <a:bodyPr wrap="none" lIns="0" tIns="0" rIns="0" bIns="0" rtlCol="0" anchor="t"/>
          <a:lstStyle/>
          <a:p>
            <a:pPr algn="l" indent="0" marL="0">
              <a:buNone/>
            </a:pPr>
            <a:r>
              <a:rPr lang="en-US" sz="900" spc="90" kern="0" dirty="0">
                <a:solidFill>
                  <a:srgbClr val="6A757F"/>
                </a:solidFill>
                <a:latin typeface="Arial" pitchFamily="34" charset="0"/>
                <a:ea typeface="Arial" pitchFamily="34" charset="-122"/>
                <a:cs typeface="Arial" pitchFamily="34" charset="-120"/>
              </a:rPr>
              <a:t>05 / 10</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3" name="Shape 0"/>
          <p:cNvSpPr/>
          <p:nvPr/>
        </p:nvSpPr>
        <p:spPr>
          <a:xfrm>
            <a:off x="685800" y="1283818"/>
            <a:ext cx="10820095" cy="9510"/>
          </a:xfrm>
          <a:prstGeom prst="rect">
            <a:avLst/>
          </a:prstGeom>
          <a:solidFill>
            <a:srgbClr val="96AAC3">
              <a:alpha val="18000"/>
            </a:srgbClr>
          </a:solidFill>
          <a:ln/>
        </p:spPr>
      </p:sp>
      <p:sp>
        <p:nvSpPr>
          <p:cNvPr id="4" name="Shape 1"/>
          <p:cNvSpPr/>
          <p:nvPr/>
        </p:nvSpPr>
        <p:spPr>
          <a:xfrm>
            <a:off x="685800" y="1358798"/>
            <a:ext cx="513893" cy="28346"/>
          </a:xfrm>
          <a:prstGeom prst="rect">
            <a:avLst/>
          </a:prstGeom>
          <a:solidFill>
            <a:srgbClr val="5AA0E0"/>
          </a:solidFill>
          <a:ln/>
        </p:spPr>
      </p:sp>
      <p:sp>
        <p:nvSpPr>
          <p:cNvPr id="5" name="Shape 2"/>
          <p:cNvSpPr/>
          <p:nvPr/>
        </p:nvSpPr>
        <p:spPr>
          <a:xfrm>
            <a:off x="685800" y="3635654"/>
            <a:ext cx="6122091" cy="9510"/>
          </a:xfrm>
          <a:prstGeom prst="rect">
            <a:avLst/>
          </a:prstGeom>
          <a:solidFill>
            <a:srgbClr val="96AAC3">
              <a:alpha val="18000"/>
            </a:srgbClr>
          </a:solidFill>
          <a:ln/>
        </p:spPr>
      </p:sp>
      <p:sp>
        <p:nvSpPr>
          <p:cNvPr id="6" name="Shape 3"/>
          <p:cNvSpPr/>
          <p:nvPr/>
        </p:nvSpPr>
        <p:spPr>
          <a:xfrm>
            <a:off x="685800" y="1479499"/>
            <a:ext cx="1137514" cy="2157984"/>
          </a:xfrm>
          <a:prstGeom prst="roundRect">
            <a:avLst>
              <a:gd name="adj" fmla="val 13424"/>
            </a:avLst>
          </a:prstGeom>
          <a:solidFill>
            <a:srgbClr val="F2F5F8">
              <a:alpha val="6000"/>
            </a:srgbClr>
          </a:solidFill>
          <a:ln w="9525">
            <a:solidFill>
              <a:srgbClr val="96AAC3">
                <a:alpha val="18000"/>
              </a:srgbClr>
            </a:solidFill>
            <a:prstDash val="solid"/>
          </a:ln>
        </p:spPr>
      </p:sp>
      <p:sp>
        <p:nvSpPr>
          <p:cNvPr id="7" name="Shape 4"/>
          <p:cNvSpPr/>
          <p:nvPr/>
        </p:nvSpPr>
        <p:spPr>
          <a:xfrm>
            <a:off x="693115" y="1553566"/>
            <a:ext cx="1121969" cy="2076602"/>
          </a:xfrm>
          <a:prstGeom prst="roundRect">
            <a:avLst>
              <a:gd name="adj" fmla="val 2526"/>
            </a:avLst>
          </a:prstGeom>
          <a:solidFill>
            <a:srgbClr val="5AA0E0"/>
          </a:solidFill>
          <a:ln w="9525">
            <a:solidFill>
              <a:srgbClr val="96AAC3">
                <a:alpha val="18000"/>
              </a:srgbClr>
            </a:solidFill>
            <a:prstDash val="solid"/>
          </a:ln>
        </p:spPr>
      </p:sp>
      <p:sp>
        <p:nvSpPr>
          <p:cNvPr id="8" name="Shape 5"/>
          <p:cNvSpPr/>
          <p:nvPr/>
        </p:nvSpPr>
        <p:spPr>
          <a:xfrm>
            <a:off x="1932127" y="1479499"/>
            <a:ext cx="1137514" cy="2157984"/>
          </a:xfrm>
          <a:prstGeom prst="roundRect">
            <a:avLst>
              <a:gd name="adj" fmla="val 13424"/>
            </a:avLst>
          </a:prstGeom>
          <a:solidFill>
            <a:srgbClr val="F2F5F8">
              <a:alpha val="6000"/>
            </a:srgbClr>
          </a:solidFill>
          <a:ln w="9525">
            <a:solidFill>
              <a:srgbClr val="96AAC3">
                <a:alpha val="18000"/>
              </a:srgbClr>
            </a:solidFill>
            <a:prstDash val="solid"/>
          </a:ln>
        </p:spPr>
      </p:sp>
      <p:sp>
        <p:nvSpPr>
          <p:cNvPr id="9" name="Shape 6"/>
          <p:cNvSpPr/>
          <p:nvPr/>
        </p:nvSpPr>
        <p:spPr>
          <a:xfrm>
            <a:off x="1831543" y="1538021"/>
            <a:ext cx="1230782" cy="15545"/>
          </a:xfrm>
          <a:prstGeom prst="rect">
            <a:avLst/>
          </a:prstGeom>
          <a:solidFill>
            <a:srgbClr val="96AAC3">
              <a:alpha val="18000"/>
            </a:srgbClr>
          </a:solidFill>
          <a:ln w="9525">
            <a:solidFill>
              <a:srgbClr val="96AAC3">
                <a:alpha val="18000"/>
              </a:srgbClr>
            </a:solidFill>
            <a:prstDash val="dash"/>
          </a:ln>
        </p:spPr>
      </p:sp>
      <p:sp>
        <p:nvSpPr>
          <p:cNvPr id="10" name="Shape 7"/>
          <p:cNvSpPr/>
          <p:nvPr/>
        </p:nvSpPr>
        <p:spPr>
          <a:xfrm>
            <a:off x="1939442" y="1506931"/>
            <a:ext cx="1121969" cy="47549"/>
          </a:xfrm>
          <a:prstGeom prst="roundRect">
            <a:avLst>
              <a:gd name="adj" fmla="val 50000"/>
            </a:avLst>
          </a:prstGeom>
          <a:solidFill>
            <a:srgbClr val="235840"/>
          </a:solidFill>
          <a:ln w="9525">
            <a:solidFill>
              <a:srgbClr val="96AAC3">
                <a:alpha val="18000"/>
              </a:srgbClr>
            </a:solidFill>
            <a:prstDash val="solid"/>
          </a:ln>
        </p:spPr>
      </p:sp>
      <p:sp>
        <p:nvSpPr>
          <p:cNvPr id="11" name="Shape 8"/>
          <p:cNvSpPr/>
          <p:nvPr/>
        </p:nvSpPr>
        <p:spPr>
          <a:xfrm>
            <a:off x="3177540" y="1479499"/>
            <a:ext cx="1137514" cy="2157984"/>
          </a:xfrm>
          <a:prstGeom prst="roundRect">
            <a:avLst>
              <a:gd name="adj" fmla="val 13424"/>
            </a:avLst>
          </a:prstGeom>
          <a:solidFill>
            <a:srgbClr val="F2F5F8">
              <a:alpha val="6000"/>
            </a:srgbClr>
          </a:solidFill>
          <a:ln w="9525">
            <a:solidFill>
              <a:srgbClr val="96AAC3">
                <a:alpha val="18000"/>
              </a:srgbClr>
            </a:solidFill>
            <a:prstDash val="solid"/>
          </a:ln>
        </p:spPr>
      </p:sp>
      <p:sp>
        <p:nvSpPr>
          <p:cNvPr id="12" name="Shape 9"/>
          <p:cNvSpPr/>
          <p:nvPr/>
        </p:nvSpPr>
        <p:spPr>
          <a:xfrm>
            <a:off x="3076956" y="1491386"/>
            <a:ext cx="1230782" cy="15545"/>
          </a:xfrm>
          <a:prstGeom prst="rect">
            <a:avLst/>
          </a:prstGeom>
          <a:solidFill>
            <a:srgbClr val="96AAC3">
              <a:alpha val="18000"/>
            </a:srgbClr>
          </a:solidFill>
          <a:ln w="9525">
            <a:solidFill>
              <a:srgbClr val="96AAC3">
                <a:alpha val="18000"/>
              </a:srgbClr>
            </a:solidFill>
            <a:prstDash val="dash"/>
          </a:ln>
        </p:spPr>
      </p:sp>
      <p:sp>
        <p:nvSpPr>
          <p:cNvPr id="13" name="Shape 10"/>
          <p:cNvSpPr/>
          <p:nvPr/>
        </p:nvSpPr>
        <p:spPr>
          <a:xfrm>
            <a:off x="3185770" y="1478585"/>
            <a:ext cx="1121969" cy="27432"/>
          </a:xfrm>
          <a:prstGeom prst="roundRect">
            <a:avLst>
              <a:gd name="adj" fmla="val 50000"/>
            </a:avLst>
          </a:prstGeom>
          <a:solidFill>
            <a:srgbClr val="235840"/>
          </a:solidFill>
          <a:ln w="9525">
            <a:solidFill>
              <a:srgbClr val="96AAC3">
                <a:alpha val="18000"/>
              </a:srgbClr>
            </a:solidFill>
            <a:prstDash val="solid"/>
          </a:ln>
        </p:spPr>
      </p:sp>
      <p:sp>
        <p:nvSpPr>
          <p:cNvPr id="14" name="Shape 11"/>
          <p:cNvSpPr/>
          <p:nvPr/>
        </p:nvSpPr>
        <p:spPr>
          <a:xfrm>
            <a:off x="4423867" y="1479499"/>
            <a:ext cx="1137514" cy="2157984"/>
          </a:xfrm>
          <a:prstGeom prst="roundRect">
            <a:avLst>
              <a:gd name="adj" fmla="val 13424"/>
            </a:avLst>
          </a:prstGeom>
          <a:solidFill>
            <a:srgbClr val="F2F5F8">
              <a:alpha val="6000"/>
            </a:srgbClr>
          </a:solidFill>
          <a:ln w="9525">
            <a:solidFill>
              <a:srgbClr val="96AAC3">
                <a:alpha val="18000"/>
              </a:srgbClr>
            </a:solidFill>
            <a:prstDash val="solid"/>
          </a:ln>
        </p:spPr>
      </p:sp>
      <p:sp>
        <p:nvSpPr>
          <p:cNvPr id="15" name="Shape 12"/>
          <p:cNvSpPr/>
          <p:nvPr/>
        </p:nvSpPr>
        <p:spPr>
          <a:xfrm>
            <a:off x="4323283" y="1463040"/>
            <a:ext cx="1230782" cy="15545"/>
          </a:xfrm>
          <a:prstGeom prst="rect">
            <a:avLst/>
          </a:prstGeom>
          <a:solidFill>
            <a:srgbClr val="96AAC3">
              <a:alpha val="18000"/>
            </a:srgbClr>
          </a:solidFill>
          <a:ln w="9525">
            <a:solidFill>
              <a:srgbClr val="96AAC3">
                <a:alpha val="18000"/>
              </a:srgbClr>
            </a:solidFill>
            <a:prstDash val="dash"/>
          </a:ln>
        </p:spPr>
      </p:sp>
      <p:sp>
        <p:nvSpPr>
          <p:cNvPr id="16" name="Shape 13"/>
          <p:cNvSpPr/>
          <p:nvPr/>
        </p:nvSpPr>
        <p:spPr>
          <a:xfrm>
            <a:off x="4432097" y="1469441"/>
            <a:ext cx="1121969" cy="15545"/>
          </a:xfrm>
          <a:prstGeom prst="roundRect">
            <a:avLst>
              <a:gd name="adj" fmla="val 47058"/>
            </a:avLst>
          </a:prstGeom>
          <a:solidFill>
            <a:srgbClr val="803630"/>
          </a:solidFill>
          <a:ln w="9525">
            <a:solidFill>
              <a:srgbClr val="96AAC3">
                <a:alpha val="18000"/>
              </a:srgbClr>
            </a:solidFill>
            <a:prstDash val="solid"/>
          </a:ln>
        </p:spPr>
      </p:sp>
      <p:sp>
        <p:nvSpPr>
          <p:cNvPr id="17" name="Shape 14"/>
          <p:cNvSpPr/>
          <p:nvPr/>
        </p:nvSpPr>
        <p:spPr>
          <a:xfrm>
            <a:off x="5670194" y="1479499"/>
            <a:ext cx="1137514" cy="2157984"/>
          </a:xfrm>
          <a:prstGeom prst="roundRect">
            <a:avLst>
              <a:gd name="adj" fmla="val 13424"/>
            </a:avLst>
          </a:prstGeom>
          <a:solidFill>
            <a:srgbClr val="F2F5F8">
              <a:alpha val="6000"/>
            </a:srgbClr>
          </a:solidFill>
          <a:ln w="9525">
            <a:solidFill>
              <a:srgbClr val="96AAC3">
                <a:alpha val="18000"/>
              </a:srgbClr>
            </a:solidFill>
            <a:prstDash val="solid"/>
          </a:ln>
        </p:spPr>
      </p:sp>
      <p:sp>
        <p:nvSpPr>
          <p:cNvPr id="18" name="Shape 15"/>
          <p:cNvSpPr/>
          <p:nvPr/>
        </p:nvSpPr>
        <p:spPr>
          <a:xfrm>
            <a:off x="5677510" y="1486814"/>
            <a:ext cx="1121969" cy="2143354"/>
          </a:xfrm>
          <a:prstGeom prst="roundRect">
            <a:avLst>
              <a:gd name="adj" fmla="val 2526"/>
            </a:avLst>
          </a:prstGeom>
          <a:solidFill>
            <a:srgbClr val="5AA0E0"/>
          </a:solidFill>
          <a:ln w="9525">
            <a:solidFill>
              <a:srgbClr val="96AAC3">
                <a:alpha val="18000"/>
              </a:srgbClr>
            </a:solidFill>
            <a:prstDash val="solid"/>
          </a:ln>
        </p:spPr>
      </p:sp>
      <p:sp>
        <p:nvSpPr>
          <p:cNvPr id="19" name="Shape 16"/>
          <p:cNvSpPr/>
          <p:nvPr/>
        </p:nvSpPr>
        <p:spPr>
          <a:xfrm>
            <a:off x="7132320" y="1479499"/>
            <a:ext cx="2132381" cy="1209751"/>
          </a:xfrm>
          <a:prstGeom prst="roundRect">
            <a:avLst>
              <a:gd name="adj" fmla="val 12623"/>
            </a:avLst>
          </a:prstGeom>
          <a:solidFill>
            <a:srgbClr val="F2F5F8">
              <a:alpha val="6000"/>
            </a:srgbClr>
          </a:solidFill>
          <a:ln w="9525">
            <a:solidFill>
              <a:srgbClr val="96AAC3">
                <a:alpha val="18000"/>
              </a:srgbClr>
            </a:solidFill>
            <a:prstDash val="solid"/>
          </a:ln>
        </p:spPr>
      </p:sp>
      <p:sp>
        <p:nvSpPr>
          <p:cNvPr id="20" name="Shape 17"/>
          <p:cNvSpPr/>
          <p:nvPr/>
        </p:nvSpPr>
        <p:spPr>
          <a:xfrm>
            <a:off x="9373514" y="1479499"/>
            <a:ext cx="2132381" cy="1209751"/>
          </a:xfrm>
          <a:prstGeom prst="roundRect">
            <a:avLst>
              <a:gd name="adj" fmla="val 12623"/>
            </a:avLst>
          </a:prstGeom>
          <a:solidFill>
            <a:srgbClr val="F2F5F8">
              <a:alpha val="6000"/>
            </a:srgbClr>
          </a:solidFill>
          <a:ln w="9525">
            <a:solidFill>
              <a:srgbClr val="96AAC3">
                <a:alpha val="18000"/>
              </a:srgbClr>
            </a:solidFill>
            <a:prstDash val="solid"/>
          </a:ln>
        </p:spPr>
      </p:sp>
      <p:sp>
        <p:nvSpPr>
          <p:cNvPr id="21" name="Shape 18"/>
          <p:cNvSpPr/>
          <p:nvPr/>
        </p:nvSpPr>
        <p:spPr>
          <a:xfrm>
            <a:off x="7132320" y="2797150"/>
            <a:ext cx="2132381" cy="1209751"/>
          </a:xfrm>
          <a:prstGeom prst="roundRect">
            <a:avLst>
              <a:gd name="adj" fmla="val 12623"/>
            </a:avLst>
          </a:prstGeom>
          <a:solidFill>
            <a:srgbClr val="F2F5F8">
              <a:alpha val="6000"/>
            </a:srgbClr>
          </a:solidFill>
          <a:ln w="9525">
            <a:solidFill>
              <a:srgbClr val="96AAC3">
                <a:alpha val="18000"/>
              </a:srgbClr>
            </a:solidFill>
            <a:prstDash val="solid"/>
          </a:ln>
        </p:spPr>
      </p:sp>
      <p:sp>
        <p:nvSpPr>
          <p:cNvPr id="22" name="Shape 19"/>
          <p:cNvSpPr/>
          <p:nvPr/>
        </p:nvSpPr>
        <p:spPr>
          <a:xfrm>
            <a:off x="9373514" y="2797150"/>
            <a:ext cx="2132381" cy="1209751"/>
          </a:xfrm>
          <a:prstGeom prst="roundRect">
            <a:avLst>
              <a:gd name="adj" fmla="val 12623"/>
            </a:avLst>
          </a:prstGeom>
          <a:solidFill>
            <a:srgbClr val="F2F5F8">
              <a:alpha val="6000"/>
            </a:srgbClr>
          </a:solidFill>
          <a:ln w="9525">
            <a:solidFill>
              <a:srgbClr val="96AAC3">
                <a:alpha val="18000"/>
              </a:srgbClr>
            </a:solidFill>
            <a:prstDash val="solid"/>
          </a:ln>
        </p:spPr>
      </p:sp>
      <p:sp>
        <p:nvSpPr>
          <p:cNvPr id="23" name="Shape 20"/>
          <p:cNvSpPr/>
          <p:nvPr/>
        </p:nvSpPr>
        <p:spPr>
          <a:xfrm>
            <a:off x="7132320" y="4131259"/>
            <a:ext cx="4372661" cy="905256"/>
          </a:xfrm>
          <a:prstGeom prst="roundRect">
            <a:avLst>
              <a:gd name="adj" fmla="val 16869"/>
            </a:avLst>
          </a:prstGeom>
          <a:solidFill>
            <a:srgbClr val="F2F5F8">
              <a:alpha val="6000"/>
            </a:srgbClr>
          </a:solidFill>
          <a:ln w="9525">
            <a:solidFill>
              <a:srgbClr val="96AAC3">
                <a:alpha val="18000"/>
              </a:srgbClr>
            </a:solidFill>
            <a:prstDash val="solid"/>
          </a:ln>
          <a:effectLst>
            <a:outerShdw sx="100000" sy="100000" kx="0" ky="0" algn="bl" rotWithShape="0" blurRad="209550" dist="95250" dir="5400000">
              <a:srgbClr val="000000">
                <a:alpha val="12000"/>
              </a:srgbClr>
            </a:outerShdw>
          </a:effectLst>
        </p:spPr>
      </p:sp>
      <p:sp>
        <p:nvSpPr>
          <p:cNvPr id="24" name="Shape 21"/>
          <p:cNvSpPr/>
          <p:nvPr/>
        </p:nvSpPr>
        <p:spPr>
          <a:xfrm>
            <a:off x="7132320" y="4283050"/>
            <a:ext cx="28529" cy="600304"/>
          </a:xfrm>
          <a:prstGeom prst="rect">
            <a:avLst/>
          </a:prstGeom>
          <a:solidFill>
            <a:srgbClr val="5AA0E0"/>
          </a:solidFill>
          <a:ln/>
        </p:spPr>
      </p:sp>
      <p:sp>
        <p:nvSpPr>
          <p:cNvPr id="25" name="Shape 22"/>
          <p:cNvSpPr/>
          <p:nvPr/>
        </p:nvSpPr>
        <p:spPr>
          <a:xfrm>
            <a:off x="685800" y="6162142"/>
            <a:ext cx="10820095" cy="9510"/>
          </a:xfrm>
          <a:prstGeom prst="rect">
            <a:avLst/>
          </a:prstGeom>
          <a:solidFill>
            <a:srgbClr val="96AAC3">
              <a:alpha val="18000"/>
            </a:srgbClr>
          </a:solidFill>
          <a:ln/>
        </p:spPr>
      </p:sp>
      <p:sp>
        <p:nvSpPr>
          <p:cNvPr id="26" name="Text 23"/>
          <p:cNvSpPr/>
          <p:nvPr/>
        </p:nvSpPr>
        <p:spPr>
          <a:xfrm>
            <a:off x="685800" y="513893"/>
            <a:ext cx="1824228" cy="161849"/>
          </a:xfrm>
          <a:prstGeom prst="rect">
            <a:avLst/>
          </a:prstGeom>
          <a:noFill/>
          <a:ln/>
        </p:spPr>
        <p:txBody>
          <a:bodyPr wrap="none" lIns="0" tIns="0" rIns="0" bIns="0" rtlCol="0" anchor="t"/>
          <a:lstStyle/>
          <a:p>
            <a:pPr algn="l" indent="0" marL="0">
              <a:buNone/>
            </a:pPr>
            <a:r>
              <a:rPr lang="en-US" sz="900" b="1" spc="90" kern="0" dirty="0">
                <a:solidFill>
                  <a:srgbClr val="B9C2CD"/>
                </a:solidFill>
                <a:latin typeface="Arial" pitchFamily="34" charset="0"/>
                <a:ea typeface="Arial" pitchFamily="34" charset="-122"/>
                <a:cs typeface="Arial" pitchFamily="34" charset="-120"/>
              </a:rPr>
              <a:t>06</a:t>
            </a:r>
            <a:pPr algn="l" indent="0" marL="0">
              <a:buNone/>
            </a:pPr>
            <a:r>
              <a:rPr lang="en-US" sz="900" spc="90" kern="0" dirty="0">
                <a:solidFill>
                  <a:srgbClr val="88929C"/>
                </a:solidFill>
                <a:latin typeface="Arial" pitchFamily="34" charset="0"/>
                <a:ea typeface="Arial" pitchFamily="34" charset="-122"/>
                <a:cs typeface="Arial" pitchFamily="34" charset="-120"/>
              </a:rPr>
              <a:t> BUDGET AND SCHEDULE</a:t>
            </a:r>
            <a:endParaRPr lang="en-US" sz="900" dirty="0"/>
          </a:p>
        </p:txBody>
      </p:sp>
      <p:sp>
        <p:nvSpPr>
          <p:cNvPr id="27" name="Text 24"/>
          <p:cNvSpPr/>
          <p:nvPr/>
        </p:nvSpPr>
        <p:spPr>
          <a:xfrm>
            <a:off x="10530230" y="513893"/>
            <a:ext cx="1004926" cy="161849"/>
          </a:xfrm>
          <a:prstGeom prst="rect">
            <a:avLst/>
          </a:prstGeom>
          <a:noFill/>
          <a:ln/>
        </p:spPr>
        <p:txBody>
          <a:bodyPr wrap="none" lIns="0" tIns="0" rIns="0" bIns="0" rtlCol="0" anchor="t"/>
          <a:lstStyle/>
          <a:p>
            <a:pPr algn="l" indent="0" marL="0">
              <a:buNone/>
            </a:pPr>
            <a:r>
              <a:rPr lang="en-US" sz="900" b="1" spc="36" kern="0" dirty="0">
                <a:solidFill>
                  <a:srgbClr val="F2F5F8"/>
                </a:solidFill>
                <a:latin typeface="Arial" pitchFamily="34" charset="0"/>
                <a:ea typeface="Arial" pitchFamily="34" charset="-122"/>
                <a:cs typeface="Arial" pitchFamily="34" charset="-120"/>
              </a:rPr>
              <a:t>DECISION DECK</a:t>
            </a:r>
            <a:endParaRPr lang="en-US" sz="900" dirty="0"/>
          </a:p>
        </p:txBody>
      </p:sp>
      <p:sp>
        <p:nvSpPr>
          <p:cNvPr id="28" name="Text 25"/>
          <p:cNvSpPr/>
          <p:nvPr/>
        </p:nvSpPr>
        <p:spPr>
          <a:xfrm>
            <a:off x="685800" y="824789"/>
            <a:ext cx="5251399" cy="375818"/>
          </a:xfrm>
          <a:prstGeom prst="rect">
            <a:avLst/>
          </a:prstGeom>
          <a:noFill/>
          <a:ln/>
        </p:spPr>
        <p:txBody>
          <a:bodyPr wrap="none" lIns="0" tIns="0" rIns="0" bIns="0" rtlCol="0" anchor="t"/>
          <a:lstStyle/>
          <a:p>
            <a:pPr algn="l" indent="0" marL="0">
              <a:buNone/>
            </a:pPr>
            <a:r>
              <a:rPr lang="en-US" sz="2310" b="1" spc="-46" kern="0" dirty="0">
                <a:solidFill>
                  <a:srgbClr val="F2F5F8"/>
                </a:solidFill>
                <a:latin typeface="Arial" pitchFamily="34" charset="0"/>
                <a:ea typeface="Arial" pitchFamily="34" charset="-122"/>
                <a:cs typeface="Arial" pitchFamily="34" charset="-120"/>
              </a:rPr>
              <a:t>Recovery lifts EAC by €0.27m, or 3.2%</a:t>
            </a:r>
            <a:endParaRPr lang="en-US" sz="2310" dirty="0"/>
          </a:p>
        </p:txBody>
      </p:sp>
      <p:sp>
        <p:nvSpPr>
          <p:cNvPr id="29" name="Text 26"/>
          <p:cNvSpPr/>
          <p:nvPr/>
        </p:nvSpPr>
        <p:spPr>
          <a:xfrm>
            <a:off x="1033272" y="3746297"/>
            <a:ext cx="443484" cy="166421"/>
          </a:xfrm>
          <a:prstGeom prst="rect">
            <a:avLst/>
          </a:prstGeom>
          <a:noFill/>
          <a:ln/>
        </p:spPr>
        <p:txBody>
          <a:bodyPr wrap="none" lIns="0" tIns="0" rIns="0" bIns="0" rtlCol="0" anchor="t"/>
          <a:lstStyle/>
          <a:p>
            <a:pPr algn="ctr" indent="0" marL="0">
              <a:buNone/>
            </a:pPr>
            <a:r>
              <a:rPr lang="en-US" sz="970" b="1" spc="-10" kern="0" dirty="0">
                <a:solidFill>
                  <a:srgbClr val="F2F5F8"/>
                </a:solidFill>
                <a:latin typeface="Arial" pitchFamily="34" charset="0"/>
                <a:ea typeface="Arial" pitchFamily="34" charset="-122"/>
                <a:cs typeface="Arial" pitchFamily="34" charset="-120"/>
              </a:rPr>
              <a:t>€8.40m</a:t>
            </a:r>
            <a:endParaRPr lang="en-US" sz="970" dirty="0"/>
          </a:p>
        </p:txBody>
      </p:sp>
      <p:sp>
        <p:nvSpPr>
          <p:cNvPr id="30" name="Text 27"/>
          <p:cNvSpPr/>
          <p:nvPr/>
        </p:nvSpPr>
        <p:spPr>
          <a:xfrm>
            <a:off x="1004926" y="3912718"/>
            <a:ext cx="498348" cy="135331"/>
          </a:xfrm>
          <a:prstGeom prst="rect">
            <a:avLst/>
          </a:prstGeom>
          <a:noFill/>
          <a:ln/>
        </p:spPr>
        <p:txBody>
          <a:bodyPr wrap="none" lIns="0" tIns="0" rIns="0" bIns="0" rtlCol="0" anchor="t"/>
          <a:lstStyle/>
          <a:p>
            <a:pPr algn="ctr" indent="0" marL="0">
              <a:buNone/>
            </a:pPr>
            <a:r>
              <a:rPr lang="en-US" sz="790" spc="32" kern="0" dirty="0">
                <a:solidFill>
                  <a:srgbClr val="88929C"/>
                </a:solidFill>
                <a:latin typeface="Arial" pitchFamily="34" charset="0"/>
                <a:ea typeface="Arial" pitchFamily="34" charset="-122"/>
                <a:cs typeface="Arial" pitchFamily="34" charset="-120"/>
              </a:rPr>
              <a:t>Approved</a:t>
            </a:r>
            <a:endParaRPr lang="en-US" sz="790" dirty="0"/>
          </a:p>
        </p:txBody>
      </p:sp>
      <p:sp>
        <p:nvSpPr>
          <p:cNvPr id="31" name="Text 28"/>
          <p:cNvSpPr/>
          <p:nvPr/>
        </p:nvSpPr>
        <p:spPr>
          <a:xfrm>
            <a:off x="2243023" y="3746297"/>
            <a:ext cx="515722" cy="166421"/>
          </a:xfrm>
          <a:prstGeom prst="rect">
            <a:avLst/>
          </a:prstGeom>
          <a:noFill/>
          <a:ln/>
        </p:spPr>
        <p:txBody>
          <a:bodyPr wrap="none" lIns="0" tIns="0" rIns="0" bIns="0" rtlCol="0" anchor="t"/>
          <a:lstStyle/>
          <a:p>
            <a:pPr algn="ctr" indent="0" marL="0">
              <a:buNone/>
            </a:pPr>
            <a:r>
              <a:rPr lang="en-US" sz="970" b="1" spc="-10" kern="0" dirty="0">
                <a:solidFill>
                  <a:srgbClr val="F2F5F8"/>
                </a:solidFill>
                <a:latin typeface="Arial" pitchFamily="34" charset="0"/>
                <a:ea typeface="Arial" pitchFamily="34" charset="-122"/>
                <a:cs typeface="Arial" pitchFamily="34" charset="-120"/>
              </a:rPr>
              <a:t>+€0.19m</a:t>
            </a:r>
            <a:endParaRPr lang="en-US" sz="970" dirty="0"/>
          </a:p>
        </p:txBody>
      </p:sp>
      <p:sp>
        <p:nvSpPr>
          <p:cNvPr id="32" name="Text 29"/>
          <p:cNvSpPr/>
          <p:nvPr/>
        </p:nvSpPr>
        <p:spPr>
          <a:xfrm>
            <a:off x="2223821" y="3912718"/>
            <a:ext cx="553212" cy="135331"/>
          </a:xfrm>
          <a:prstGeom prst="rect">
            <a:avLst/>
          </a:prstGeom>
          <a:noFill/>
          <a:ln/>
        </p:spPr>
        <p:txBody>
          <a:bodyPr wrap="none" lIns="0" tIns="0" rIns="0" bIns="0" rtlCol="0" anchor="t"/>
          <a:lstStyle/>
          <a:p>
            <a:pPr algn="ctr" indent="0" marL="0">
              <a:buNone/>
            </a:pPr>
            <a:r>
              <a:rPr lang="en-US" sz="790" spc="32" kern="0" dirty="0">
                <a:solidFill>
                  <a:srgbClr val="88929C"/>
                </a:solidFill>
                <a:latin typeface="Arial" pitchFamily="34" charset="0"/>
                <a:ea typeface="Arial" pitchFamily="34" charset="-122"/>
                <a:cs typeface="Arial" pitchFamily="34" charset="-120"/>
              </a:rPr>
              <a:t>Integration</a:t>
            </a:r>
            <a:endParaRPr lang="en-US" sz="790" dirty="0"/>
          </a:p>
        </p:txBody>
      </p:sp>
      <p:sp>
        <p:nvSpPr>
          <p:cNvPr id="33" name="Text 30"/>
          <p:cNvSpPr/>
          <p:nvPr/>
        </p:nvSpPr>
        <p:spPr>
          <a:xfrm>
            <a:off x="3488436" y="3746297"/>
            <a:ext cx="515722" cy="166421"/>
          </a:xfrm>
          <a:prstGeom prst="rect">
            <a:avLst/>
          </a:prstGeom>
          <a:noFill/>
          <a:ln/>
        </p:spPr>
        <p:txBody>
          <a:bodyPr wrap="none" lIns="0" tIns="0" rIns="0" bIns="0" rtlCol="0" anchor="t"/>
          <a:lstStyle/>
          <a:p>
            <a:pPr algn="ctr" indent="0" marL="0">
              <a:buNone/>
            </a:pPr>
            <a:r>
              <a:rPr lang="en-US" sz="970" b="1" spc="-10" kern="0" dirty="0">
                <a:solidFill>
                  <a:srgbClr val="F2F5F8"/>
                </a:solidFill>
                <a:latin typeface="Arial" pitchFamily="34" charset="0"/>
                <a:ea typeface="Arial" pitchFamily="34" charset="-122"/>
                <a:cs typeface="Arial" pitchFamily="34" charset="-120"/>
              </a:rPr>
              <a:t>+€0.11m</a:t>
            </a:r>
            <a:endParaRPr lang="en-US" sz="970" dirty="0"/>
          </a:p>
        </p:txBody>
      </p:sp>
      <p:sp>
        <p:nvSpPr>
          <p:cNvPr id="34" name="Text 31"/>
          <p:cNvSpPr/>
          <p:nvPr/>
        </p:nvSpPr>
        <p:spPr>
          <a:xfrm>
            <a:off x="3433572" y="3912718"/>
            <a:ext cx="626364" cy="135331"/>
          </a:xfrm>
          <a:prstGeom prst="rect">
            <a:avLst/>
          </a:prstGeom>
          <a:noFill/>
          <a:ln/>
        </p:spPr>
        <p:txBody>
          <a:bodyPr wrap="none" lIns="0" tIns="0" rIns="0" bIns="0" rtlCol="0" anchor="t"/>
          <a:lstStyle/>
          <a:p>
            <a:pPr algn="ctr" indent="0" marL="0">
              <a:buNone/>
            </a:pPr>
            <a:r>
              <a:rPr lang="en-US" sz="790" spc="32" kern="0" dirty="0">
                <a:solidFill>
                  <a:srgbClr val="88929C"/>
                </a:solidFill>
                <a:latin typeface="Arial" pitchFamily="34" charset="0"/>
                <a:ea typeface="Arial" pitchFamily="34" charset="-122"/>
                <a:cs typeface="Arial" pitchFamily="34" charset="-120"/>
              </a:rPr>
              <a:t>Site support</a:t>
            </a:r>
            <a:endParaRPr lang="en-US" sz="790" dirty="0"/>
          </a:p>
        </p:txBody>
      </p:sp>
      <p:sp>
        <p:nvSpPr>
          <p:cNvPr id="35" name="Text 32"/>
          <p:cNvSpPr/>
          <p:nvPr/>
        </p:nvSpPr>
        <p:spPr>
          <a:xfrm>
            <a:off x="4734763" y="3746297"/>
            <a:ext cx="515722" cy="166421"/>
          </a:xfrm>
          <a:prstGeom prst="rect">
            <a:avLst/>
          </a:prstGeom>
          <a:noFill/>
          <a:ln/>
        </p:spPr>
        <p:txBody>
          <a:bodyPr wrap="none" lIns="0" tIns="0" rIns="0" bIns="0" rtlCol="0" anchor="t"/>
          <a:lstStyle/>
          <a:p>
            <a:pPr algn="ctr" indent="0" marL="0">
              <a:buNone/>
            </a:pPr>
            <a:r>
              <a:rPr lang="en-US" sz="970" b="1" spc="-10" kern="0" dirty="0">
                <a:solidFill>
                  <a:srgbClr val="F2F5F8"/>
                </a:solidFill>
                <a:latin typeface="Arial" pitchFamily="34" charset="0"/>
                <a:ea typeface="Arial" pitchFamily="34" charset="-122"/>
                <a:cs typeface="Arial" pitchFamily="34" charset="-120"/>
              </a:rPr>
              <a:t>−€0.03m</a:t>
            </a:r>
            <a:endParaRPr lang="en-US" sz="970" dirty="0"/>
          </a:p>
        </p:txBody>
      </p:sp>
      <p:sp>
        <p:nvSpPr>
          <p:cNvPr id="36" name="Text 33"/>
          <p:cNvSpPr/>
          <p:nvPr/>
        </p:nvSpPr>
        <p:spPr>
          <a:xfrm>
            <a:off x="4835347" y="3912718"/>
            <a:ext cx="315468" cy="135331"/>
          </a:xfrm>
          <a:prstGeom prst="rect">
            <a:avLst/>
          </a:prstGeom>
          <a:noFill/>
          <a:ln/>
        </p:spPr>
        <p:txBody>
          <a:bodyPr wrap="none" lIns="0" tIns="0" rIns="0" bIns="0" rtlCol="0" anchor="t"/>
          <a:lstStyle/>
          <a:p>
            <a:pPr algn="ctr" indent="0" marL="0">
              <a:buNone/>
            </a:pPr>
            <a:r>
              <a:rPr lang="en-US" sz="790" spc="32" kern="0" dirty="0">
                <a:solidFill>
                  <a:srgbClr val="88929C"/>
                </a:solidFill>
                <a:latin typeface="Arial" pitchFamily="34" charset="0"/>
                <a:ea typeface="Arial" pitchFamily="34" charset="-122"/>
                <a:cs typeface="Arial" pitchFamily="34" charset="-120"/>
              </a:rPr>
              <a:t>Travel</a:t>
            </a:r>
            <a:endParaRPr lang="en-US" sz="790" dirty="0"/>
          </a:p>
        </p:txBody>
      </p:sp>
      <p:sp>
        <p:nvSpPr>
          <p:cNvPr id="37" name="Text 34"/>
          <p:cNvSpPr/>
          <p:nvPr/>
        </p:nvSpPr>
        <p:spPr>
          <a:xfrm>
            <a:off x="6017666" y="3746297"/>
            <a:ext cx="443484" cy="166421"/>
          </a:xfrm>
          <a:prstGeom prst="rect">
            <a:avLst/>
          </a:prstGeom>
          <a:noFill/>
          <a:ln/>
        </p:spPr>
        <p:txBody>
          <a:bodyPr wrap="none" lIns="0" tIns="0" rIns="0" bIns="0" rtlCol="0" anchor="t"/>
          <a:lstStyle/>
          <a:p>
            <a:pPr algn="ctr" indent="0" marL="0">
              <a:buNone/>
            </a:pPr>
            <a:r>
              <a:rPr lang="en-US" sz="970" b="1" spc="-10" kern="0" dirty="0">
                <a:solidFill>
                  <a:srgbClr val="F2F5F8"/>
                </a:solidFill>
                <a:latin typeface="Arial" pitchFamily="34" charset="0"/>
                <a:ea typeface="Arial" pitchFamily="34" charset="-122"/>
                <a:cs typeface="Arial" pitchFamily="34" charset="-120"/>
              </a:rPr>
              <a:t>€8.67m</a:t>
            </a:r>
            <a:endParaRPr lang="en-US" sz="970" dirty="0"/>
          </a:p>
        </p:txBody>
      </p:sp>
      <p:sp>
        <p:nvSpPr>
          <p:cNvPr id="38" name="Text 35"/>
          <p:cNvSpPr/>
          <p:nvPr/>
        </p:nvSpPr>
        <p:spPr>
          <a:xfrm>
            <a:off x="6119165" y="3912718"/>
            <a:ext cx="239573" cy="135331"/>
          </a:xfrm>
          <a:prstGeom prst="rect">
            <a:avLst/>
          </a:prstGeom>
          <a:noFill/>
          <a:ln/>
        </p:spPr>
        <p:txBody>
          <a:bodyPr wrap="none" lIns="0" tIns="0" rIns="0" bIns="0" rtlCol="0" anchor="t"/>
          <a:lstStyle/>
          <a:p>
            <a:pPr algn="ctr" indent="0" marL="0">
              <a:buNone/>
            </a:pPr>
            <a:r>
              <a:rPr lang="en-US" sz="790" spc="32" kern="0" dirty="0">
                <a:solidFill>
                  <a:srgbClr val="88929C"/>
                </a:solidFill>
                <a:latin typeface="Arial" pitchFamily="34" charset="0"/>
                <a:ea typeface="Arial" pitchFamily="34" charset="-122"/>
                <a:cs typeface="Arial" pitchFamily="34" charset="-120"/>
              </a:rPr>
              <a:t>EAC</a:t>
            </a:r>
            <a:endParaRPr lang="en-US" sz="790" dirty="0"/>
          </a:p>
        </p:txBody>
      </p:sp>
      <p:sp>
        <p:nvSpPr>
          <p:cNvPr id="39" name="Text 36"/>
          <p:cNvSpPr/>
          <p:nvPr/>
        </p:nvSpPr>
        <p:spPr>
          <a:xfrm>
            <a:off x="7295083" y="1611173"/>
            <a:ext cx="1512418" cy="585216"/>
          </a:xfrm>
          <a:prstGeom prst="rect">
            <a:avLst/>
          </a:prstGeom>
          <a:noFill/>
          <a:ln/>
        </p:spPr>
        <p:txBody>
          <a:bodyPr wrap="none" lIns="0" tIns="0" rIns="0" bIns="0" rtlCol="0" anchor="t"/>
          <a:lstStyle/>
          <a:p>
            <a:pPr algn="l" indent="0" marL="0">
              <a:buNone/>
            </a:pPr>
            <a:r>
              <a:rPr lang="en-US" sz="3530" b="1" spc="-71" kern="0" dirty="0">
                <a:solidFill>
                  <a:srgbClr val="F2F5F8"/>
                </a:solidFill>
                <a:latin typeface="Arial" pitchFamily="34" charset="0"/>
                <a:ea typeface="Arial" pitchFamily="34" charset="-122"/>
                <a:cs typeface="Arial" pitchFamily="34" charset="-120"/>
              </a:rPr>
              <a:t>€5.76m</a:t>
            </a:r>
            <a:endParaRPr lang="en-US" sz="3530" dirty="0"/>
          </a:p>
        </p:txBody>
      </p:sp>
      <p:sp>
        <p:nvSpPr>
          <p:cNvPr id="40" name="Text 37"/>
          <p:cNvSpPr/>
          <p:nvPr/>
        </p:nvSpPr>
        <p:spPr>
          <a:xfrm>
            <a:off x="7295083" y="2168042"/>
            <a:ext cx="1732788" cy="343814"/>
          </a:xfrm>
          <a:prstGeom prst="rect">
            <a:avLst/>
          </a:prstGeom>
          <a:noFill/>
          <a:ln/>
        </p:spPr>
        <p:txBody>
          <a:bodyPr wrap="none" lIns="0" tIns="0" rIns="0" bIns="0" rtlCol="0" anchor="t"/>
          <a:lstStyle/>
          <a:p>
            <a:pPr algn="l" indent="0" marL="0">
              <a:lnSpc>
                <a:spcPts val="1740"/>
              </a:lnSpc>
              <a:buNone/>
            </a:pPr>
            <a:r>
              <a:rPr lang="en-US" sz="970" dirty="0">
                <a:solidFill>
                  <a:srgbClr val="88929C"/>
                </a:solidFill>
                <a:latin typeface="Arial" pitchFamily="34" charset="0"/>
                <a:ea typeface="Arial" pitchFamily="34" charset="-122"/>
                <a:cs typeface="Arial" pitchFamily="34" charset="-120"/>
              </a:rPr>
              <a:t>actual plus committed through</a:t>
            </a:r>
            <a:endParaRPr lang="en-US" sz="970" dirty="0"/>
          </a:p>
          <a:p>
            <a:pPr algn="l" indent="0" marL="0">
              <a:lnSpc>
                <a:spcPts val="1740"/>
              </a:lnSpc>
              <a:buNone/>
            </a:pPr>
            <a:r>
              <a:rPr lang="en-US" sz="970" dirty="0">
                <a:solidFill>
                  <a:srgbClr val="88929C"/>
                </a:solidFill>
                <a:latin typeface="Arial" pitchFamily="34" charset="0"/>
                <a:ea typeface="Arial" pitchFamily="34" charset="-122"/>
                <a:cs typeface="Arial" pitchFamily="34" charset="-120"/>
              </a:rPr>
              <a:t>June</a:t>
            </a:r>
            <a:endParaRPr lang="en-US" sz="970" dirty="0"/>
          </a:p>
        </p:txBody>
      </p:sp>
      <p:sp>
        <p:nvSpPr>
          <p:cNvPr id="41" name="Text 38"/>
          <p:cNvSpPr/>
          <p:nvPr/>
        </p:nvSpPr>
        <p:spPr>
          <a:xfrm>
            <a:off x="9535363" y="1611173"/>
            <a:ext cx="1309421" cy="585216"/>
          </a:xfrm>
          <a:prstGeom prst="rect">
            <a:avLst/>
          </a:prstGeom>
          <a:noFill/>
          <a:ln/>
        </p:spPr>
        <p:txBody>
          <a:bodyPr wrap="none" lIns="0" tIns="0" rIns="0" bIns="0" rtlCol="0" anchor="t"/>
          <a:lstStyle/>
          <a:p>
            <a:pPr algn="l" indent="0" marL="0">
              <a:buNone/>
            </a:pPr>
            <a:r>
              <a:rPr lang="en-US" sz="3530" b="1" spc="-71" kern="0" dirty="0">
                <a:solidFill>
                  <a:srgbClr val="F2F5F8"/>
                </a:solidFill>
                <a:latin typeface="Arial" pitchFamily="34" charset="0"/>
                <a:ea typeface="Arial" pitchFamily="34" charset="-122"/>
                <a:cs typeface="Arial" pitchFamily="34" charset="-120"/>
              </a:rPr>
              <a:t>68.6%</a:t>
            </a:r>
            <a:endParaRPr lang="en-US" sz="3530" dirty="0"/>
          </a:p>
        </p:txBody>
      </p:sp>
      <p:sp>
        <p:nvSpPr>
          <p:cNvPr id="42" name="Text 39"/>
          <p:cNvSpPr/>
          <p:nvPr/>
        </p:nvSpPr>
        <p:spPr>
          <a:xfrm>
            <a:off x="9535363" y="2168042"/>
            <a:ext cx="1764792" cy="343814"/>
          </a:xfrm>
          <a:prstGeom prst="rect">
            <a:avLst/>
          </a:prstGeom>
          <a:noFill/>
          <a:ln/>
        </p:spPr>
        <p:txBody>
          <a:bodyPr wrap="none" lIns="0" tIns="0" rIns="0" bIns="0" rtlCol="0" anchor="t"/>
          <a:lstStyle/>
          <a:p>
            <a:pPr algn="l" indent="0" marL="0">
              <a:lnSpc>
                <a:spcPts val="1740"/>
              </a:lnSpc>
              <a:buNone/>
            </a:pPr>
            <a:r>
              <a:rPr lang="en-US" sz="970" dirty="0">
                <a:solidFill>
                  <a:srgbClr val="88929C"/>
                </a:solidFill>
                <a:latin typeface="Arial" pitchFamily="34" charset="0"/>
                <a:ea typeface="Arial" pitchFamily="34" charset="-122"/>
                <a:cs typeface="Arial" pitchFamily="34" charset="-120"/>
              </a:rPr>
              <a:t>of approved budget committed</a:t>
            </a:r>
            <a:endParaRPr lang="en-US" sz="970" dirty="0"/>
          </a:p>
          <a:p>
            <a:pPr algn="l" indent="0" marL="0">
              <a:lnSpc>
                <a:spcPts val="1740"/>
              </a:lnSpc>
              <a:buNone/>
            </a:pPr>
            <a:r>
              <a:rPr lang="en-US" sz="970" dirty="0">
                <a:solidFill>
                  <a:srgbClr val="88929C"/>
                </a:solidFill>
                <a:latin typeface="Arial" pitchFamily="34" charset="0"/>
                <a:ea typeface="Arial" pitchFamily="34" charset="-122"/>
                <a:cs typeface="Arial" pitchFamily="34" charset="-120"/>
              </a:rPr>
              <a:t>or spent, derived</a:t>
            </a:r>
            <a:endParaRPr lang="en-US" sz="970" dirty="0"/>
          </a:p>
        </p:txBody>
      </p:sp>
      <p:sp>
        <p:nvSpPr>
          <p:cNvPr id="43" name="Text 40"/>
          <p:cNvSpPr/>
          <p:nvPr/>
        </p:nvSpPr>
        <p:spPr>
          <a:xfrm>
            <a:off x="7295083" y="2928823"/>
            <a:ext cx="1625803" cy="585216"/>
          </a:xfrm>
          <a:prstGeom prst="rect">
            <a:avLst/>
          </a:prstGeom>
          <a:noFill/>
          <a:ln/>
        </p:spPr>
        <p:txBody>
          <a:bodyPr wrap="none" lIns="0" tIns="0" rIns="0" bIns="0" rtlCol="0" anchor="t"/>
          <a:lstStyle/>
          <a:p>
            <a:pPr algn="l" indent="0" marL="0">
              <a:buNone/>
            </a:pPr>
            <a:r>
              <a:rPr lang="en-US" sz="3530" b="1" spc="-71" kern="0" dirty="0">
                <a:solidFill>
                  <a:srgbClr val="F2F5F8"/>
                </a:solidFill>
                <a:latin typeface="Arial" pitchFamily="34" charset="0"/>
                <a:ea typeface="Arial" pitchFamily="34" charset="-122"/>
                <a:cs typeface="Arial" pitchFamily="34" charset="-120"/>
              </a:rPr>
              <a:t>+7 days</a:t>
            </a:r>
            <a:endParaRPr lang="en-US" sz="3530" dirty="0"/>
          </a:p>
        </p:txBody>
      </p:sp>
      <p:sp>
        <p:nvSpPr>
          <p:cNvPr id="44" name="Text 41"/>
          <p:cNvSpPr/>
          <p:nvPr/>
        </p:nvSpPr>
        <p:spPr>
          <a:xfrm>
            <a:off x="7295083" y="3485693"/>
            <a:ext cx="1815084" cy="343814"/>
          </a:xfrm>
          <a:prstGeom prst="rect">
            <a:avLst/>
          </a:prstGeom>
          <a:noFill/>
          <a:ln/>
        </p:spPr>
        <p:txBody>
          <a:bodyPr wrap="none" lIns="0" tIns="0" rIns="0" bIns="0" rtlCol="0" anchor="t"/>
          <a:lstStyle/>
          <a:p>
            <a:pPr algn="l" indent="0" marL="0">
              <a:lnSpc>
                <a:spcPts val="1740"/>
              </a:lnSpc>
              <a:buNone/>
            </a:pPr>
            <a:r>
              <a:rPr lang="en-US" sz="970" dirty="0">
                <a:solidFill>
                  <a:srgbClr val="88929C"/>
                </a:solidFill>
                <a:latin typeface="Arial" pitchFamily="34" charset="0"/>
                <a:ea typeface="Arial" pitchFamily="34" charset="-122"/>
                <a:cs typeface="Arial" pitchFamily="34" charset="-120"/>
              </a:rPr>
              <a:t>completion movement from 8 to</a:t>
            </a:r>
            <a:endParaRPr lang="en-US" sz="970" dirty="0"/>
          </a:p>
          <a:p>
            <a:pPr algn="l" indent="0" marL="0">
              <a:lnSpc>
                <a:spcPts val="1740"/>
              </a:lnSpc>
              <a:buNone/>
            </a:pPr>
            <a:r>
              <a:rPr lang="en-US" sz="970" dirty="0">
                <a:solidFill>
                  <a:srgbClr val="88929C"/>
                </a:solidFill>
                <a:latin typeface="Arial" pitchFamily="34" charset="0"/>
                <a:ea typeface="Arial" pitchFamily="34" charset="-122"/>
                <a:cs typeface="Arial" pitchFamily="34" charset="-120"/>
              </a:rPr>
              <a:t>15 Nov</a:t>
            </a:r>
            <a:endParaRPr lang="en-US" sz="970" dirty="0"/>
          </a:p>
        </p:txBody>
      </p:sp>
      <p:sp>
        <p:nvSpPr>
          <p:cNvPr id="45" name="Text 42"/>
          <p:cNvSpPr/>
          <p:nvPr/>
        </p:nvSpPr>
        <p:spPr>
          <a:xfrm>
            <a:off x="9535363" y="2928823"/>
            <a:ext cx="1358798" cy="585216"/>
          </a:xfrm>
          <a:prstGeom prst="rect">
            <a:avLst/>
          </a:prstGeom>
          <a:noFill/>
          <a:ln/>
        </p:spPr>
        <p:txBody>
          <a:bodyPr wrap="none" lIns="0" tIns="0" rIns="0" bIns="0" rtlCol="0" anchor="t"/>
          <a:lstStyle/>
          <a:p>
            <a:pPr algn="l" indent="0" marL="0">
              <a:buNone/>
            </a:pPr>
            <a:r>
              <a:rPr lang="en-US" sz="3530" b="1" spc="-71" kern="0" dirty="0">
                <a:solidFill>
                  <a:srgbClr val="F2F5F8"/>
                </a:solidFill>
                <a:latin typeface="Arial" pitchFamily="34" charset="0"/>
                <a:ea typeface="Arial" pitchFamily="34" charset="-122"/>
                <a:cs typeface="Arial" pitchFamily="34" charset="-120"/>
              </a:rPr>
              <a:t>6 days</a:t>
            </a:r>
            <a:endParaRPr lang="en-US" sz="3530" dirty="0"/>
          </a:p>
        </p:txBody>
      </p:sp>
      <p:sp>
        <p:nvSpPr>
          <p:cNvPr id="46" name="Text 43"/>
          <p:cNvSpPr/>
          <p:nvPr/>
        </p:nvSpPr>
        <p:spPr>
          <a:xfrm>
            <a:off x="9535363" y="3485693"/>
            <a:ext cx="1706270" cy="343814"/>
          </a:xfrm>
          <a:prstGeom prst="rect">
            <a:avLst/>
          </a:prstGeom>
          <a:noFill/>
          <a:ln/>
        </p:spPr>
        <p:txBody>
          <a:bodyPr wrap="none" lIns="0" tIns="0" rIns="0" bIns="0" rtlCol="0" anchor="t"/>
          <a:lstStyle/>
          <a:p>
            <a:pPr algn="l" indent="0" marL="0">
              <a:lnSpc>
                <a:spcPts val="1740"/>
              </a:lnSpc>
              <a:buNone/>
            </a:pPr>
            <a:r>
              <a:rPr lang="en-US" sz="970" dirty="0">
                <a:solidFill>
                  <a:srgbClr val="88929C"/>
                </a:solidFill>
                <a:latin typeface="Arial" pitchFamily="34" charset="0"/>
                <a:ea typeface="Arial" pitchFamily="34" charset="-122"/>
                <a:cs typeface="Arial" pitchFamily="34" charset="-120"/>
              </a:rPr>
              <a:t>critical-path buffer, down from</a:t>
            </a:r>
            <a:endParaRPr lang="en-US" sz="970" dirty="0"/>
          </a:p>
          <a:p>
            <a:pPr algn="l" indent="0" marL="0">
              <a:lnSpc>
                <a:spcPts val="1740"/>
              </a:lnSpc>
              <a:buNone/>
            </a:pPr>
            <a:r>
              <a:rPr lang="en-US" sz="970" dirty="0">
                <a:solidFill>
                  <a:srgbClr val="88929C"/>
                </a:solidFill>
                <a:latin typeface="Arial" pitchFamily="34" charset="0"/>
                <a:ea typeface="Arial" pitchFamily="34" charset="-122"/>
                <a:cs typeface="Arial" pitchFamily="34" charset="-120"/>
              </a:rPr>
              <a:t>28</a:t>
            </a:r>
            <a:endParaRPr lang="en-US" sz="970" dirty="0"/>
          </a:p>
        </p:txBody>
      </p:sp>
      <p:sp>
        <p:nvSpPr>
          <p:cNvPr id="47" name="Text 44"/>
          <p:cNvSpPr/>
          <p:nvPr/>
        </p:nvSpPr>
        <p:spPr>
          <a:xfrm>
            <a:off x="7341718" y="4293108"/>
            <a:ext cx="1229868" cy="119786"/>
          </a:xfrm>
          <a:prstGeom prst="rect">
            <a:avLst/>
          </a:prstGeom>
          <a:noFill/>
          <a:ln/>
        </p:spPr>
        <p:txBody>
          <a:bodyPr wrap="none" lIns="0" tIns="0" rIns="0" bIns="0" rtlCol="0" anchor="t"/>
          <a:lstStyle/>
          <a:p>
            <a:pPr algn="l" indent="0" marL="0">
              <a:buNone/>
            </a:pPr>
            <a:r>
              <a:rPr lang="en-US" sz="670" b="1" spc="80" kern="0" dirty="0">
                <a:solidFill>
                  <a:srgbClr val="88929C"/>
                </a:solidFill>
                <a:latin typeface="Arial" pitchFamily="34" charset="0"/>
                <a:ea typeface="Arial" pitchFamily="34" charset="-122"/>
                <a:cs typeface="Arial" pitchFamily="34" charset="-120"/>
              </a:rPr>
              <a:t>DERIVED CALCULATION</a:t>
            </a:r>
            <a:endParaRPr lang="en-US" sz="670" dirty="0"/>
          </a:p>
        </p:txBody>
      </p:sp>
      <p:sp>
        <p:nvSpPr>
          <p:cNvPr id="48" name="Text 45"/>
          <p:cNvSpPr/>
          <p:nvPr/>
        </p:nvSpPr>
        <p:spPr>
          <a:xfrm>
            <a:off x="7341718" y="4478731"/>
            <a:ext cx="3952037" cy="401422"/>
          </a:xfrm>
          <a:prstGeom prst="rect">
            <a:avLst/>
          </a:prstGeom>
          <a:noFill/>
          <a:ln/>
        </p:spPr>
        <p:txBody>
          <a:bodyPr wrap="none" lIns="0" tIns="0" rIns="0" bIns="0" rtlCol="0" anchor="t"/>
          <a:lstStyle/>
          <a:p>
            <a:pPr algn="l" indent="0" marL="0">
              <a:lnSpc>
                <a:spcPts val="2020"/>
              </a:lnSpc>
              <a:buNone/>
            </a:pPr>
            <a:r>
              <a:rPr lang="en-US" sz="1100" dirty="0">
                <a:solidFill>
                  <a:srgbClr val="B9C2CD"/>
                </a:solidFill>
                <a:latin typeface="Arial" pitchFamily="34" charset="0"/>
                <a:ea typeface="Arial" pitchFamily="34" charset="-122"/>
                <a:cs typeface="Arial" pitchFamily="34" charset="-120"/>
              </a:rPr>
              <a:t>€5.76m ÷ €8.40m = 68.6%. EAC variance is €8.67m − €8.40m</a:t>
            </a:r>
            <a:endParaRPr lang="en-US" sz="1100" dirty="0"/>
          </a:p>
          <a:p>
            <a:pPr algn="l" indent="0" marL="0">
              <a:lnSpc>
                <a:spcPts val="2020"/>
              </a:lnSpc>
              <a:buNone/>
            </a:pPr>
            <a:r>
              <a:rPr lang="en-US" sz="1100" dirty="0">
                <a:solidFill>
                  <a:srgbClr val="B9C2CD"/>
                </a:solidFill>
                <a:latin typeface="Arial" pitchFamily="34" charset="0"/>
                <a:ea typeface="Arial" pitchFamily="34" charset="-122"/>
                <a:cs typeface="Arial" pitchFamily="34" charset="-120"/>
              </a:rPr>
              <a:t>= €0.27m.</a:t>
            </a:r>
            <a:endParaRPr lang="en-US" sz="1100" dirty="0"/>
          </a:p>
        </p:txBody>
      </p:sp>
      <p:sp>
        <p:nvSpPr>
          <p:cNvPr id="49" name="Text 46"/>
          <p:cNvSpPr/>
          <p:nvPr/>
        </p:nvSpPr>
        <p:spPr>
          <a:xfrm>
            <a:off x="685800" y="5175504"/>
            <a:ext cx="5713171" cy="127102"/>
          </a:xfrm>
          <a:prstGeom prst="rect">
            <a:avLst/>
          </a:prstGeom>
          <a:noFill/>
          <a:ln/>
        </p:spPr>
        <p:txBody>
          <a:bodyPr wrap="none" lIns="0" tIns="0" rIns="0" bIns="0" rtlCol="0" anchor="t"/>
          <a:lstStyle/>
          <a:p>
            <a:pPr algn="l" indent="0" marL="0">
              <a:buNone/>
            </a:pPr>
            <a:r>
              <a:rPr lang="en-US" sz="730" spc="22" kern="0" dirty="0">
                <a:solidFill>
                  <a:srgbClr val="6A757F"/>
                </a:solidFill>
                <a:latin typeface="Consolas" pitchFamily="34" charset="0"/>
                <a:ea typeface="Consolas" pitchFamily="34" charset="-122"/>
                <a:cs typeface="Consolas" pitchFamily="34" charset="-120"/>
              </a:rPr>
              <a:t>Source: user brief. Bridge components reconcile from approved budget to estimate at completion.</a:t>
            </a:r>
            <a:endParaRPr lang="en-US" sz="730" dirty="0"/>
          </a:p>
        </p:txBody>
      </p:sp>
      <p:sp>
        <p:nvSpPr>
          <p:cNvPr id="50" name="Text 47"/>
          <p:cNvSpPr/>
          <p:nvPr/>
        </p:nvSpPr>
        <p:spPr>
          <a:xfrm>
            <a:off x="11069726" y="6305702"/>
            <a:ext cx="464515" cy="152705"/>
          </a:xfrm>
          <a:prstGeom prst="rect">
            <a:avLst/>
          </a:prstGeom>
          <a:noFill/>
          <a:ln/>
        </p:spPr>
        <p:txBody>
          <a:bodyPr wrap="none" lIns="0" tIns="0" rIns="0" bIns="0" rtlCol="0" anchor="t"/>
          <a:lstStyle/>
          <a:p>
            <a:pPr algn="l" indent="0" marL="0">
              <a:buNone/>
            </a:pPr>
            <a:r>
              <a:rPr lang="en-US" sz="900" spc="90" kern="0" dirty="0">
                <a:solidFill>
                  <a:srgbClr val="6A757F"/>
                </a:solidFill>
                <a:latin typeface="Arial" pitchFamily="34" charset="0"/>
                <a:ea typeface="Arial" pitchFamily="34" charset="-122"/>
                <a:cs typeface="Arial" pitchFamily="34" charset="-120"/>
              </a:rPr>
              <a:t>06 / 10</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3" name="Shape 0"/>
          <p:cNvSpPr/>
          <p:nvPr/>
        </p:nvSpPr>
        <p:spPr>
          <a:xfrm>
            <a:off x="685800" y="1543507"/>
            <a:ext cx="10820095" cy="9510"/>
          </a:xfrm>
          <a:prstGeom prst="rect">
            <a:avLst/>
          </a:prstGeom>
          <a:solidFill>
            <a:srgbClr val="96AAC3">
              <a:alpha val="18000"/>
            </a:srgbClr>
          </a:solidFill>
          <a:ln/>
        </p:spPr>
      </p:sp>
      <p:sp>
        <p:nvSpPr>
          <p:cNvPr id="4" name="Shape 1"/>
          <p:cNvSpPr/>
          <p:nvPr/>
        </p:nvSpPr>
        <p:spPr>
          <a:xfrm>
            <a:off x="685800" y="1515161"/>
            <a:ext cx="513893" cy="28346"/>
          </a:xfrm>
          <a:prstGeom prst="rect">
            <a:avLst/>
          </a:prstGeom>
          <a:solidFill>
            <a:srgbClr val="5AA0E0"/>
          </a:solidFill>
          <a:ln/>
        </p:spPr>
      </p:sp>
      <p:sp>
        <p:nvSpPr>
          <p:cNvPr id="5" name="Shape 2"/>
          <p:cNvSpPr/>
          <p:nvPr/>
        </p:nvSpPr>
        <p:spPr>
          <a:xfrm>
            <a:off x="685800" y="1762963"/>
            <a:ext cx="2519172" cy="1489558"/>
          </a:xfrm>
          <a:prstGeom prst="roundRect">
            <a:avLst>
              <a:gd name="adj" fmla="val 10252"/>
            </a:avLst>
          </a:prstGeom>
          <a:solidFill>
            <a:srgbClr val="F2F5F8">
              <a:alpha val="6000"/>
            </a:srgbClr>
          </a:solidFill>
          <a:ln w="9525">
            <a:solidFill>
              <a:srgbClr val="96AAC3">
                <a:alpha val="18000"/>
              </a:srgbClr>
            </a:solidFill>
            <a:prstDash val="solid"/>
          </a:ln>
        </p:spPr>
      </p:sp>
      <p:sp>
        <p:nvSpPr>
          <p:cNvPr id="6" name="Shape 3"/>
          <p:cNvSpPr/>
          <p:nvPr/>
        </p:nvSpPr>
        <p:spPr>
          <a:xfrm>
            <a:off x="3452774" y="1762963"/>
            <a:ext cx="2519172" cy="1489558"/>
          </a:xfrm>
          <a:prstGeom prst="roundRect">
            <a:avLst>
              <a:gd name="adj" fmla="val 10252"/>
            </a:avLst>
          </a:prstGeom>
          <a:solidFill>
            <a:srgbClr val="F2F5F8">
              <a:alpha val="6000"/>
            </a:srgbClr>
          </a:solidFill>
          <a:ln w="9525">
            <a:solidFill>
              <a:srgbClr val="96AAC3">
                <a:alpha val="18000"/>
              </a:srgbClr>
            </a:solidFill>
            <a:prstDash val="solid"/>
          </a:ln>
        </p:spPr>
      </p:sp>
      <p:sp>
        <p:nvSpPr>
          <p:cNvPr id="7" name="Shape 4"/>
          <p:cNvSpPr/>
          <p:nvPr/>
        </p:nvSpPr>
        <p:spPr>
          <a:xfrm>
            <a:off x="6219749" y="1762963"/>
            <a:ext cx="2519172" cy="1489558"/>
          </a:xfrm>
          <a:prstGeom prst="roundRect">
            <a:avLst>
              <a:gd name="adj" fmla="val 10252"/>
            </a:avLst>
          </a:prstGeom>
          <a:solidFill>
            <a:srgbClr val="F2F5F8">
              <a:alpha val="6000"/>
            </a:srgbClr>
          </a:solidFill>
          <a:ln w="9525">
            <a:solidFill>
              <a:srgbClr val="96AAC3">
                <a:alpha val="18000"/>
              </a:srgbClr>
            </a:solidFill>
            <a:prstDash val="solid"/>
          </a:ln>
        </p:spPr>
      </p:sp>
      <p:sp>
        <p:nvSpPr>
          <p:cNvPr id="8" name="Shape 5"/>
          <p:cNvSpPr/>
          <p:nvPr/>
        </p:nvSpPr>
        <p:spPr>
          <a:xfrm>
            <a:off x="8986723" y="1762963"/>
            <a:ext cx="2519172" cy="1489558"/>
          </a:xfrm>
          <a:prstGeom prst="roundRect">
            <a:avLst>
              <a:gd name="adj" fmla="val 10252"/>
            </a:avLst>
          </a:prstGeom>
          <a:solidFill>
            <a:srgbClr val="F2F5F8">
              <a:alpha val="6000"/>
            </a:srgbClr>
          </a:solidFill>
          <a:ln w="9525">
            <a:solidFill>
              <a:srgbClr val="96AAC3">
                <a:alpha val="18000"/>
              </a:srgbClr>
            </a:solidFill>
            <a:prstDash val="solid"/>
          </a:ln>
        </p:spPr>
      </p:sp>
      <p:sp>
        <p:nvSpPr>
          <p:cNvPr id="9" name="h2pc-0"/>
          <p:cNvSpPr/>
          <p:nvPr/>
        </p:nvSpPr>
        <p:spPr>
          <a:xfrm>
            <a:off x="685800" y="3480206"/>
            <a:ext cx="3039466" cy="724205"/>
          </a:xfrm>
          <a:custGeom>
            <a:avLst/>
            <a:gdLst/>
            <a:ahLst/>
            <a:rect l="0" t="0" r="31908" b="7600"/>
            <a:pathLst>
              <a:path w="31908" h="7600">
                <a:moveTo>
                  <a:pt x="800" y="0"/>
                </a:moveTo>
                <a:lnTo>
                  <a:pt x="31908" y="0"/>
                </a:lnTo>
                <a:lnTo>
                  <a:pt x="31908" y="0"/>
                </a:lnTo>
                <a:lnTo>
                  <a:pt x="31908" y="7600"/>
                </a:lnTo>
                <a:lnTo>
                  <a:pt x="31908" y="7600"/>
                </a:lnTo>
                <a:lnTo>
                  <a:pt x="800" y="7600"/>
                </a:lnTo>
                <a:arcTo wR="800" hR="800" stAng="5400000" swAng="5400000"/>
                <a:lnTo>
                  <a:pt x="0" y="800"/>
                </a:lnTo>
                <a:arcTo wR="800" hR="800" stAng="10800000" swAng="5400000"/>
                <a:close/>
              </a:path>
            </a:pathLst>
          </a:custGeom>
          <a:solidFill>
            <a:srgbClr val="5AA0E0"/>
          </a:solidFill>
          <a:ln/>
        </p:spPr>
      </p:sp>
      <p:sp>
        <p:nvSpPr>
          <p:cNvPr id="10" name="Shape 7"/>
          <p:cNvSpPr/>
          <p:nvPr/>
        </p:nvSpPr>
        <p:spPr>
          <a:xfrm>
            <a:off x="3725266" y="3480206"/>
            <a:ext cx="2058314" cy="724205"/>
          </a:xfrm>
          <a:prstGeom prst="rect">
            <a:avLst/>
          </a:prstGeom>
          <a:solidFill>
            <a:srgbClr val="384048"/>
          </a:solidFill>
          <a:ln/>
        </p:spPr>
      </p:sp>
      <p:sp>
        <p:nvSpPr>
          <p:cNvPr id="11" name="h2pc-1"/>
          <p:cNvSpPr/>
          <p:nvPr/>
        </p:nvSpPr>
        <p:spPr>
          <a:xfrm>
            <a:off x="5783580" y="3480206"/>
            <a:ext cx="980237" cy="724205"/>
          </a:xfrm>
          <a:custGeom>
            <a:avLst/>
            <a:gdLst/>
            <a:ahLst/>
            <a:rect l="0" t="0" r="10292" b="7600"/>
            <a:pathLst>
              <a:path w="10292" h="7600">
                <a:moveTo>
                  <a:pt x="0" y="0"/>
                </a:moveTo>
                <a:lnTo>
                  <a:pt x="9492" y="0"/>
                </a:lnTo>
                <a:arcTo wR="800" hR="800" stAng="16200000" swAng="5400000"/>
                <a:lnTo>
                  <a:pt x="10292" y="6800"/>
                </a:lnTo>
                <a:arcTo wR="800" hR="800" stAng="0" swAng="5400000"/>
                <a:lnTo>
                  <a:pt x="0" y="7600"/>
                </a:lnTo>
                <a:lnTo>
                  <a:pt x="0" y="7600"/>
                </a:lnTo>
                <a:lnTo>
                  <a:pt x="0" y="0"/>
                </a:lnTo>
                <a:lnTo>
                  <a:pt x="0" y="0"/>
                </a:lnTo>
                <a:close/>
              </a:path>
            </a:pathLst>
          </a:custGeom>
          <a:solidFill>
            <a:srgbClr val="2E363E"/>
          </a:solidFill>
          <a:ln/>
        </p:spPr>
      </p:sp>
      <p:sp>
        <p:nvSpPr>
          <p:cNvPr id="12" name="Shape 9"/>
          <p:cNvSpPr/>
          <p:nvPr/>
        </p:nvSpPr>
        <p:spPr>
          <a:xfrm>
            <a:off x="685800" y="4413809"/>
            <a:ext cx="1970532" cy="1039673"/>
          </a:xfrm>
          <a:prstGeom prst="roundRect">
            <a:avLst>
              <a:gd name="adj" fmla="val 14688"/>
            </a:avLst>
          </a:prstGeom>
          <a:solidFill>
            <a:srgbClr val="F2F5F8">
              <a:alpha val="6000"/>
            </a:srgbClr>
          </a:solidFill>
          <a:ln w="9525">
            <a:solidFill>
              <a:srgbClr val="96AAC3">
                <a:alpha val="18000"/>
              </a:srgbClr>
            </a:solidFill>
            <a:prstDash val="solid"/>
          </a:ln>
        </p:spPr>
      </p:sp>
      <p:sp>
        <p:nvSpPr>
          <p:cNvPr id="13" name="Shape 10"/>
          <p:cNvSpPr/>
          <p:nvPr/>
        </p:nvSpPr>
        <p:spPr>
          <a:xfrm>
            <a:off x="838505" y="5444338"/>
            <a:ext cx="1665305" cy="9510"/>
          </a:xfrm>
          <a:prstGeom prst="rect">
            <a:avLst/>
          </a:prstGeom>
          <a:solidFill>
            <a:srgbClr val="96AAC3">
              <a:alpha val="8000"/>
            </a:srgbClr>
          </a:solidFill>
          <a:ln/>
        </p:spPr>
      </p:sp>
      <p:sp>
        <p:nvSpPr>
          <p:cNvPr id="14" name="Shape 11"/>
          <p:cNvSpPr/>
          <p:nvPr/>
        </p:nvSpPr>
        <p:spPr>
          <a:xfrm>
            <a:off x="828446" y="4556455"/>
            <a:ext cx="133502" cy="133502"/>
          </a:xfrm>
          <a:prstGeom prst="roundRect">
            <a:avLst>
              <a:gd name="adj" fmla="val 28767"/>
            </a:avLst>
          </a:prstGeom>
          <a:solidFill>
            <a:srgbClr val="5AA0E0"/>
          </a:solidFill>
          <a:ln/>
        </p:spPr>
      </p:sp>
      <p:sp>
        <p:nvSpPr>
          <p:cNvPr id="15" name="Shape 12"/>
          <p:cNvSpPr/>
          <p:nvPr/>
        </p:nvSpPr>
        <p:spPr>
          <a:xfrm>
            <a:off x="2903220" y="4413809"/>
            <a:ext cx="1806854" cy="1039673"/>
          </a:xfrm>
          <a:prstGeom prst="roundRect">
            <a:avLst>
              <a:gd name="adj" fmla="val 14688"/>
            </a:avLst>
          </a:prstGeom>
          <a:solidFill>
            <a:srgbClr val="F2F5F8">
              <a:alpha val="6000"/>
            </a:srgbClr>
          </a:solidFill>
          <a:ln w="9525">
            <a:solidFill>
              <a:srgbClr val="96AAC3">
                <a:alpha val="18000"/>
              </a:srgbClr>
            </a:solidFill>
            <a:prstDash val="solid"/>
          </a:ln>
        </p:spPr>
      </p:sp>
      <p:sp>
        <p:nvSpPr>
          <p:cNvPr id="16" name="Shape 13"/>
          <p:cNvSpPr/>
          <p:nvPr/>
        </p:nvSpPr>
        <p:spPr>
          <a:xfrm>
            <a:off x="3055925" y="5444338"/>
            <a:ext cx="1501628" cy="9510"/>
          </a:xfrm>
          <a:prstGeom prst="rect">
            <a:avLst/>
          </a:prstGeom>
          <a:solidFill>
            <a:srgbClr val="96AAC3">
              <a:alpha val="8000"/>
            </a:srgbClr>
          </a:solidFill>
          <a:ln/>
        </p:spPr>
      </p:sp>
      <p:sp>
        <p:nvSpPr>
          <p:cNvPr id="17" name="Shape 14"/>
          <p:cNvSpPr/>
          <p:nvPr/>
        </p:nvSpPr>
        <p:spPr>
          <a:xfrm>
            <a:off x="3046781" y="4556455"/>
            <a:ext cx="133502" cy="133502"/>
          </a:xfrm>
          <a:prstGeom prst="roundRect">
            <a:avLst>
              <a:gd name="adj" fmla="val 28767"/>
            </a:avLst>
          </a:prstGeom>
          <a:solidFill>
            <a:srgbClr val="384048"/>
          </a:solidFill>
          <a:ln/>
        </p:spPr>
      </p:sp>
      <p:sp>
        <p:nvSpPr>
          <p:cNvPr id="18" name="Shape 15"/>
          <p:cNvSpPr/>
          <p:nvPr/>
        </p:nvSpPr>
        <p:spPr>
          <a:xfrm>
            <a:off x="4957877" y="4413809"/>
            <a:ext cx="1806854" cy="1039673"/>
          </a:xfrm>
          <a:prstGeom prst="roundRect">
            <a:avLst>
              <a:gd name="adj" fmla="val 14688"/>
            </a:avLst>
          </a:prstGeom>
          <a:solidFill>
            <a:srgbClr val="F2F5F8">
              <a:alpha val="6000"/>
            </a:srgbClr>
          </a:solidFill>
          <a:ln w="9525">
            <a:solidFill>
              <a:srgbClr val="96AAC3">
                <a:alpha val="18000"/>
              </a:srgbClr>
            </a:solidFill>
            <a:prstDash val="solid"/>
          </a:ln>
        </p:spPr>
      </p:sp>
      <p:sp>
        <p:nvSpPr>
          <p:cNvPr id="19" name="Shape 16"/>
          <p:cNvSpPr/>
          <p:nvPr/>
        </p:nvSpPr>
        <p:spPr>
          <a:xfrm>
            <a:off x="5109667" y="5444338"/>
            <a:ext cx="1501628" cy="9510"/>
          </a:xfrm>
          <a:prstGeom prst="rect">
            <a:avLst/>
          </a:prstGeom>
          <a:solidFill>
            <a:srgbClr val="96AAC3">
              <a:alpha val="8000"/>
            </a:srgbClr>
          </a:solidFill>
          <a:ln/>
        </p:spPr>
      </p:sp>
      <p:sp>
        <p:nvSpPr>
          <p:cNvPr id="20" name="Shape 17"/>
          <p:cNvSpPr/>
          <p:nvPr/>
        </p:nvSpPr>
        <p:spPr>
          <a:xfrm>
            <a:off x="5100523" y="4556455"/>
            <a:ext cx="133502" cy="133502"/>
          </a:xfrm>
          <a:prstGeom prst="roundRect">
            <a:avLst>
              <a:gd name="adj" fmla="val 28767"/>
            </a:avLst>
          </a:prstGeom>
          <a:solidFill>
            <a:srgbClr val="2E363E"/>
          </a:solidFill>
          <a:ln/>
        </p:spPr>
      </p:sp>
      <p:sp>
        <p:nvSpPr>
          <p:cNvPr id="21" name="Shape 18"/>
          <p:cNvSpPr/>
          <p:nvPr/>
        </p:nvSpPr>
        <p:spPr>
          <a:xfrm>
            <a:off x="685800" y="6162142"/>
            <a:ext cx="10820095" cy="9510"/>
          </a:xfrm>
          <a:prstGeom prst="rect">
            <a:avLst/>
          </a:prstGeom>
          <a:solidFill>
            <a:srgbClr val="96AAC3">
              <a:alpha val="18000"/>
            </a:srgbClr>
          </a:solidFill>
          <a:ln/>
        </p:spPr>
      </p:sp>
      <p:sp>
        <p:nvSpPr>
          <p:cNvPr id="22" name="Text 19"/>
          <p:cNvSpPr/>
          <p:nvPr/>
        </p:nvSpPr>
        <p:spPr>
          <a:xfrm>
            <a:off x="685800" y="513893"/>
            <a:ext cx="2053742" cy="161849"/>
          </a:xfrm>
          <a:prstGeom prst="rect">
            <a:avLst/>
          </a:prstGeom>
          <a:noFill/>
          <a:ln/>
        </p:spPr>
        <p:txBody>
          <a:bodyPr wrap="none" lIns="0" tIns="0" rIns="0" bIns="0" rtlCol="0" anchor="t"/>
          <a:lstStyle/>
          <a:p>
            <a:pPr algn="l" indent="0" marL="0">
              <a:buNone/>
            </a:pPr>
            <a:r>
              <a:rPr lang="en-US" sz="900" b="1" spc="90" kern="0" dirty="0">
                <a:solidFill>
                  <a:srgbClr val="B9C2CD"/>
                </a:solidFill>
                <a:latin typeface="Arial" pitchFamily="34" charset="0"/>
                <a:ea typeface="Arial" pitchFamily="34" charset="-122"/>
                <a:cs typeface="Arial" pitchFamily="34" charset="-120"/>
              </a:rPr>
              <a:t>07</a:t>
            </a:r>
            <a:pPr algn="l" indent="0" marL="0">
              <a:buNone/>
            </a:pPr>
            <a:r>
              <a:rPr lang="en-US" sz="900" spc="90" kern="0" dirty="0">
                <a:solidFill>
                  <a:srgbClr val="88929C"/>
                </a:solidFill>
                <a:latin typeface="Arial" pitchFamily="34" charset="0"/>
                <a:ea typeface="Arial" pitchFamily="34" charset="-122"/>
                <a:cs typeface="Arial" pitchFamily="34" charset="-120"/>
              </a:rPr>
              <a:t> BENEFITS AND OPERATIONS</a:t>
            </a:r>
            <a:endParaRPr lang="en-US" sz="900" dirty="0"/>
          </a:p>
        </p:txBody>
      </p:sp>
      <p:sp>
        <p:nvSpPr>
          <p:cNvPr id="23" name="Text 20"/>
          <p:cNvSpPr/>
          <p:nvPr/>
        </p:nvSpPr>
        <p:spPr>
          <a:xfrm>
            <a:off x="10530230" y="513893"/>
            <a:ext cx="1004926" cy="161849"/>
          </a:xfrm>
          <a:prstGeom prst="rect">
            <a:avLst/>
          </a:prstGeom>
          <a:noFill/>
          <a:ln/>
        </p:spPr>
        <p:txBody>
          <a:bodyPr wrap="none" lIns="0" tIns="0" rIns="0" bIns="0" rtlCol="0" anchor="t"/>
          <a:lstStyle/>
          <a:p>
            <a:pPr algn="l" indent="0" marL="0">
              <a:buNone/>
            </a:pPr>
            <a:r>
              <a:rPr lang="en-US" sz="900" b="1" spc="36" kern="0" dirty="0">
                <a:solidFill>
                  <a:srgbClr val="F2F5F8"/>
                </a:solidFill>
                <a:latin typeface="Arial" pitchFamily="34" charset="0"/>
                <a:ea typeface="Arial" pitchFamily="34" charset="-122"/>
                <a:cs typeface="Arial" pitchFamily="34" charset="-120"/>
              </a:rPr>
              <a:t>DECISION DECK</a:t>
            </a:r>
            <a:endParaRPr lang="en-US" sz="900" dirty="0"/>
          </a:p>
        </p:txBody>
      </p:sp>
      <p:sp>
        <p:nvSpPr>
          <p:cNvPr id="24" name="Text 21"/>
          <p:cNvSpPr/>
          <p:nvPr/>
        </p:nvSpPr>
        <p:spPr>
          <a:xfrm>
            <a:off x="685800" y="975665"/>
            <a:ext cx="7716622" cy="462686"/>
          </a:xfrm>
          <a:prstGeom prst="rect">
            <a:avLst/>
          </a:prstGeom>
          <a:noFill/>
          <a:ln/>
        </p:spPr>
        <p:txBody>
          <a:bodyPr wrap="none" lIns="0" tIns="0" rIns="0" bIns="0" rtlCol="0" anchor="t"/>
          <a:lstStyle/>
          <a:p>
            <a:pPr algn="l" indent="0" marL="0">
              <a:buNone/>
            </a:pPr>
            <a:r>
              <a:rPr lang="en-US" sz="2850" b="1" spc="-57" kern="0" dirty="0">
                <a:solidFill>
                  <a:srgbClr val="F2F5F8"/>
                </a:solidFill>
                <a:latin typeface="Arial" pitchFamily="34" charset="0"/>
                <a:ea typeface="Arial" pitchFamily="34" charset="-122"/>
                <a:cs typeface="Arial" pitchFamily="34" charset="-120"/>
              </a:rPr>
              <a:t>Live sites show the operating case is working</a:t>
            </a:r>
            <a:endParaRPr lang="en-US" sz="2850" dirty="0"/>
          </a:p>
        </p:txBody>
      </p:sp>
      <p:sp>
        <p:nvSpPr>
          <p:cNvPr id="25" name="Text 22"/>
          <p:cNvSpPr/>
          <p:nvPr/>
        </p:nvSpPr>
        <p:spPr>
          <a:xfrm>
            <a:off x="886054" y="1924812"/>
            <a:ext cx="1859890" cy="719633"/>
          </a:xfrm>
          <a:prstGeom prst="rect">
            <a:avLst/>
          </a:prstGeom>
          <a:noFill/>
          <a:ln/>
        </p:spPr>
        <p:txBody>
          <a:bodyPr wrap="none" lIns="0" tIns="0" rIns="0" bIns="0" rtlCol="0" anchor="t"/>
          <a:lstStyle/>
          <a:p>
            <a:pPr algn="l" indent="0" marL="0">
              <a:buNone/>
            </a:pPr>
            <a:r>
              <a:rPr lang="en-US" sz="4350" b="1" spc="-87" kern="0" dirty="0">
                <a:solidFill>
                  <a:srgbClr val="F2F5F8"/>
                </a:solidFill>
                <a:latin typeface="Arial" pitchFamily="34" charset="0"/>
                <a:ea typeface="Arial" pitchFamily="34" charset="-122"/>
                <a:cs typeface="Arial" pitchFamily="34" charset="-120"/>
              </a:rPr>
              <a:t>6.6 min</a:t>
            </a:r>
            <a:endParaRPr lang="en-US" sz="4350" dirty="0"/>
          </a:p>
        </p:txBody>
      </p:sp>
      <p:sp>
        <p:nvSpPr>
          <p:cNvPr id="26" name="Text 23"/>
          <p:cNvSpPr/>
          <p:nvPr/>
        </p:nvSpPr>
        <p:spPr>
          <a:xfrm>
            <a:off x="886054" y="2610612"/>
            <a:ext cx="2072030" cy="423367"/>
          </a:xfrm>
          <a:prstGeom prst="rect">
            <a:avLst/>
          </a:prstGeom>
          <a:noFill/>
          <a:ln/>
        </p:spPr>
        <p:txBody>
          <a:bodyPr wrap="none" lIns="0" tIns="0" rIns="0" bIns="0" rtlCol="0" anchor="t"/>
          <a:lstStyle/>
          <a:p>
            <a:pPr algn="l" indent="0" marL="0">
              <a:lnSpc>
                <a:spcPts val="1740"/>
              </a:lnSpc>
              <a:buNone/>
            </a:pPr>
            <a:r>
              <a:rPr lang="en-US" sz="1200" dirty="0">
                <a:solidFill>
                  <a:srgbClr val="88929C"/>
                </a:solidFill>
                <a:latin typeface="Arial" pitchFamily="34" charset="0"/>
                <a:ea typeface="Arial" pitchFamily="34" charset="-122"/>
                <a:cs typeface="Arial" pitchFamily="34" charset="-120"/>
              </a:rPr>
              <a:t>average pick time, down from</a:t>
            </a:r>
            <a:endParaRPr lang="en-US" sz="1200" dirty="0"/>
          </a:p>
          <a:p>
            <a:pPr algn="l" indent="0" marL="0">
              <a:lnSpc>
                <a:spcPts val="1740"/>
              </a:lnSpc>
              <a:buNone/>
            </a:pPr>
            <a:r>
              <a:rPr lang="en-US" sz="1200" dirty="0">
                <a:solidFill>
                  <a:srgbClr val="88929C"/>
                </a:solidFill>
                <a:latin typeface="Arial" pitchFamily="34" charset="0"/>
                <a:ea typeface="Arial" pitchFamily="34" charset="-122"/>
                <a:cs typeface="Arial" pitchFamily="34" charset="-120"/>
              </a:rPr>
              <a:t>7.8 minutes</a:t>
            </a:r>
            <a:endParaRPr lang="en-US" sz="1200" dirty="0"/>
          </a:p>
        </p:txBody>
      </p:sp>
      <p:sp>
        <p:nvSpPr>
          <p:cNvPr id="27" name="Text 24"/>
          <p:cNvSpPr/>
          <p:nvPr/>
        </p:nvSpPr>
        <p:spPr>
          <a:xfrm>
            <a:off x="3653028" y="1924812"/>
            <a:ext cx="1308506" cy="719633"/>
          </a:xfrm>
          <a:prstGeom prst="rect">
            <a:avLst/>
          </a:prstGeom>
          <a:noFill/>
          <a:ln/>
        </p:spPr>
        <p:txBody>
          <a:bodyPr wrap="none" lIns="0" tIns="0" rIns="0" bIns="0" rtlCol="0" anchor="t"/>
          <a:lstStyle/>
          <a:p>
            <a:pPr algn="l" indent="0" marL="0">
              <a:buNone/>
            </a:pPr>
            <a:r>
              <a:rPr lang="en-US" sz="4350" b="1" spc="-87" kern="0" dirty="0">
                <a:solidFill>
                  <a:srgbClr val="F2F5F8"/>
                </a:solidFill>
                <a:latin typeface="Arial" pitchFamily="34" charset="0"/>
                <a:ea typeface="Arial" pitchFamily="34" charset="-122"/>
                <a:cs typeface="Arial" pitchFamily="34" charset="-120"/>
              </a:rPr>
              <a:t>1.9%</a:t>
            </a:r>
            <a:endParaRPr lang="en-US" sz="4350" dirty="0"/>
          </a:p>
        </p:txBody>
      </p:sp>
      <p:sp>
        <p:nvSpPr>
          <p:cNvPr id="28" name="Text 25"/>
          <p:cNvSpPr/>
          <p:nvPr/>
        </p:nvSpPr>
        <p:spPr>
          <a:xfrm>
            <a:off x="3653028" y="2610612"/>
            <a:ext cx="2013509" cy="423367"/>
          </a:xfrm>
          <a:prstGeom prst="rect">
            <a:avLst/>
          </a:prstGeom>
          <a:noFill/>
          <a:ln/>
        </p:spPr>
        <p:txBody>
          <a:bodyPr wrap="none" lIns="0" tIns="0" rIns="0" bIns="0" rtlCol="0" anchor="t"/>
          <a:lstStyle/>
          <a:p>
            <a:pPr algn="l" indent="0" marL="0">
              <a:lnSpc>
                <a:spcPts val="1740"/>
              </a:lnSpc>
              <a:buNone/>
            </a:pPr>
            <a:r>
              <a:rPr lang="en-US" sz="1200" dirty="0">
                <a:solidFill>
                  <a:srgbClr val="88929C"/>
                </a:solidFill>
                <a:latin typeface="Arial" pitchFamily="34" charset="0"/>
                <a:ea typeface="Arial" pitchFamily="34" charset="-122"/>
                <a:cs typeface="Arial" pitchFamily="34" charset="-120"/>
              </a:rPr>
              <a:t>inventory adjustments, down</a:t>
            </a:r>
            <a:endParaRPr lang="en-US" sz="1200" dirty="0"/>
          </a:p>
          <a:p>
            <a:pPr algn="l" indent="0" marL="0">
              <a:lnSpc>
                <a:spcPts val="1740"/>
              </a:lnSpc>
              <a:buNone/>
            </a:pPr>
            <a:r>
              <a:rPr lang="en-US" sz="1200" dirty="0">
                <a:solidFill>
                  <a:srgbClr val="88929C"/>
                </a:solidFill>
                <a:latin typeface="Arial" pitchFamily="34" charset="0"/>
                <a:ea typeface="Arial" pitchFamily="34" charset="-122"/>
                <a:cs typeface="Arial" pitchFamily="34" charset="-120"/>
              </a:rPr>
              <a:t>from 3.1% of lines</a:t>
            </a:r>
            <a:endParaRPr lang="en-US" sz="1200" dirty="0"/>
          </a:p>
        </p:txBody>
      </p:sp>
      <p:sp>
        <p:nvSpPr>
          <p:cNvPr id="29" name="Text 26"/>
          <p:cNvSpPr/>
          <p:nvPr/>
        </p:nvSpPr>
        <p:spPr>
          <a:xfrm>
            <a:off x="6420002" y="1924812"/>
            <a:ext cx="1490472" cy="719633"/>
          </a:xfrm>
          <a:prstGeom prst="rect">
            <a:avLst/>
          </a:prstGeom>
          <a:noFill/>
          <a:ln/>
        </p:spPr>
        <p:txBody>
          <a:bodyPr wrap="none" lIns="0" tIns="0" rIns="0" bIns="0" rtlCol="0" anchor="t"/>
          <a:lstStyle/>
          <a:p>
            <a:pPr algn="l" indent="0" marL="0">
              <a:buNone/>
            </a:pPr>
            <a:r>
              <a:rPr lang="en-US" sz="4350" b="1" spc="-87" kern="0" dirty="0">
                <a:solidFill>
                  <a:srgbClr val="F2F5F8"/>
                </a:solidFill>
                <a:latin typeface="Arial" pitchFamily="34" charset="0"/>
                <a:ea typeface="Arial" pitchFamily="34" charset="-122"/>
                <a:cs typeface="Arial" pitchFamily="34" charset="-120"/>
              </a:rPr>
              <a:t>−11%</a:t>
            </a:r>
            <a:endParaRPr lang="en-US" sz="4350" dirty="0"/>
          </a:p>
        </p:txBody>
      </p:sp>
      <p:sp>
        <p:nvSpPr>
          <p:cNvPr id="30" name="Text 27"/>
          <p:cNvSpPr/>
          <p:nvPr/>
        </p:nvSpPr>
        <p:spPr>
          <a:xfrm>
            <a:off x="6420002" y="2610612"/>
            <a:ext cx="2057400" cy="423367"/>
          </a:xfrm>
          <a:prstGeom prst="rect">
            <a:avLst/>
          </a:prstGeom>
          <a:noFill/>
          <a:ln/>
        </p:spPr>
        <p:txBody>
          <a:bodyPr wrap="none" lIns="0" tIns="0" rIns="0" bIns="0" rtlCol="0" anchor="t"/>
          <a:lstStyle/>
          <a:p>
            <a:pPr algn="l" indent="0" marL="0">
              <a:lnSpc>
                <a:spcPts val="1740"/>
              </a:lnSpc>
              <a:buNone/>
            </a:pPr>
            <a:r>
              <a:rPr lang="en-US" sz="1200" dirty="0">
                <a:solidFill>
                  <a:srgbClr val="88929C"/>
                </a:solidFill>
                <a:latin typeface="Arial" pitchFamily="34" charset="0"/>
                <a:ea typeface="Arial" pitchFamily="34" charset="-122"/>
                <a:cs typeface="Arial" pitchFamily="34" charset="-120"/>
              </a:rPr>
              <a:t>overtime hours at the two live</a:t>
            </a:r>
            <a:endParaRPr lang="en-US" sz="1200" dirty="0"/>
          </a:p>
          <a:p>
            <a:pPr algn="l" indent="0" marL="0">
              <a:lnSpc>
                <a:spcPts val="1740"/>
              </a:lnSpc>
              <a:buNone/>
            </a:pPr>
            <a:r>
              <a:rPr lang="en-US" sz="1200" dirty="0">
                <a:solidFill>
                  <a:srgbClr val="88929C"/>
                </a:solidFill>
                <a:latin typeface="Arial" pitchFamily="34" charset="0"/>
                <a:ea typeface="Arial" pitchFamily="34" charset="-122"/>
                <a:cs typeface="Arial" pitchFamily="34" charset="-120"/>
              </a:rPr>
              <a:t>sites</a:t>
            </a:r>
            <a:endParaRPr lang="en-US" sz="1200" dirty="0"/>
          </a:p>
        </p:txBody>
      </p:sp>
      <p:sp>
        <p:nvSpPr>
          <p:cNvPr id="31" name="Text 28"/>
          <p:cNvSpPr/>
          <p:nvPr/>
        </p:nvSpPr>
        <p:spPr>
          <a:xfrm>
            <a:off x="9186977" y="1924812"/>
            <a:ext cx="1612087" cy="719633"/>
          </a:xfrm>
          <a:prstGeom prst="rect">
            <a:avLst/>
          </a:prstGeom>
          <a:noFill/>
          <a:ln/>
        </p:spPr>
        <p:txBody>
          <a:bodyPr wrap="none" lIns="0" tIns="0" rIns="0" bIns="0" rtlCol="0" anchor="t"/>
          <a:lstStyle/>
          <a:p>
            <a:pPr algn="l" indent="0" marL="0">
              <a:buNone/>
            </a:pPr>
            <a:r>
              <a:rPr lang="en-US" sz="4350" b="1" spc="-87" kern="0" dirty="0">
                <a:solidFill>
                  <a:srgbClr val="F2F5F8"/>
                </a:solidFill>
                <a:latin typeface="Arial" pitchFamily="34" charset="0"/>
                <a:ea typeface="Arial" pitchFamily="34" charset="-122"/>
                <a:cs typeface="Arial" pitchFamily="34" charset="-120"/>
              </a:rPr>
              <a:t>99.0%</a:t>
            </a:r>
            <a:endParaRPr lang="en-US" sz="4350" dirty="0"/>
          </a:p>
        </p:txBody>
      </p:sp>
      <p:sp>
        <p:nvSpPr>
          <p:cNvPr id="32" name="Text 29"/>
          <p:cNvSpPr/>
          <p:nvPr/>
        </p:nvSpPr>
        <p:spPr>
          <a:xfrm>
            <a:off x="9186977" y="2610612"/>
            <a:ext cx="1987906" cy="423367"/>
          </a:xfrm>
          <a:prstGeom prst="rect">
            <a:avLst/>
          </a:prstGeom>
          <a:noFill/>
          <a:ln/>
        </p:spPr>
        <p:txBody>
          <a:bodyPr wrap="none" lIns="0" tIns="0" rIns="0" bIns="0" rtlCol="0" anchor="t"/>
          <a:lstStyle/>
          <a:p>
            <a:pPr algn="l" indent="0" marL="0">
              <a:lnSpc>
                <a:spcPts val="1740"/>
              </a:lnSpc>
              <a:buNone/>
            </a:pPr>
            <a:r>
              <a:rPr lang="en-US" sz="1200" dirty="0">
                <a:solidFill>
                  <a:srgbClr val="88929C"/>
                </a:solidFill>
                <a:latin typeface="Arial" pitchFamily="34" charset="0"/>
                <a:ea typeface="Arial" pitchFamily="34" charset="-122"/>
                <a:cs typeface="Arial" pitchFamily="34" charset="-120"/>
              </a:rPr>
              <a:t>combined order accuracy vs</a:t>
            </a:r>
            <a:endParaRPr lang="en-US" sz="1200" dirty="0"/>
          </a:p>
          <a:p>
            <a:pPr algn="l" indent="0" marL="0">
              <a:lnSpc>
                <a:spcPts val="1740"/>
              </a:lnSpc>
              <a:buNone/>
            </a:pPr>
            <a:r>
              <a:rPr lang="en-US" sz="1200" dirty="0">
                <a:solidFill>
                  <a:srgbClr val="88929C"/>
                </a:solidFill>
                <a:latin typeface="Arial" pitchFamily="34" charset="0"/>
                <a:ea typeface="Arial" pitchFamily="34" charset="-122"/>
                <a:cs typeface="Arial" pitchFamily="34" charset="-120"/>
              </a:rPr>
              <a:t>98.4% baseline</a:t>
            </a:r>
            <a:endParaRPr lang="en-US" sz="1200" dirty="0"/>
          </a:p>
        </p:txBody>
      </p:sp>
      <p:sp>
        <p:nvSpPr>
          <p:cNvPr id="33" name="Text 30"/>
          <p:cNvSpPr/>
          <p:nvPr/>
        </p:nvSpPr>
        <p:spPr>
          <a:xfrm>
            <a:off x="1321308" y="3756355"/>
            <a:ext cx="1812341" cy="190195"/>
          </a:xfrm>
          <a:prstGeom prst="rect">
            <a:avLst/>
          </a:prstGeom>
          <a:noFill/>
          <a:ln/>
        </p:spPr>
        <p:txBody>
          <a:bodyPr wrap="none" lIns="0" tIns="0" rIns="0" bIns="0" rtlCol="0" anchor="t"/>
          <a:lstStyle/>
          <a:p>
            <a:pPr algn="l" indent="0" marL="0">
              <a:buNone/>
            </a:pPr>
            <a:r>
              <a:rPr lang="en-US" sz="1120" b="1" dirty="0">
                <a:solidFill>
                  <a:srgbClr val="10171F"/>
                </a:solidFill>
                <a:latin typeface="Arial" pitchFamily="34" charset="0"/>
                <a:ea typeface="Arial" pitchFamily="34" charset="-122"/>
                <a:cs typeface="Arial" pitchFamily="34" charset="-120"/>
              </a:rPr>
              <a:t>Labor productivity €0.31m</a:t>
            </a:r>
            <a:endParaRPr lang="en-US" sz="1120" dirty="0"/>
          </a:p>
        </p:txBody>
      </p:sp>
      <p:sp>
        <p:nvSpPr>
          <p:cNvPr id="34" name="Text 31"/>
          <p:cNvSpPr/>
          <p:nvPr/>
        </p:nvSpPr>
        <p:spPr>
          <a:xfrm>
            <a:off x="3879799" y="3756355"/>
            <a:ext cx="1793138" cy="190195"/>
          </a:xfrm>
          <a:prstGeom prst="rect">
            <a:avLst/>
          </a:prstGeom>
          <a:noFill/>
          <a:ln/>
        </p:spPr>
        <p:txBody>
          <a:bodyPr wrap="none" lIns="0" tIns="0" rIns="0" bIns="0" rtlCol="0" anchor="t"/>
          <a:lstStyle/>
          <a:p>
            <a:pPr algn="l" indent="0" marL="0">
              <a:buNone/>
            </a:pPr>
            <a:r>
              <a:rPr lang="en-US" sz="1120" b="1" dirty="0">
                <a:solidFill>
                  <a:srgbClr val="F2F5F8"/>
                </a:solidFill>
                <a:latin typeface="Arial" pitchFamily="34" charset="0"/>
                <a:ea typeface="Arial" pitchFamily="34" charset="-122"/>
                <a:cs typeface="Arial" pitchFamily="34" charset="-120"/>
              </a:rPr>
              <a:t>Errors and credits €0.21m</a:t>
            </a:r>
            <a:endParaRPr lang="en-US" sz="1120" dirty="0"/>
          </a:p>
        </p:txBody>
      </p:sp>
      <p:sp>
        <p:nvSpPr>
          <p:cNvPr id="35" name="Text 32"/>
          <p:cNvSpPr/>
          <p:nvPr/>
        </p:nvSpPr>
        <p:spPr>
          <a:xfrm>
            <a:off x="5783580" y="3671316"/>
            <a:ext cx="650138" cy="370332"/>
          </a:xfrm>
          <a:prstGeom prst="rect">
            <a:avLst/>
          </a:prstGeom>
          <a:noFill/>
          <a:ln/>
        </p:spPr>
        <p:txBody>
          <a:bodyPr wrap="none" lIns="0" tIns="0" rIns="0" bIns="0" rtlCol="0" anchor="t"/>
          <a:lstStyle/>
          <a:p>
            <a:pPr algn="l" indent="0" marL="0">
              <a:lnSpc>
                <a:spcPts val="1410"/>
              </a:lnSpc>
              <a:buNone/>
            </a:pPr>
            <a:r>
              <a:rPr lang="en-US" sz="1120" b="1" dirty="0">
                <a:solidFill>
                  <a:srgbClr val="F2F5F8"/>
                </a:solidFill>
                <a:latin typeface="Arial" pitchFamily="34" charset="0"/>
                <a:ea typeface="Arial" pitchFamily="34" charset="-122"/>
                <a:cs typeface="Arial" pitchFamily="34" charset="-120"/>
              </a:rPr>
              <a:t>Overtime</a:t>
            </a:r>
            <a:endParaRPr lang="en-US" sz="1120" dirty="0"/>
          </a:p>
          <a:p>
            <a:pPr algn="l" indent="0" marL="0">
              <a:lnSpc>
                <a:spcPts val="1410"/>
              </a:lnSpc>
              <a:buNone/>
            </a:pPr>
            <a:r>
              <a:rPr lang="en-US" sz="1120" b="1" dirty="0">
                <a:solidFill>
                  <a:srgbClr val="F2F5F8"/>
                </a:solidFill>
                <a:latin typeface="Arial" pitchFamily="34" charset="0"/>
                <a:ea typeface="Arial" pitchFamily="34" charset="-122"/>
                <a:cs typeface="Arial" pitchFamily="34" charset="-120"/>
              </a:rPr>
              <a:t>€0.10m</a:t>
            </a:r>
            <a:endParaRPr lang="en-US" sz="1120" dirty="0"/>
          </a:p>
        </p:txBody>
      </p:sp>
      <p:sp>
        <p:nvSpPr>
          <p:cNvPr id="36" name="Text 33"/>
          <p:cNvSpPr/>
          <p:nvPr/>
        </p:nvSpPr>
        <p:spPr>
          <a:xfrm>
            <a:off x="1076249" y="4538167"/>
            <a:ext cx="850392" cy="409651"/>
          </a:xfrm>
          <a:prstGeom prst="rect">
            <a:avLst/>
          </a:prstGeom>
          <a:noFill/>
          <a:ln/>
        </p:spPr>
        <p:txBody>
          <a:bodyPr wrap="none" lIns="0" tIns="0" rIns="0" bIns="0" rtlCol="0" anchor="t"/>
          <a:lstStyle/>
          <a:p>
            <a:pPr algn="l" indent="0" marL="0">
              <a:lnSpc>
                <a:spcPts val="1560"/>
              </a:lnSpc>
              <a:buNone/>
            </a:pPr>
            <a:r>
              <a:rPr lang="en-US" sz="1200" b="1" spc="-24" kern="0" dirty="0">
                <a:solidFill>
                  <a:srgbClr val="F2F5F8"/>
                </a:solidFill>
                <a:latin typeface="Arial" pitchFamily="34" charset="0"/>
                <a:ea typeface="Arial" pitchFamily="34" charset="-122"/>
                <a:cs typeface="Arial" pitchFamily="34" charset="-120"/>
              </a:rPr>
              <a:t>Labor</a:t>
            </a:r>
            <a:endParaRPr lang="en-US" sz="1200" dirty="0"/>
          </a:p>
          <a:p>
            <a:pPr algn="l" indent="0" marL="0">
              <a:lnSpc>
                <a:spcPts val="1560"/>
              </a:lnSpc>
              <a:buNone/>
            </a:pPr>
            <a:r>
              <a:rPr lang="en-US" sz="1200" b="1" spc="-24" kern="0" dirty="0">
                <a:solidFill>
                  <a:srgbClr val="F2F5F8"/>
                </a:solidFill>
                <a:latin typeface="Arial" pitchFamily="34" charset="0"/>
                <a:ea typeface="Arial" pitchFamily="34" charset="-122"/>
                <a:cs typeface="Arial" pitchFamily="34" charset="-120"/>
              </a:rPr>
              <a:t>productivity</a:t>
            </a:r>
            <a:endParaRPr lang="en-US" sz="1200" dirty="0"/>
          </a:p>
        </p:txBody>
      </p:sp>
      <p:sp>
        <p:nvSpPr>
          <p:cNvPr id="37" name="Text 34"/>
          <p:cNvSpPr/>
          <p:nvPr/>
        </p:nvSpPr>
        <p:spPr>
          <a:xfrm>
            <a:off x="2011680" y="4538167"/>
            <a:ext cx="529438" cy="200254"/>
          </a:xfrm>
          <a:prstGeom prst="rect">
            <a:avLst/>
          </a:prstGeom>
          <a:noFill/>
          <a:ln/>
        </p:spPr>
        <p:txBody>
          <a:bodyPr wrap="none" lIns="0" tIns="0" rIns="0" bIns="0" rtlCol="0" anchor="t"/>
          <a:lstStyle/>
          <a:p>
            <a:pPr algn="l" indent="0" marL="0">
              <a:buNone/>
            </a:pPr>
            <a:r>
              <a:rPr lang="en-US" sz="1200" b="1" spc="-24" kern="0" dirty="0">
                <a:solidFill>
                  <a:srgbClr val="5AA0E0"/>
                </a:solidFill>
                <a:latin typeface="Arial" pitchFamily="34" charset="0"/>
                <a:ea typeface="Arial" pitchFamily="34" charset="-122"/>
                <a:cs typeface="Arial" pitchFamily="34" charset="-120"/>
              </a:rPr>
              <a:t>€0.31m</a:t>
            </a:r>
            <a:endParaRPr lang="en-US" sz="1200" dirty="0"/>
          </a:p>
        </p:txBody>
      </p:sp>
      <p:sp>
        <p:nvSpPr>
          <p:cNvPr id="38" name="Text 35"/>
          <p:cNvSpPr/>
          <p:nvPr/>
        </p:nvSpPr>
        <p:spPr>
          <a:xfrm>
            <a:off x="3293669" y="4538167"/>
            <a:ext cx="506578" cy="837590"/>
          </a:xfrm>
          <a:prstGeom prst="rect">
            <a:avLst/>
          </a:prstGeom>
          <a:noFill/>
          <a:ln/>
        </p:spPr>
        <p:txBody>
          <a:bodyPr wrap="none" lIns="0" tIns="0" rIns="0" bIns="0" rtlCol="0" anchor="t"/>
          <a:lstStyle/>
          <a:p>
            <a:pPr algn="l" indent="0" marL="0">
              <a:lnSpc>
                <a:spcPts val="1560"/>
              </a:lnSpc>
              <a:buNone/>
            </a:pPr>
            <a:r>
              <a:rPr lang="en-US" sz="1200" b="1" spc="-24" kern="0" dirty="0">
                <a:solidFill>
                  <a:srgbClr val="F2F5F8"/>
                </a:solidFill>
                <a:latin typeface="Arial" pitchFamily="34" charset="0"/>
                <a:ea typeface="Arial" pitchFamily="34" charset="-122"/>
                <a:cs typeface="Arial" pitchFamily="34" charset="-120"/>
              </a:rPr>
              <a:t>Fewer</a:t>
            </a:r>
            <a:endParaRPr lang="en-US" sz="1200" dirty="0"/>
          </a:p>
          <a:p>
            <a:pPr algn="l" indent="0" marL="0">
              <a:lnSpc>
                <a:spcPts val="1560"/>
              </a:lnSpc>
              <a:buNone/>
            </a:pPr>
            <a:r>
              <a:rPr lang="en-US" sz="1200" b="1" spc="-24" kern="0" dirty="0">
                <a:solidFill>
                  <a:srgbClr val="F2F5F8"/>
                </a:solidFill>
                <a:latin typeface="Arial" pitchFamily="34" charset="0"/>
                <a:ea typeface="Arial" pitchFamily="34" charset="-122"/>
                <a:cs typeface="Arial" pitchFamily="34" charset="-120"/>
              </a:rPr>
              <a:t>errors</a:t>
            </a:r>
            <a:endParaRPr lang="en-US" sz="1200" dirty="0"/>
          </a:p>
          <a:p>
            <a:pPr algn="l" indent="0" marL="0">
              <a:lnSpc>
                <a:spcPts val="1560"/>
              </a:lnSpc>
              <a:buNone/>
            </a:pPr>
            <a:r>
              <a:rPr lang="en-US" sz="1200" b="1" spc="-24" kern="0" dirty="0">
                <a:solidFill>
                  <a:srgbClr val="F2F5F8"/>
                </a:solidFill>
                <a:latin typeface="Arial" pitchFamily="34" charset="0"/>
                <a:ea typeface="Arial" pitchFamily="34" charset="-122"/>
                <a:cs typeface="Arial" pitchFamily="34" charset="-120"/>
              </a:rPr>
              <a:t>and</a:t>
            </a:r>
            <a:endParaRPr lang="en-US" sz="1200" dirty="0"/>
          </a:p>
          <a:p>
            <a:pPr algn="l" indent="0" marL="0">
              <a:lnSpc>
                <a:spcPts val="1560"/>
              </a:lnSpc>
              <a:buNone/>
            </a:pPr>
            <a:r>
              <a:rPr lang="en-US" sz="1200" b="1" spc="-24" kern="0" dirty="0">
                <a:solidFill>
                  <a:srgbClr val="F2F5F8"/>
                </a:solidFill>
                <a:latin typeface="Arial" pitchFamily="34" charset="0"/>
                <a:ea typeface="Arial" pitchFamily="34" charset="-122"/>
                <a:cs typeface="Arial" pitchFamily="34" charset="-120"/>
              </a:rPr>
              <a:t>credits</a:t>
            </a:r>
            <a:endParaRPr lang="en-US" sz="1200" dirty="0"/>
          </a:p>
        </p:txBody>
      </p:sp>
      <p:sp>
        <p:nvSpPr>
          <p:cNvPr id="39" name="Text 36"/>
          <p:cNvSpPr/>
          <p:nvPr/>
        </p:nvSpPr>
        <p:spPr>
          <a:xfrm>
            <a:off x="4066337" y="4538167"/>
            <a:ext cx="529438" cy="200254"/>
          </a:xfrm>
          <a:prstGeom prst="rect">
            <a:avLst/>
          </a:prstGeom>
          <a:noFill/>
          <a:ln/>
        </p:spPr>
        <p:txBody>
          <a:bodyPr wrap="none" lIns="0" tIns="0" rIns="0" bIns="0" rtlCol="0" anchor="t"/>
          <a:lstStyle/>
          <a:p>
            <a:pPr algn="l" indent="0" marL="0">
              <a:buNone/>
            </a:pPr>
            <a:r>
              <a:rPr lang="en-US" sz="1200" b="1" spc="-24" kern="0" dirty="0">
                <a:solidFill>
                  <a:srgbClr val="B9C2CD"/>
                </a:solidFill>
                <a:latin typeface="Arial" pitchFamily="34" charset="0"/>
                <a:ea typeface="Arial" pitchFamily="34" charset="-122"/>
                <a:cs typeface="Arial" pitchFamily="34" charset="-120"/>
              </a:rPr>
              <a:t>€0.21m</a:t>
            </a:r>
            <a:endParaRPr lang="en-US" sz="1200" dirty="0"/>
          </a:p>
        </p:txBody>
      </p:sp>
      <p:sp>
        <p:nvSpPr>
          <p:cNvPr id="40" name="Text 37"/>
          <p:cNvSpPr/>
          <p:nvPr/>
        </p:nvSpPr>
        <p:spPr>
          <a:xfrm>
            <a:off x="5348326" y="4538167"/>
            <a:ext cx="641909" cy="409651"/>
          </a:xfrm>
          <a:prstGeom prst="rect">
            <a:avLst/>
          </a:prstGeom>
          <a:noFill/>
          <a:ln/>
        </p:spPr>
        <p:txBody>
          <a:bodyPr wrap="none" lIns="0" tIns="0" rIns="0" bIns="0" rtlCol="0" anchor="t"/>
          <a:lstStyle/>
          <a:p>
            <a:pPr algn="l" indent="0" marL="0">
              <a:lnSpc>
                <a:spcPts val="1560"/>
              </a:lnSpc>
              <a:buNone/>
            </a:pPr>
            <a:r>
              <a:rPr lang="en-US" sz="1200" b="1" spc="-24" kern="0" dirty="0">
                <a:solidFill>
                  <a:srgbClr val="F2F5F8"/>
                </a:solidFill>
                <a:latin typeface="Arial" pitchFamily="34" charset="0"/>
                <a:ea typeface="Arial" pitchFamily="34" charset="-122"/>
                <a:cs typeface="Arial" pitchFamily="34" charset="-120"/>
              </a:rPr>
              <a:t>Lower</a:t>
            </a:r>
            <a:endParaRPr lang="en-US" sz="1200" dirty="0"/>
          </a:p>
          <a:p>
            <a:pPr algn="l" indent="0" marL="0">
              <a:lnSpc>
                <a:spcPts val="1560"/>
              </a:lnSpc>
              <a:buNone/>
            </a:pPr>
            <a:r>
              <a:rPr lang="en-US" sz="1200" b="1" spc="-24" kern="0" dirty="0">
                <a:solidFill>
                  <a:srgbClr val="F2F5F8"/>
                </a:solidFill>
                <a:latin typeface="Arial" pitchFamily="34" charset="0"/>
                <a:ea typeface="Arial" pitchFamily="34" charset="-122"/>
                <a:cs typeface="Arial" pitchFamily="34" charset="-120"/>
              </a:rPr>
              <a:t>overtime</a:t>
            </a:r>
            <a:endParaRPr lang="en-US" sz="1200" dirty="0"/>
          </a:p>
        </p:txBody>
      </p:sp>
      <p:sp>
        <p:nvSpPr>
          <p:cNvPr id="41" name="Text 38"/>
          <p:cNvSpPr/>
          <p:nvPr/>
        </p:nvSpPr>
        <p:spPr>
          <a:xfrm>
            <a:off x="6120079" y="4538167"/>
            <a:ext cx="529438" cy="200254"/>
          </a:xfrm>
          <a:prstGeom prst="rect">
            <a:avLst/>
          </a:prstGeom>
          <a:noFill/>
          <a:ln/>
        </p:spPr>
        <p:txBody>
          <a:bodyPr wrap="none" lIns="0" tIns="0" rIns="0" bIns="0" rtlCol="0" anchor="t"/>
          <a:lstStyle/>
          <a:p>
            <a:pPr algn="l" indent="0" marL="0">
              <a:buNone/>
            </a:pPr>
            <a:r>
              <a:rPr lang="en-US" sz="1200" b="1" spc="-24" kern="0" dirty="0">
                <a:solidFill>
                  <a:srgbClr val="B9C2CD"/>
                </a:solidFill>
                <a:latin typeface="Arial" pitchFamily="34" charset="0"/>
                <a:ea typeface="Arial" pitchFamily="34" charset="-122"/>
                <a:cs typeface="Arial" pitchFamily="34" charset="-120"/>
              </a:rPr>
              <a:t>€0.10m</a:t>
            </a:r>
            <a:endParaRPr lang="en-US" sz="1200" dirty="0"/>
          </a:p>
        </p:txBody>
      </p:sp>
      <p:sp>
        <p:nvSpPr>
          <p:cNvPr id="42" name="Text 39"/>
          <p:cNvSpPr/>
          <p:nvPr/>
        </p:nvSpPr>
        <p:spPr>
          <a:xfrm>
            <a:off x="7164324" y="3347618"/>
            <a:ext cx="3025750" cy="1183234"/>
          </a:xfrm>
          <a:prstGeom prst="rect">
            <a:avLst/>
          </a:prstGeom>
          <a:noFill/>
          <a:ln/>
        </p:spPr>
        <p:txBody>
          <a:bodyPr wrap="none" lIns="0" tIns="0" rIns="0" bIns="0" rtlCol="0" anchor="t"/>
          <a:lstStyle/>
          <a:p>
            <a:pPr algn="l" indent="0" marL="0">
              <a:buNone/>
            </a:pPr>
            <a:r>
              <a:rPr lang="en-US" sz="7200" b="1" spc="-216" kern="0" dirty="0">
                <a:solidFill>
                  <a:srgbClr val="F2F5F8"/>
                </a:solidFill>
                <a:latin typeface="Arial" pitchFamily="34" charset="0"/>
                <a:ea typeface="Arial" pitchFamily="34" charset="-122"/>
                <a:cs typeface="Arial" pitchFamily="34" charset="-120"/>
              </a:rPr>
              <a:t>€0.62m</a:t>
            </a:r>
            <a:endParaRPr lang="en-US" sz="7200" dirty="0"/>
          </a:p>
        </p:txBody>
      </p:sp>
      <p:sp>
        <p:nvSpPr>
          <p:cNvPr id="43" name="Text 40"/>
          <p:cNvSpPr/>
          <p:nvPr/>
        </p:nvSpPr>
        <p:spPr>
          <a:xfrm>
            <a:off x="7164324" y="4521708"/>
            <a:ext cx="3146450" cy="534924"/>
          </a:xfrm>
          <a:prstGeom prst="rect">
            <a:avLst/>
          </a:prstGeom>
          <a:noFill/>
          <a:ln/>
        </p:spPr>
        <p:txBody>
          <a:bodyPr wrap="none" lIns="0" tIns="0" rIns="0" bIns="0" rtlCol="0" anchor="t"/>
          <a:lstStyle/>
          <a:p>
            <a:pPr algn="l" indent="0" marL="0">
              <a:lnSpc>
                <a:spcPts val="2170"/>
              </a:lnSpc>
              <a:buNone/>
            </a:pPr>
            <a:r>
              <a:rPr lang="en-US" sz="1500" dirty="0">
                <a:solidFill>
                  <a:srgbClr val="B9C2CD"/>
                </a:solidFill>
                <a:latin typeface="Arial" pitchFamily="34" charset="0"/>
                <a:ea typeface="Arial" pitchFamily="34" charset="-122"/>
                <a:cs typeface="Arial" pitchFamily="34" charset="-120"/>
              </a:rPr>
              <a:t>annualized gross benefit live, versus</a:t>
            </a:r>
            <a:endParaRPr lang="en-US" sz="1500" dirty="0"/>
          </a:p>
          <a:p>
            <a:pPr algn="l" indent="0" marL="0">
              <a:lnSpc>
                <a:spcPts val="2170"/>
              </a:lnSpc>
              <a:buNone/>
            </a:pPr>
            <a:r>
              <a:rPr lang="en-US" sz="1500" dirty="0">
                <a:solidFill>
                  <a:srgbClr val="B9C2CD"/>
                </a:solidFill>
                <a:latin typeface="Arial" pitchFamily="34" charset="0"/>
                <a:ea typeface="Arial" pitchFamily="34" charset="-122"/>
                <a:cs typeface="Arial" pitchFamily="34" charset="-120"/>
              </a:rPr>
              <a:t>€0.71m plan</a:t>
            </a:r>
            <a:endParaRPr lang="en-US" sz="1500" dirty="0"/>
          </a:p>
        </p:txBody>
      </p:sp>
      <p:sp>
        <p:nvSpPr>
          <p:cNvPr id="44" name="Text 41"/>
          <p:cNvSpPr/>
          <p:nvPr/>
        </p:nvSpPr>
        <p:spPr>
          <a:xfrm>
            <a:off x="685800" y="5625389"/>
            <a:ext cx="7034479" cy="152705"/>
          </a:xfrm>
          <a:prstGeom prst="rect">
            <a:avLst/>
          </a:prstGeom>
          <a:noFill/>
          <a:ln/>
        </p:spPr>
        <p:txBody>
          <a:bodyPr wrap="none" lIns="0" tIns="0" rIns="0" bIns="0" rtlCol="0" anchor="t"/>
          <a:lstStyle/>
          <a:p>
            <a:pPr algn="l" indent="0" marL="0">
              <a:buNone/>
            </a:pPr>
            <a:r>
              <a:rPr lang="en-US" sz="900" spc="27" kern="0" dirty="0">
                <a:solidFill>
                  <a:srgbClr val="6A757F"/>
                </a:solidFill>
                <a:latin typeface="Consolas" pitchFamily="34" charset="0"/>
                <a:ea typeface="Consolas" pitchFamily="34" charset="-122"/>
                <a:cs typeface="Consolas" pitchFamily="34" charset="-120"/>
              </a:rPr>
              <a:t>Source: user brief. Benefit shares are derived from €0.31m, €0.21m and €0.10m, totaling €0.62m.</a:t>
            </a:r>
            <a:endParaRPr lang="en-US" sz="900" dirty="0"/>
          </a:p>
        </p:txBody>
      </p:sp>
      <p:sp>
        <p:nvSpPr>
          <p:cNvPr id="45" name="Text 42"/>
          <p:cNvSpPr/>
          <p:nvPr/>
        </p:nvSpPr>
        <p:spPr>
          <a:xfrm>
            <a:off x="11069726" y="6305702"/>
            <a:ext cx="464515" cy="152705"/>
          </a:xfrm>
          <a:prstGeom prst="rect">
            <a:avLst/>
          </a:prstGeom>
          <a:noFill/>
          <a:ln/>
        </p:spPr>
        <p:txBody>
          <a:bodyPr wrap="none" lIns="0" tIns="0" rIns="0" bIns="0" rtlCol="0" anchor="t"/>
          <a:lstStyle/>
          <a:p>
            <a:pPr algn="l" indent="0" marL="0">
              <a:buNone/>
            </a:pPr>
            <a:r>
              <a:rPr lang="en-US" sz="900" spc="90" kern="0" dirty="0">
                <a:solidFill>
                  <a:srgbClr val="6A757F"/>
                </a:solidFill>
                <a:latin typeface="Arial" pitchFamily="34" charset="0"/>
                <a:ea typeface="Arial" pitchFamily="34" charset="-122"/>
                <a:cs typeface="Arial" pitchFamily="34" charset="-120"/>
              </a:rPr>
              <a:t>07 / 10</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3" name="Shape 0"/>
          <p:cNvSpPr/>
          <p:nvPr/>
        </p:nvSpPr>
        <p:spPr>
          <a:xfrm>
            <a:off x="685800" y="1314907"/>
            <a:ext cx="10820095" cy="9510"/>
          </a:xfrm>
          <a:prstGeom prst="rect">
            <a:avLst/>
          </a:prstGeom>
          <a:solidFill>
            <a:srgbClr val="96AAC3">
              <a:alpha val="18000"/>
            </a:srgbClr>
          </a:solidFill>
          <a:ln/>
        </p:spPr>
      </p:sp>
      <p:sp>
        <p:nvSpPr>
          <p:cNvPr id="4" name="Shape 1"/>
          <p:cNvSpPr/>
          <p:nvPr/>
        </p:nvSpPr>
        <p:spPr>
          <a:xfrm>
            <a:off x="685800" y="1358798"/>
            <a:ext cx="513893" cy="28346"/>
          </a:xfrm>
          <a:prstGeom prst="rect">
            <a:avLst/>
          </a:prstGeom>
          <a:solidFill>
            <a:srgbClr val="5AA0E0"/>
          </a:solidFill>
          <a:ln/>
        </p:spPr>
      </p:sp>
      <p:sp>
        <p:nvSpPr>
          <p:cNvPr id="5" name="Shape 2"/>
          <p:cNvSpPr/>
          <p:nvPr/>
        </p:nvSpPr>
        <p:spPr>
          <a:xfrm>
            <a:off x="685800" y="4686300"/>
            <a:ext cx="10820095" cy="967435"/>
          </a:xfrm>
          <a:prstGeom prst="roundRect">
            <a:avLst>
              <a:gd name="adj" fmla="val 15785"/>
            </a:avLst>
          </a:prstGeom>
          <a:solidFill>
            <a:srgbClr val="F2F5F8">
              <a:alpha val="6000"/>
            </a:srgbClr>
          </a:solidFill>
          <a:ln w="9525">
            <a:solidFill>
              <a:srgbClr val="96AAC3">
                <a:alpha val="18000"/>
              </a:srgbClr>
            </a:solidFill>
            <a:prstDash val="solid"/>
          </a:ln>
          <a:effectLst>
            <a:outerShdw sx="100000" sy="100000" kx="0" ky="0" algn="bl" rotWithShape="0" blurRad="209550" dist="95250" dir="5400000">
              <a:srgbClr val="000000">
                <a:alpha val="12000"/>
              </a:srgbClr>
            </a:outerShdw>
          </a:effectLst>
        </p:spPr>
      </p:sp>
      <p:sp>
        <p:nvSpPr>
          <p:cNvPr id="6" name="Shape 3"/>
          <p:cNvSpPr/>
          <p:nvPr/>
        </p:nvSpPr>
        <p:spPr>
          <a:xfrm>
            <a:off x="685800" y="4839005"/>
            <a:ext cx="28529" cy="662391"/>
          </a:xfrm>
          <a:prstGeom prst="rect">
            <a:avLst/>
          </a:prstGeom>
          <a:solidFill>
            <a:srgbClr val="5AA0E0"/>
          </a:solidFill>
          <a:ln/>
        </p:spPr>
      </p:sp>
      <p:sp>
        <p:nvSpPr>
          <p:cNvPr id="7" name="Shape 4"/>
          <p:cNvSpPr/>
          <p:nvPr/>
        </p:nvSpPr>
        <p:spPr>
          <a:xfrm>
            <a:off x="685800" y="6162142"/>
            <a:ext cx="10820095" cy="9510"/>
          </a:xfrm>
          <a:prstGeom prst="rect">
            <a:avLst/>
          </a:prstGeom>
          <a:solidFill>
            <a:srgbClr val="96AAC3">
              <a:alpha val="18000"/>
            </a:srgbClr>
          </a:solidFill>
          <a:ln/>
        </p:spPr>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685800" y="1473098"/>
          <a:ext cx="9143771" cy="914400"/>
        </p:xfrm>
        <a:graphic>
          <a:graphicData uri="http://schemas.openxmlformats.org/drawingml/2006/table">
            <a:tbl>
              <a:tblPr/>
              <a:tblGrid>
                <a:gridCol w="2018995"/>
                <a:gridCol w="1474013"/>
                <a:gridCol w="2862072"/>
                <a:gridCol w="3024835"/>
                <a:gridCol w="1439266"/>
              </a:tblGrid>
              <a:tr h="502920">
                <a:tc>
                  <a:txBody>
                    <a:bodyPr/>
                    <a:lstStyle/>
                    <a:p>
                      <a:pPr algn="l" indent="0" marL="0">
                        <a:buNone/>
                      </a:pPr>
                      <a:r>
                        <a:rPr lang="en-US" sz="780" b="1" dirty="0">
                          <a:solidFill>
                            <a:srgbClr val="F2F5F8"/>
                          </a:solidFill>
                          <a:latin typeface="Arial" pitchFamily="34" charset="0"/>
                          <a:ea typeface="Arial" pitchFamily="34" charset="-122"/>
                          <a:cs typeface="Arial" pitchFamily="34" charset="-120"/>
                        </a:rPr>
                        <a:t>RISK OR ISSUE</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solidFill>
                      <a:srgbClr val="222930"/>
                    </a:solidFill>
                  </a:tcPr>
                </a:tc>
                <a:tc>
                  <a:txBody>
                    <a:bodyPr/>
                    <a:lstStyle/>
                    <a:p>
                      <a:pPr algn="l" indent="0" marL="0">
                        <a:buNone/>
                      </a:pPr>
                      <a:r>
                        <a:rPr lang="en-US" sz="780" b="1" dirty="0">
                          <a:solidFill>
                            <a:srgbClr val="F2F5F8"/>
                          </a:solidFill>
                          <a:latin typeface="Arial" pitchFamily="34" charset="0"/>
                          <a:ea typeface="Arial" pitchFamily="34" charset="-122"/>
                          <a:cs typeface="Arial" pitchFamily="34" charset="-120"/>
                        </a:rPr>
                        <a:t>PROBABILITY / </a:t>
                      </a:r>
                      <a:pPr algn="l" indent="0" marL="0">
                        <a:buNone/>
                      </a:pPr>
                      <a:r>
                        <a:rPr lang="en-US" sz="780" b="1" dirty="0">
                          <a:solidFill>
                            <a:srgbClr val="F2F5F8"/>
                          </a:solidFill>
                          <a:latin typeface="Arial" pitchFamily="34" charset="0"/>
                          <a:ea typeface="Arial" pitchFamily="34" charset="-122"/>
                          <a:cs typeface="Arial" pitchFamily="34" charset="-120"/>
                        </a:rPr>
                        <a:t>IMPACT</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solidFill>
                      <a:srgbClr val="222930"/>
                    </a:solidFill>
                  </a:tcPr>
                </a:tc>
                <a:tc>
                  <a:txBody>
                    <a:bodyPr/>
                    <a:lstStyle/>
                    <a:p>
                      <a:pPr algn="l" indent="0" marL="0">
                        <a:buNone/>
                      </a:pPr>
                      <a:r>
                        <a:rPr lang="en-US" sz="780" b="1" dirty="0">
                          <a:solidFill>
                            <a:srgbClr val="F2F5F8"/>
                          </a:solidFill>
                          <a:latin typeface="Arial" pitchFamily="34" charset="0"/>
                          <a:ea typeface="Arial" pitchFamily="34" charset="-122"/>
                          <a:cs typeface="Arial" pitchFamily="34" charset="-120"/>
                        </a:rPr>
                        <a:t>QUANTIFICATION</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solidFill>
                      <a:srgbClr val="222930"/>
                    </a:solidFill>
                  </a:tcPr>
                </a:tc>
                <a:tc>
                  <a:txBody>
                    <a:bodyPr/>
                    <a:lstStyle/>
                    <a:p>
                      <a:pPr algn="l" indent="0" marL="0">
                        <a:buNone/>
                      </a:pPr>
                      <a:r>
                        <a:rPr lang="en-US" sz="780" b="1" dirty="0">
                          <a:solidFill>
                            <a:srgbClr val="F2F5F8"/>
                          </a:solidFill>
                          <a:latin typeface="Arial" pitchFamily="34" charset="0"/>
                          <a:ea typeface="Arial" pitchFamily="34" charset="-122"/>
                          <a:cs typeface="Arial" pitchFamily="34" charset="-120"/>
                        </a:rPr>
                        <a:t>RESPONSE</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solidFill>
                      <a:srgbClr val="222930"/>
                    </a:solidFill>
                  </a:tcPr>
                </a:tc>
                <a:tc>
                  <a:txBody>
                    <a:bodyPr/>
                    <a:lstStyle/>
                    <a:p>
                      <a:pPr algn="l" indent="0" marL="0">
                        <a:buNone/>
                      </a:pPr>
                      <a:r>
                        <a:rPr lang="en-US" sz="780" b="1" dirty="0">
                          <a:solidFill>
                            <a:srgbClr val="F2F5F8"/>
                          </a:solidFill>
                          <a:latin typeface="Arial" pitchFamily="34" charset="0"/>
                          <a:ea typeface="Arial" pitchFamily="34" charset="-122"/>
                          <a:cs typeface="Arial" pitchFamily="34" charset="-120"/>
                        </a:rPr>
                        <a:t>OWNER</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solidFill>
                      <a:srgbClr val="222930"/>
                    </a:solidFill>
                  </a:tcPr>
                </a:tc>
              </a:tr>
              <a:tr h="640994">
                <a:tc>
                  <a:txBody>
                    <a:bodyPr/>
                    <a:lstStyle/>
                    <a:p>
                      <a:pPr algn="l" indent="0" marL="0">
                        <a:buNone/>
                      </a:pPr>
                      <a:r>
                        <a:rPr lang="en-US" sz="1170" b="1" dirty="0">
                          <a:solidFill>
                            <a:srgbClr val="F2F5F8"/>
                          </a:solidFill>
                          <a:latin typeface="Arial" pitchFamily="34" charset="0"/>
                          <a:ea typeface="Arial" pitchFamily="34" charset="-122"/>
                          <a:cs typeface="Arial" pitchFamily="34" charset="-120"/>
                        </a:rPr>
                        <a:t>ERP integration defects</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High / High</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€0.34m exposure; 17 priority defects</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Daily defect room; change freeze; two </a:t>
                      </a:r>
                      <a:pPr algn="l" indent="0" marL="0">
                        <a:buNone/>
                      </a:pPr>
                      <a:r>
                        <a:rPr lang="en-US" sz="1170" dirty="0">
                          <a:solidFill>
                            <a:srgbClr val="B9C2CD"/>
                          </a:solidFill>
                          <a:latin typeface="Arial" pitchFamily="34" charset="0"/>
                          <a:ea typeface="Arial" pitchFamily="34" charset="-122"/>
                          <a:cs typeface="Arial" pitchFamily="34" charset="-120"/>
                        </a:rPr>
                        <a:t>vendor engineers</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Ivo Marin</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r>
              <a:tr h="640994">
                <a:tc>
                  <a:txBody>
                    <a:bodyPr/>
                    <a:lstStyle/>
                    <a:p>
                      <a:pPr algn="l" indent="0" marL="0">
                        <a:buNone/>
                      </a:pPr>
                      <a:r>
                        <a:rPr lang="en-US" sz="1170" b="1" dirty="0">
                          <a:solidFill>
                            <a:srgbClr val="F2F5F8"/>
                          </a:solidFill>
                          <a:latin typeface="Arial" pitchFamily="34" charset="0"/>
                          <a:ea typeface="Arial" pitchFamily="34" charset="-122"/>
                          <a:cs typeface="Arial" pitchFamily="34" charset="-120"/>
                        </a:rPr>
                        <a:t>Oakport peak-season </a:t>
                      </a:r>
                      <a:pPr algn="l" indent="0" marL="0">
                        <a:buNone/>
                      </a:pPr>
                      <a:r>
                        <a:rPr lang="en-US" sz="1170" b="1" dirty="0">
                          <a:solidFill>
                            <a:srgbClr val="F2F5F8"/>
                          </a:solidFill>
                          <a:latin typeface="Arial" pitchFamily="34" charset="0"/>
                          <a:ea typeface="Arial" pitchFamily="34" charset="-122"/>
                          <a:cs typeface="Arial" pitchFamily="34" charset="-120"/>
                        </a:rPr>
                        <a:t>collision</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Medium / High</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No go-live after 5 Sep; 6-day </a:t>
                      </a:r>
                      <a:pPr algn="l" indent="0" marL="0">
                        <a:buNone/>
                      </a:pPr>
                      <a:r>
                        <a:rPr lang="en-US" sz="1170" dirty="0">
                          <a:solidFill>
                            <a:srgbClr val="B9C2CD"/>
                          </a:solidFill>
                          <a:latin typeface="Arial" pitchFamily="34" charset="0"/>
                          <a:ea typeface="Arial" pitchFamily="34" charset="-122"/>
                          <a:cs typeface="Arial" pitchFamily="34" charset="-120"/>
                        </a:rPr>
                        <a:t>stabilization window</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Move Oakport to 30 Aug</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Not specified in </a:t>
                      </a:r>
                      <a:pPr algn="l" indent="0" marL="0">
                        <a:buNone/>
                      </a:pPr>
                      <a:r>
                        <a:rPr lang="en-US" sz="1170" dirty="0">
                          <a:solidFill>
                            <a:srgbClr val="B9C2CD"/>
                          </a:solidFill>
                          <a:latin typeface="Arial" pitchFamily="34" charset="0"/>
                          <a:ea typeface="Arial" pitchFamily="34" charset="-122"/>
                          <a:cs typeface="Arial" pitchFamily="34" charset="-120"/>
                        </a:rPr>
                        <a:t>brief</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r>
              <a:tr h="640994">
                <a:tc>
                  <a:txBody>
                    <a:bodyPr/>
                    <a:lstStyle/>
                    <a:p>
                      <a:pPr algn="l" indent="0" marL="0">
                        <a:buNone/>
                      </a:pPr>
                      <a:r>
                        <a:rPr lang="en-US" sz="1170" b="1" dirty="0">
                          <a:solidFill>
                            <a:srgbClr val="F2F5F8"/>
                          </a:solidFill>
                          <a:latin typeface="Arial" pitchFamily="34" charset="0"/>
                          <a:ea typeface="Arial" pitchFamily="34" charset="-122"/>
                          <a:cs typeface="Arial" pitchFamily="34" charset="-120"/>
                        </a:rPr>
                        <a:t>Data-quality exceptions</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Medium / </a:t>
                      </a:r>
                      <a:pPr algn="l" indent="0" marL="0">
                        <a:buNone/>
                      </a:pPr>
                      <a:r>
                        <a:rPr lang="en-US" sz="1170" dirty="0">
                          <a:solidFill>
                            <a:srgbClr val="B9C2CD"/>
                          </a:solidFill>
                          <a:latin typeface="Arial" pitchFamily="34" charset="0"/>
                          <a:ea typeface="Arial" pitchFamily="34" charset="-122"/>
                          <a:cs typeface="Arial" pitchFamily="34" charset="-120"/>
                        </a:rPr>
                        <a:t>Medium</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18,420 of 1.31m failed first pass; </a:t>
                      </a:r>
                      <a:pPr algn="l" indent="0" marL="0">
                        <a:buNone/>
                      </a:pPr>
                      <a:r>
                        <a:rPr lang="en-US" sz="1170" dirty="0">
                          <a:solidFill>
                            <a:srgbClr val="B9C2CD"/>
                          </a:solidFill>
                          <a:latin typeface="Arial" pitchFamily="34" charset="0"/>
                          <a:ea typeface="Arial" pitchFamily="34" charset="-122"/>
                          <a:cs typeface="Arial" pitchFamily="34" charset="-120"/>
                        </a:rPr>
                        <a:t>13,270 corrected</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Correct remaining exceptions; rehearse </a:t>
                      </a:r>
                      <a:pPr algn="l" indent="0" marL="0">
                        <a:buNone/>
                      </a:pPr>
                      <a:r>
                        <a:rPr lang="en-US" sz="1170" dirty="0">
                          <a:solidFill>
                            <a:srgbClr val="B9C2CD"/>
                          </a:solidFill>
                          <a:latin typeface="Arial" pitchFamily="34" charset="0"/>
                          <a:ea typeface="Arial" pitchFamily="34" charset="-122"/>
                          <a:cs typeface="Arial" pitchFamily="34" charset="-120"/>
                        </a:rPr>
                        <a:t>19 Jul</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Not specified in </a:t>
                      </a:r>
                      <a:pPr algn="l" indent="0" marL="0">
                        <a:buNone/>
                      </a:pPr>
                      <a:r>
                        <a:rPr lang="en-US" sz="1170" dirty="0">
                          <a:solidFill>
                            <a:srgbClr val="B9C2CD"/>
                          </a:solidFill>
                          <a:latin typeface="Arial" pitchFamily="34" charset="0"/>
                          <a:ea typeface="Arial" pitchFamily="34" charset="-122"/>
                          <a:cs typeface="Arial" pitchFamily="34" charset="-120"/>
                        </a:rPr>
                        <a:t>brief</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r>
              <a:tr h="637337">
                <a:tc>
                  <a:txBody>
                    <a:bodyPr/>
                    <a:lstStyle/>
                    <a:p>
                      <a:pPr algn="l" indent="0" marL="0">
                        <a:buNone/>
                      </a:pPr>
                      <a:r>
                        <a:rPr lang="en-US" sz="1170" b="1" dirty="0">
                          <a:solidFill>
                            <a:srgbClr val="F2F5F8"/>
                          </a:solidFill>
                          <a:latin typeface="Arial" pitchFamily="34" charset="0"/>
                          <a:ea typeface="Arial" pitchFamily="34" charset="-122"/>
                          <a:cs typeface="Arial" pitchFamily="34" charset="-120"/>
                        </a:rPr>
                        <a:t>Supervisor coverage</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Medium / </a:t>
                      </a:r>
                      <a:pPr algn="l" indent="0" marL="0">
                        <a:buNone/>
                      </a:pPr>
                      <a:r>
                        <a:rPr lang="en-US" sz="1170" dirty="0">
                          <a:solidFill>
                            <a:srgbClr val="B9C2CD"/>
                          </a:solidFill>
                          <a:latin typeface="Arial" pitchFamily="34" charset="0"/>
                          <a:ea typeface="Arial" pitchFamily="34" charset="-122"/>
                          <a:cs typeface="Arial" pitchFamily="34" charset="-120"/>
                        </a:rPr>
                        <a:t>Medium</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14 of 18 Oakport floor champions </a:t>
                      </a:r>
                      <a:pPr algn="l" indent="0" marL="0">
                        <a:buNone/>
                      </a:pPr>
                      <a:r>
                        <a:rPr lang="en-US" sz="1170" dirty="0">
                          <a:solidFill>
                            <a:srgbClr val="B9C2CD"/>
                          </a:solidFill>
                          <a:latin typeface="Arial" pitchFamily="34" charset="0"/>
                          <a:ea typeface="Arial" pitchFamily="34" charset="-122"/>
                          <a:cs typeface="Arial" pitchFamily="34" charset="-120"/>
                        </a:rPr>
                        <a:t>certified</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Certify four remaining champions by 23 </a:t>
                      </a:r>
                      <a:pPr algn="l" indent="0" marL="0">
                        <a:buNone/>
                      </a:pPr>
                      <a:r>
                        <a:rPr lang="en-US" sz="1170" dirty="0">
                          <a:solidFill>
                            <a:srgbClr val="B9C2CD"/>
                          </a:solidFill>
                          <a:latin typeface="Arial" pitchFamily="34" charset="0"/>
                          <a:ea typeface="Arial" pitchFamily="34" charset="-122"/>
                          <a:cs typeface="Arial" pitchFamily="34" charset="-120"/>
                        </a:rPr>
                        <a:t>Jul</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Not specified in </a:t>
                      </a:r>
                      <a:pPr algn="l" indent="0" marL="0">
                        <a:buNone/>
                      </a:pPr>
                      <a:r>
                        <a:rPr lang="en-US" sz="1170" dirty="0">
                          <a:solidFill>
                            <a:srgbClr val="B9C2CD"/>
                          </a:solidFill>
                          <a:latin typeface="Arial" pitchFamily="34" charset="0"/>
                          <a:ea typeface="Arial" pitchFamily="34" charset="-122"/>
                          <a:cs typeface="Arial" pitchFamily="34" charset="-120"/>
                        </a:rPr>
                        <a:t>brief</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r>
            </a:tbl>
          </a:graphicData>
        </a:graphic>
      </p:graphicFrame>
      <p:sp>
        <p:nvSpPr>
          <p:cNvPr id="9" name="Text 5"/>
          <p:cNvSpPr/>
          <p:nvPr/>
        </p:nvSpPr>
        <p:spPr>
          <a:xfrm>
            <a:off x="685800" y="513893"/>
            <a:ext cx="1448410" cy="161849"/>
          </a:xfrm>
          <a:prstGeom prst="rect">
            <a:avLst/>
          </a:prstGeom>
          <a:noFill/>
          <a:ln/>
        </p:spPr>
        <p:txBody>
          <a:bodyPr wrap="none" lIns="0" tIns="0" rIns="0" bIns="0" rtlCol="0" anchor="t"/>
          <a:lstStyle/>
          <a:p>
            <a:pPr algn="l" indent="0" marL="0">
              <a:buNone/>
            </a:pPr>
            <a:r>
              <a:rPr lang="en-US" sz="900" b="1" spc="90" kern="0" dirty="0">
                <a:solidFill>
                  <a:srgbClr val="B9C2CD"/>
                </a:solidFill>
                <a:latin typeface="Arial" pitchFamily="34" charset="0"/>
                <a:ea typeface="Arial" pitchFamily="34" charset="-122"/>
                <a:cs typeface="Arial" pitchFamily="34" charset="-120"/>
              </a:rPr>
              <a:t>08</a:t>
            </a:r>
            <a:pPr algn="l" indent="0" marL="0">
              <a:buNone/>
            </a:pPr>
            <a:r>
              <a:rPr lang="en-US" sz="900" spc="90" kern="0" dirty="0">
                <a:solidFill>
                  <a:srgbClr val="88929C"/>
                </a:solidFill>
                <a:latin typeface="Arial" pitchFamily="34" charset="0"/>
                <a:ea typeface="Arial" pitchFamily="34" charset="-122"/>
                <a:cs typeface="Arial" pitchFamily="34" charset="-120"/>
              </a:rPr>
              <a:t> RISKS AND ISSUES</a:t>
            </a:r>
            <a:endParaRPr lang="en-US" sz="900" dirty="0"/>
          </a:p>
        </p:txBody>
      </p:sp>
      <p:sp>
        <p:nvSpPr>
          <p:cNvPr id="10" name="Text 6"/>
          <p:cNvSpPr/>
          <p:nvPr/>
        </p:nvSpPr>
        <p:spPr>
          <a:xfrm>
            <a:off x="10530230" y="513893"/>
            <a:ext cx="1004926" cy="161849"/>
          </a:xfrm>
          <a:prstGeom prst="rect">
            <a:avLst/>
          </a:prstGeom>
          <a:noFill/>
          <a:ln/>
        </p:spPr>
        <p:txBody>
          <a:bodyPr wrap="none" lIns="0" tIns="0" rIns="0" bIns="0" rtlCol="0" anchor="t"/>
          <a:lstStyle/>
          <a:p>
            <a:pPr algn="l" indent="0" marL="0">
              <a:buNone/>
            </a:pPr>
            <a:r>
              <a:rPr lang="en-US" sz="900" b="1" spc="36" kern="0" dirty="0">
                <a:solidFill>
                  <a:srgbClr val="F2F5F8"/>
                </a:solidFill>
                <a:latin typeface="Arial" pitchFamily="34" charset="0"/>
                <a:ea typeface="Arial" pitchFamily="34" charset="-122"/>
                <a:cs typeface="Arial" pitchFamily="34" charset="-120"/>
              </a:rPr>
              <a:t>DECISION DECK</a:t>
            </a:r>
            <a:endParaRPr lang="en-US" sz="900" dirty="0"/>
          </a:p>
        </p:txBody>
      </p:sp>
      <p:sp>
        <p:nvSpPr>
          <p:cNvPr id="11" name="Text 7"/>
          <p:cNvSpPr/>
          <p:nvPr/>
        </p:nvSpPr>
        <p:spPr>
          <a:xfrm>
            <a:off x="685800" y="822960"/>
            <a:ext cx="8603590" cy="401422"/>
          </a:xfrm>
          <a:prstGeom prst="rect">
            <a:avLst/>
          </a:prstGeom>
          <a:noFill/>
          <a:ln/>
        </p:spPr>
        <p:txBody>
          <a:bodyPr wrap="none" lIns="0" tIns="0" rIns="0" bIns="0" rtlCol="0" anchor="t"/>
          <a:lstStyle/>
          <a:p>
            <a:pPr algn="l" indent="0" marL="0">
              <a:buNone/>
            </a:pPr>
            <a:r>
              <a:rPr lang="en-US" sz="2470" b="1" spc="-49" kern="0" dirty="0">
                <a:solidFill>
                  <a:srgbClr val="F2F5F8"/>
                </a:solidFill>
                <a:latin typeface="Arial" pitchFamily="34" charset="0"/>
                <a:ea typeface="Arial" pitchFamily="34" charset="-122"/>
                <a:cs typeface="Arial" pitchFamily="34" charset="-120"/>
              </a:rPr>
              <a:t>Integration is the quantified threat; ownership gaps remain</a:t>
            </a:r>
            <a:endParaRPr lang="en-US" sz="2470" dirty="0"/>
          </a:p>
        </p:txBody>
      </p:sp>
      <p:sp>
        <p:nvSpPr>
          <p:cNvPr id="12" name="Text 8"/>
          <p:cNvSpPr/>
          <p:nvPr/>
        </p:nvSpPr>
        <p:spPr>
          <a:xfrm>
            <a:off x="908914" y="4860036"/>
            <a:ext cx="1043330" cy="126187"/>
          </a:xfrm>
          <a:prstGeom prst="rect">
            <a:avLst/>
          </a:prstGeom>
          <a:noFill/>
          <a:ln/>
        </p:spPr>
        <p:txBody>
          <a:bodyPr wrap="none" lIns="0" tIns="0" rIns="0" bIns="0" rtlCol="0" anchor="t"/>
          <a:lstStyle/>
          <a:p>
            <a:pPr algn="l" indent="0" marL="0">
              <a:buNone/>
            </a:pPr>
            <a:r>
              <a:rPr lang="en-US" sz="720" b="1" spc="86" kern="0" dirty="0">
                <a:solidFill>
                  <a:srgbClr val="88929C"/>
                </a:solidFill>
                <a:latin typeface="Arial" pitchFamily="34" charset="0"/>
                <a:ea typeface="Arial" pitchFamily="34" charset="-122"/>
                <a:cs typeface="Arial" pitchFamily="34" charset="-120"/>
              </a:rPr>
              <a:t>GOVERNANCE GAP</a:t>
            </a:r>
            <a:endParaRPr lang="en-US" sz="720" dirty="0"/>
          </a:p>
        </p:txBody>
      </p:sp>
      <p:sp>
        <p:nvSpPr>
          <p:cNvPr id="13" name="Text 9"/>
          <p:cNvSpPr/>
          <p:nvPr/>
        </p:nvSpPr>
        <p:spPr>
          <a:xfrm>
            <a:off x="908914" y="5058461"/>
            <a:ext cx="10361066" cy="428854"/>
          </a:xfrm>
          <a:prstGeom prst="rect">
            <a:avLst/>
          </a:prstGeom>
          <a:noFill/>
          <a:ln/>
        </p:spPr>
        <p:txBody>
          <a:bodyPr wrap="none" lIns="0" tIns="0" rIns="0" bIns="0" rtlCol="0" anchor="t"/>
          <a:lstStyle/>
          <a:p>
            <a:pPr algn="l" indent="0" marL="0">
              <a:lnSpc>
                <a:spcPts val="2020"/>
              </a:lnSpc>
              <a:buNone/>
            </a:pPr>
            <a:r>
              <a:rPr lang="en-US" sz="1170" dirty="0">
                <a:solidFill>
                  <a:srgbClr val="B9C2CD"/>
                </a:solidFill>
                <a:latin typeface="Arial" pitchFamily="34" charset="0"/>
                <a:ea typeface="Arial" pitchFamily="34" charset="-122"/>
                <a:cs typeface="Arial" pitchFamily="34" charset="-120"/>
              </a:rPr>
              <a:t>The supplied evidence names only the integration-risk owner. The sponsor should confirm accountable owners for the other three risks when the revised</a:t>
            </a:r>
            <a:endParaRPr lang="en-US" sz="1170" dirty="0"/>
          </a:p>
          <a:p>
            <a:pPr algn="l" indent="0" marL="0">
              <a:lnSpc>
                <a:spcPts val="2020"/>
              </a:lnSpc>
              <a:buNone/>
            </a:pPr>
            <a:r>
              <a:rPr lang="en-US" sz="1170" dirty="0">
                <a:solidFill>
                  <a:srgbClr val="B9C2CD"/>
                </a:solidFill>
                <a:latin typeface="Arial" pitchFamily="34" charset="0"/>
                <a:ea typeface="Arial" pitchFamily="34" charset="-122"/>
                <a:cs typeface="Arial" pitchFamily="34" charset="-120"/>
              </a:rPr>
              <a:t>integrated plan is published.</a:t>
            </a:r>
            <a:endParaRPr lang="en-US" sz="1170" dirty="0"/>
          </a:p>
        </p:txBody>
      </p:sp>
      <p:sp>
        <p:nvSpPr>
          <p:cNvPr id="14" name="Text 10"/>
          <p:cNvSpPr/>
          <p:nvPr/>
        </p:nvSpPr>
        <p:spPr>
          <a:xfrm>
            <a:off x="685800" y="5802782"/>
            <a:ext cx="4947818" cy="134417"/>
          </a:xfrm>
          <a:prstGeom prst="rect">
            <a:avLst/>
          </a:prstGeom>
          <a:noFill/>
          <a:ln/>
        </p:spPr>
        <p:txBody>
          <a:bodyPr wrap="none" lIns="0" tIns="0" rIns="0" bIns="0" rtlCol="0" anchor="t"/>
          <a:lstStyle/>
          <a:p>
            <a:pPr algn="l" indent="0" marL="0">
              <a:buNone/>
            </a:pPr>
            <a:r>
              <a:rPr lang="en-US" sz="780" spc="23" kern="0" dirty="0">
                <a:solidFill>
                  <a:srgbClr val="6A757F"/>
                </a:solidFill>
                <a:latin typeface="Consolas" pitchFamily="34" charset="0"/>
                <a:ea typeface="Consolas" pitchFamily="34" charset="-122"/>
                <a:cs typeface="Consolas" pitchFamily="34" charset="-120"/>
              </a:rPr>
              <a:t>Source: user brief. Missing owners are shown explicitly rather than inferred.</a:t>
            </a:r>
            <a:endParaRPr lang="en-US" sz="780" dirty="0"/>
          </a:p>
        </p:txBody>
      </p:sp>
      <p:sp>
        <p:nvSpPr>
          <p:cNvPr id="15" name="Text 11"/>
          <p:cNvSpPr/>
          <p:nvPr/>
        </p:nvSpPr>
        <p:spPr>
          <a:xfrm>
            <a:off x="11069726" y="6305702"/>
            <a:ext cx="464515" cy="152705"/>
          </a:xfrm>
          <a:prstGeom prst="rect">
            <a:avLst/>
          </a:prstGeom>
          <a:noFill/>
          <a:ln/>
        </p:spPr>
        <p:txBody>
          <a:bodyPr wrap="none" lIns="0" tIns="0" rIns="0" bIns="0" rtlCol="0" anchor="t"/>
          <a:lstStyle/>
          <a:p>
            <a:pPr algn="l" indent="0" marL="0">
              <a:buNone/>
            </a:pPr>
            <a:r>
              <a:rPr lang="en-US" sz="900" spc="90" kern="0" dirty="0">
                <a:solidFill>
                  <a:srgbClr val="6A757F"/>
                </a:solidFill>
                <a:latin typeface="Arial" pitchFamily="34" charset="0"/>
                <a:ea typeface="Arial" pitchFamily="34" charset="-122"/>
                <a:cs typeface="Arial" pitchFamily="34" charset="-120"/>
              </a:rPr>
              <a:t>08 / 10</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3" name="Shape 0"/>
          <p:cNvSpPr/>
          <p:nvPr/>
        </p:nvSpPr>
        <p:spPr>
          <a:xfrm>
            <a:off x="685800" y="1509674"/>
            <a:ext cx="10820095" cy="9510"/>
          </a:xfrm>
          <a:prstGeom prst="rect">
            <a:avLst/>
          </a:prstGeom>
          <a:solidFill>
            <a:srgbClr val="96AAC3">
              <a:alpha val="18000"/>
            </a:srgbClr>
          </a:solidFill>
          <a:ln/>
        </p:spPr>
      </p:sp>
      <p:sp>
        <p:nvSpPr>
          <p:cNvPr id="4" name="Shape 1"/>
          <p:cNvSpPr/>
          <p:nvPr/>
        </p:nvSpPr>
        <p:spPr>
          <a:xfrm>
            <a:off x="685800" y="1481328"/>
            <a:ext cx="513893" cy="28346"/>
          </a:xfrm>
          <a:prstGeom prst="rect">
            <a:avLst/>
          </a:prstGeom>
          <a:solidFill>
            <a:srgbClr val="5AA0E0"/>
          </a:solidFill>
          <a:ln/>
        </p:spPr>
      </p:sp>
      <p:sp>
        <p:nvSpPr>
          <p:cNvPr id="5" name="Shape 2"/>
          <p:cNvSpPr/>
          <p:nvPr/>
        </p:nvSpPr>
        <p:spPr>
          <a:xfrm>
            <a:off x="685800" y="1748333"/>
            <a:ext cx="5210251" cy="2476195"/>
          </a:xfrm>
          <a:prstGeom prst="roundRect">
            <a:avLst>
              <a:gd name="adj" fmla="val 6167"/>
            </a:avLst>
          </a:prstGeom>
          <a:solidFill>
            <a:srgbClr val="F2F5F8">
              <a:alpha val="6000"/>
            </a:srgbClr>
          </a:solidFill>
          <a:ln w="9525">
            <a:solidFill>
              <a:srgbClr val="96AAC3">
                <a:alpha val="18000"/>
              </a:srgbClr>
            </a:solidFill>
            <a:prstDash val="solid"/>
          </a:ln>
          <a:effectLst>
            <a:outerShdw sx="100000" sy="100000" kx="0" ky="0" algn="bl" rotWithShape="0" blurRad="209550" dist="95250" dir="5400000">
              <a:srgbClr val="000000">
                <a:alpha val="12000"/>
              </a:srgbClr>
            </a:outerShdw>
          </a:effectLst>
        </p:spPr>
      </p:sp>
      <p:sp>
        <p:nvSpPr>
          <p:cNvPr id="6" name="Shape 3"/>
          <p:cNvSpPr/>
          <p:nvPr/>
        </p:nvSpPr>
        <p:spPr>
          <a:xfrm>
            <a:off x="6295644" y="1748333"/>
            <a:ext cx="5210251" cy="2476195"/>
          </a:xfrm>
          <a:prstGeom prst="roundRect">
            <a:avLst>
              <a:gd name="adj" fmla="val 6167"/>
            </a:avLst>
          </a:prstGeom>
          <a:solidFill>
            <a:srgbClr val="F2F5F8">
              <a:alpha val="6000"/>
            </a:srgbClr>
          </a:solidFill>
          <a:ln w="9525">
            <a:solidFill>
              <a:srgbClr val="96AAC3">
                <a:alpha val="18000"/>
              </a:srgbClr>
            </a:solidFill>
            <a:prstDash val="solid"/>
          </a:ln>
          <a:effectLst>
            <a:outerShdw sx="100000" sy="100000" kx="0" ky="0" algn="bl" rotWithShape="0" blurRad="209550" dist="95250" dir="5400000">
              <a:srgbClr val="000000">
                <a:alpha val="12000"/>
              </a:srgbClr>
            </a:outerShdw>
          </a:effectLst>
        </p:spPr>
      </p:sp>
      <p:sp>
        <p:nvSpPr>
          <p:cNvPr id="7" name="Shape 4"/>
          <p:cNvSpPr/>
          <p:nvPr/>
        </p:nvSpPr>
        <p:spPr>
          <a:xfrm>
            <a:off x="685800" y="4453128"/>
            <a:ext cx="10820095" cy="1338682"/>
          </a:xfrm>
          <a:prstGeom prst="roundRect">
            <a:avLst>
              <a:gd name="adj" fmla="val 11407"/>
            </a:avLst>
          </a:prstGeom>
          <a:solidFill>
            <a:srgbClr val="F2F5F8">
              <a:alpha val="6000"/>
            </a:srgbClr>
          </a:solidFill>
          <a:ln w="9525">
            <a:solidFill>
              <a:srgbClr val="96AAC3">
                <a:alpha val="18000"/>
              </a:srgbClr>
            </a:solidFill>
            <a:prstDash val="solid"/>
          </a:ln>
          <a:effectLst>
            <a:outerShdw sx="100000" sy="100000" kx="0" ky="0" algn="bl" rotWithShape="0" blurRad="209550" dist="95250" dir="5400000">
              <a:srgbClr val="000000">
                <a:alpha val="12000"/>
              </a:srgbClr>
            </a:outerShdw>
          </a:effectLst>
        </p:spPr>
      </p:sp>
      <p:sp>
        <p:nvSpPr>
          <p:cNvPr id="8" name="Shape 5"/>
          <p:cNvSpPr/>
          <p:nvPr/>
        </p:nvSpPr>
        <p:spPr>
          <a:xfrm>
            <a:off x="685800" y="4605833"/>
            <a:ext cx="57150" cy="1034369"/>
          </a:xfrm>
          <a:prstGeom prst="rect">
            <a:avLst/>
          </a:prstGeom>
          <a:solidFill>
            <a:srgbClr val="5AA0E0"/>
          </a:solidFill>
          <a:ln/>
        </p:spPr>
      </p:sp>
      <p:sp>
        <p:nvSpPr>
          <p:cNvPr id="9" name="Shape 6"/>
          <p:cNvSpPr/>
          <p:nvPr/>
        </p:nvSpPr>
        <p:spPr>
          <a:xfrm>
            <a:off x="685800" y="6162142"/>
            <a:ext cx="10820095" cy="9510"/>
          </a:xfrm>
          <a:prstGeom prst="rect">
            <a:avLst/>
          </a:prstGeom>
          <a:solidFill>
            <a:srgbClr val="96AAC3">
              <a:alpha val="18000"/>
            </a:srgbClr>
          </a:solidFill>
          <a:ln/>
        </p:spPr>
      </p:sp>
      <p:sp>
        <p:nvSpPr>
          <p:cNvPr id="10" name="Text 7"/>
          <p:cNvSpPr/>
          <p:nvPr/>
        </p:nvSpPr>
        <p:spPr>
          <a:xfrm>
            <a:off x="685800" y="513893"/>
            <a:ext cx="1304849" cy="161849"/>
          </a:xfrm>
          <a:prstGeom prst="rect">
            <a:avLst/>
          </a:prstGeom>
          <a:noFill/>
          <a:ln/>
        </p:spPr>
        <p:txBody>
          <a:bodyPr wrap="none" lIns="0" tIns="0" rIns="0" bIns="0" rtlCol="0" anchor="t"/>
          <a:lstStyle/>
          <a:p>
            <a:pPr algn="l" indent="0" marL="0">
              <a:buNone/>
            </a:pPr>
            <a:r>
              <a:rPr lang="en-US" sz="900" b="1" spc="90" kern="0" dirty="0">
                <a:solidFill>
                  <a:srgbClr val="B9C2CD"/>
                </a:solidFill>
                <a:latin typeface="Arial" pitchFamily="34" charset="0"/>
                <a:ea typeface="Arial" pitchFamily="34" charset="-122"/>
                <a:cs typeface="Arial" pitchFamily="34" charset="-120"/>
              </a:rPr>
              <a:t>09</a:t>
            </a:r>
            <a:pPr algn="l" indent="0" marL="0">
              <a:buNone/>
            </a:pPr>
            <a:r>
              <a:rPr lang="en-US" sz="900" spc="90" kern="0" dirty="0">
                <a:solidFill>
                  <a:srgbClr val="88929C"/>
                </a:solidFill>
                <a:latin typeface="Arial" pitchFamily="34" charset="0"/>
                <a:ea typeface="Arial" pitchFamily="34" charset="-122"/>
                <a:cs typeface="Arial" pitchFamily="34" charset="-120"/>
              </a:rPr>
              <a:t> RECOVERY PLAN</a:t>
            </a:r>
            <a:endParaRPr lang="en-US" sz="900" dirty="0"/>
          </a:p>
        </p:txBody>
      </p:sp>
      <p:sp>
        <p:nvSpPr>
          <p:cNvPr id="11" name="Text 8"/>
          <p:cNvSpPr/>
          <p:nvPr/>
        </p:nvSpPr>
        <p:spPr>
          <a:xfrm>
            <a:off x="10530230" y="513893"/>
            <a:ext cx="1004926" cy="161849"/>
          </a:xfrm>
          <a:prstGeom prst="rect">
            <a:avLst/>
          </a:prstGeom>
          <a:noFill/>
          <a:ln/>
        </p:spPr>
        <p:txBody>
          <a:bodyPr wrap="none" lIns="0" tIns="0" rIns="0" bIns="0" rtlCol="0" anchor="t"/>
          <a:lstStyle/>
          <a:p>
            <a:pPr algn="l" indent="0" marL="0">
              <a:buNone/>
            </a:pPr>
            <a:r>
              <a:rPr lang="en-US" sz="900" b="1" spc="36" kern="0" dirty="0">
                <a:solidFill>
                  <a:srgbClr val="F2F5F8"/>
                </a:solidFill>
                <a:latin typeface="Arial" pitchFamily="34" charset="0"/>
                <a:ea typeface="Arial" pitchFamily="34" charset="-122"/>
                <a:cs typeface="Arial" pitchFamily="34" charset="-120"/>
              </a:rPr>
              <a:t>DECISION DECK</a:t>
            </a:r>
            <a:endParaRPr lang="en-US" sz="900" dirty="0"/>
          </a:p>
        </p:txBody>
      </p:sp>
      <p:sp>
        <p:nvSpPr>
          <p:cNvPr id="12" name="Text 9"/>
          <p:cNvSpPr/>
          <p:nvPr/>
        </p:nvSpPr>
        <p:spPr>
          <a:xfrm>
            <a:off x="685800" y="941832"/>
            <a:ext cx="6271870" cy="462686"/>
          </a:xfrm>
          <a:prstGeom prst="rect">
            <a:avLst/>
          </a:prstGeom>
          <a:noFill/>
          <a:ln/>
        </p:spPr>
        <p:txBody>
          <a:bodyPr wrap="none" lIns="0" tIns="0" rIns="0" bIns="0" rtlCol="0" anchor="t"/>
          <a:lstStyle/>
          <a:p>
            <a:pPr algn="l" indent="0" marL="0">
              <a:buNone/>
            </a:pPr>
            <a:r>
              <a:rPr lang="en-US" sz="2850" b="1" spc="-57" kern="0" dirty="0">
                <a:solidFill>
                  <a:srgbClr val="F2F5F8"/>
                </a:solidFill>
                <a:latin typeface="Arial" pitchFamily="34" charset="0"/>
                <a:ea typeface="Arial" pitchFamily="34" charset="-122"/>
                <a:cs typeface="Arial" pitchFamily="34" charset="-120"/>
              </a:rPr>
              <a:t>Two decisions are required this week</a:t>
            </a:r>
            <a:endParaRPr lang="en-US" sz="2850" dirty="0"/>
          </a:p>
        </p:txBody>
      </p:sp>
      <p:sp>
        <p:nvSpPr>
          <p:cNvPr id="13" name="Text 10"/>
          <p:cNvSpPr/>
          <p:nvPr/>
        </p:nvSpPr>
        <p:spPr>
          <a:xfrm>
            <a:off x="981151" y="2040026"/>
            <a:ext cx="579730" cy="637337"/>
          </a:xfrm>
          <a:prstGeom prst="rect">
            <a:avLst/>
          </a:prstGeom>
          <a:noFill/>
          <a:ln/>
        </p:spPr>
        <p:txBody>
          <a:bodyPr wrap="none" lIns="0" tIns="0" rIns="0" bIns="0" rtlCol="0" anchor="t"/>
          <a:lstStyle/>
          <a:p>
            <a:pPr algn="l" indent="0" marL="0">
              <a:buNone/>
            </a:pPr>
            <a:r>
              <a:rPr lang="en-US" sz="3900" b="1" dirty="0">
                <a:solidFill>
                  <a:srgbClr val="5AA0E0"/>
                </a:solidFill>
                <a:latin typeface="Arial" pitchFamily="34" charset="0"/>
                <a:ea typeface="Arial" pitchFamily="34" charset="-122"/>
                <a:cs typeface="Arial" pitchFamily="34" charset="-120"/>
              </a:rPr>
              <a:t>01</a:t>
            </a:r>
            <a:endParaRPr lang="en-US" sz="3900" dirty="0"/>
          </a:p>
        </p:txBody>
      </p:sp>
      <p:sp>
        <p:nvSpPr>
          <p:cNvPr id="14" name="Text 11"/>
          <p:cNvSpPr/>
          <p:nvPr/>
        </p:nvSpPr>
        <p:spPr>
          <a:xfrm>
            <a:off x="1703527" y="2024482"/>
            <a:ext cx="754380" cy="142646"/>
          </a:xfrm>
          <a:prstGeom prst="rect">
            <a:avLst/>
          </a:prstGeom>
          <a:noFill/>
          <a:ln/>
        </p:spPr>
        <p:txBody>
          <a:bodyPr wrap="none" lIns="0" tIns="0" rIns="0" bIns="0" rtlCol="0" anchor="t"/>
          <a:lstStyle/>
          <a:p>
            <a:pPr algn="l" indent="0" marL="0">
              <a:buNone/>
            </a:pPr>
            <a:r>
              <a:rPr lang="en-US" sz="820" b="1" spc="99" kern="0" dirty="0">
                <a:solidFill>
                  <a:srgbClr val="88929C"/>
                </a:solidFill>
                <a:latin typeface="Arial" pitchFamily="34" charset="0"/>
                <a:ea typeface="Arial" pitchFamily="34" charset="-122"/>
                <a:cs typeface="Arial" pitchFamily="34" charset="-120"/>
              </a:rPr>
              <a:t>DECISION 1</a:t>
            </a:r>
            <a:endParaRPr lang="en-US" sz="820" dirty="0"/>
          </a:p>
        </p:txBody>
      </p:sp>
      <p:sp>
        <p:nvSpPr>
          <p:cNvPr id="15" name="Text 12"/>
          <p:cNvSpPr/>
          <p:nvPr/>
        </p:nvSpPr>
        <p:spPr>
          <a:xfrm>
            <a:off x="1703527" y="2281428"/>
            <a:ext cx="990295" cy="288036"/>
          </a:xfrm>
          <a:prstGeom prst="rect">
            <a:avLst/>
          </a:prstGeom>
          <a:noFill/>
          <a:ln/>
        </p:spPr>
        <p:txBody>
          <a:bodyPr wrap="none" lIns="0" tIns="0" rIns="0" bIns="0" rtlCol="0" anchor="t"/>
          <a:lstStyle/>
          <a:p>
            <a:pPr algn="l" indent="0" marL="0">
              <a:buNone/>
            </a:pPr>
            <a:r>
              <a:rPr lang="en-US" sz="1800" dirty="0">
                <a:solidFill>
                  <a:srgbClr val="F2F5F8"/>
                </a:solidFill>
                <a:latin typeface="Arial" pitchFamily="34" charset="0"/>
                <a:ea typeface="Arial" pitchFamily="34" charset="-122"/>
                <a:cs typeface="Arial" pitchFamily="34" charset="-120"/>
              </a:rPr>
              <a:t>By 3 July</a:t>
            </a:r>
            <a:endParaRPr lang="en-US" sz="1800" dirty="0"/>
          </a:p>
        </p:txBody>
      </p:sp>
      <p:sp>
        <p:nvSpPr>
          <p:cNvPr id="16" name="Text 13"/>
          <p:cNvSpPr/>
          <p:nvPr/>
        </p:nvSpPr>
        <p:spPr>
          <a:xfrm>
            <a:off x="981151" y="2855671"/>
            <a:ext cx="3695090" cy="595274"/>
          </a:xfrm>
          <a:prstGeom prst="rect">
            <a:avLst/>
          </a:prstGeom>
          <a:noFill/>
          <a:ln/>
        </p:spPr>
        <p:txBody>
          <a:bodyPr wrap="none" lIns="0" tIns="0" rIns="0" bIns="0" rtlCol="0" anchor="t"/>
          <a:lstStyle/>
          <a:p>
            <a:pPr algn="l" indent="0" marL="0">
              <a:lnSpc>
                <a:spcPts val="2390"/>
              </a:lnSpc>
              <a:buNone/>
            </a:pPr>
            <a:r>
              <a:rPr lang="en-US" sz="1650" dirty="0">
                <a:solidFill>
                  <a:srgbClr val="B9C2CD"/>
                </a:solidFill>
                <a:latin typeface="Arial" pitchFamily="34" charset="0"/>
                <a:ea typeface="Arial" pitchFamily="34" charset="-122"/>
                <a:cs typeface="Arial" pitchFamily="34" charset="-120"/>
              </a:rPr>
              <a:t>Authorize </a:t>
            </a:r>
            <a:pPr algn="l" indent="0" marL="0">
              <a:lnSpc>
                <a:spcPts val="2390"/>
              </a:lnSpc>
              <a:buNone/>
            </a:pPr>
            <a:r>
              <a:rPr lang="en-US" sz="1650" b="1" dirty="0">
                <a:solidFill>
                  <a:srgbClr val="B9C2CD"/>
                </a:solidFill>
                <a:latin typeface="Arial" pitchFamily="34" charset="0"/>
                <a:ea typeface="Arial" pitchFamily="34" charset="-122"/>
                <a:cs typeface="Arial" pitchFamily="34" charset="-120"/>
              </a:rPr>
              <a:t>€0.22m contingency</a:t>
            </a:r>
            <a:pPr algn="l" indent="0" marL="0">
              <a:lnSpc>
                <a:spcPts val="2390"/>
              </a:lnSpc>
              <a:buNone/>
            </a:pPr>
            <a:r>
              <a:rPr lang="en-US" sz="1650" dirty="0">
                <a:solidFill>
                  <a:srgbClr val="B9C2CD"/>
                </a:solidFill>
                <a:latin typeface="Arial" pitchFamily="34" charset="0"/>
                <a:ea typeface="Arial" pitchFamily="34" charset="-122"/>
                <a:cs typeface="Arial" pitchFamily="34" charset="-120"/>
              </a:rPr>
              <a:t> for the</a:t>
            </a:r>
            <a:endParaRPr lang="en-US" sz="1650" dirty="0"/>
          </a:p>
          <a:p>
            <a:pPr algn="l" indent="0" marL="0">
              <a:lnSpc>
                <a:spcPts val="2390"/>
              </a:lnSpc>
              <a:buNone/>
            </a:pPr>
            <a:r>
              <a:rPr lang="en-US" sz="1650" dirty="0">
                <a:solidFill>
                  <a:srgbClr val="B9C2CD"/>
                </a:solidFill>
                <a:latin typeface="Arial" pitchFamily="34" charset="0"/>
                <a:ea typeface="Arial" pitchFamily="34" charset="-122"/>
                <a:cs typeface="Arial" pitchFamily="34" charset="-120"/>
              </a:rPr>
              <a:t>integration recovery team.</a:t>
            </a:r>
            <a:endParaRPr lang="en-US" sz="1650" dirty="0"/>
          </a:p>
        </p:txBody>
      </p:sp>
      <p:sp>
        <p:nvSpPr>
          <p:cNvPr id="17" name="Text 14"/>
          <p:cNvSpPr/>
          <p:nvPr/>
        </p:nvSpPr>
        <p:spPr>
          <a:xfrm>
            <a:off x="6590995" y="2040026"/>
            <a:ext cx="579730" cy="637337"/>
          </a:xfrm>
          <a:prstGeom prst="rect">
            <a:avLst/>
          </a:prstGeom>
          <a:noFill/>
          <a:ln/>
        </p:spPr>
        <p:txBody>
          <a:bodyPr wrap="none" lIns="0" tIns="0" rIns="0" bIns="0" rtlCol="0" anchor="t"/>
          <a:lstStyle/>
          <a:p>
            <a:pPr algn="l" indent="0" marL="0">
              <a:buNone/>
            </a:pPr>
            <a:r>
              <a:rPr lang="en-US" sz="3900" b="1" dirty="0">
                <a:solidFill>
                  <a:srgbClr val="5AA0E0"/>
                </a:solidFill>
                <a:latin typeface="Arial" pitchFamily="34" charset="0"/>
                <a:ea typeface="Arial" pitchFamily="34" charset="-122"/>
                <a:cs typeface="Arial" pitchFamily="34" charset="-120"/>
              </a:rPr>
              <a:t>02</a:t>
            </a:r>
            <a:endParaRPr lang="en-US" sz="3900" dirty="0"/>
          </a:p>
        </p:txBody>
      </p:sp>
      <p:sp>
        <p:nvSpPr>
          <p:cNvPr id="18" name="Text 15"/>
          <p:cNvSpPr/>
          <p:nvPr/>
        </p:nvSpPr>
        <p:spPr>
          <a:xfrm>
            <a:off x="7313371" y="2024482"/>
            <a:ext cx="754380" cy="142646"/>
          </a:xfrm>
          <a:prstGeom prst="rect">
            <a:avLst/>
          </a:prstGeom>
          <a:noFill/>
          <a:ln/>
        </p:spPr>
        <p:txBody>
          <a:bodyPr wrap="none" lIns="0" tIns="0" rIns="0" bIns="0" rtlCol="0" anchor="t"/>
          <a:lstStyle/>
          <a:p>
            <a:pPr algn="l" indent="0" marL="0">
              <a:buNone/>
            </a:pPr>
            <a:r>
              <a:rPr lang="en-US" sz="820" b="1" spc="99" kern="0" dirty="0">
                <a:solidFill>
                  <a:srgbClr val="88929C"/>
                </a:solidFill>
                <a:latin typeface="Arial" pitchFamily="34" charset="0"/>
                <a:ea typeface="Arial" pitchFamily="34" charset="-122"/>
                <a:cs typeface="Arial" pitchFamily="34" charset="-120"/>
              </a:rPr>
              <a:t>DECISION 2</a:t>
            </a:r>
            <a:endParaRPr lang="en-US" sz="820" dirty="0"/>
          </a:p>
        </p:txBody>
      </p:sp>
      <p:sp>
        <p:nvSpPr>
          <p:cNvPr id="19" name="Text 16"/>
          <p:cNvSpPr/>
          <p:nvPr/>
        </p:nvSpPr>
        <p:spPr>
          <a:xfrm>
            <a:off x="7313371" y="2281428"/>
            <a:ext cx="990295" cy="288036"/>
          </a:xfrm>
          <a:prstGeom prst="rect">
            <a:avLst/>
          </a:prstGeom>
          <a:noFill/>
          <a:ln/>
        </p:spPr>
        <p:txBody>
          <a:bodyPr wrap="none" lIns="0" tIns="0" rIns="0" bIns="0" rtlCol="0" anchor="t"/>
          <a:lstStyle/>
          <a:p>
            <a:pPr algn="l" indent="0" marL="0">
              <a:buNone/>
            </a:pPr>
            <a:r>
              <a:rPr lang="en-US" sz="1800" dirty="0">
                <a:solidFill>
                  <a:srgbClr val="F2F5F8"/>
                </a:solidFill>
                <a:latin typeface="Arial" pitchFamily="34" charset="0"/>
                <a:ea typeface="Arial" pitchFamily="34" charset="-122"/>
                <a:cs typeface="Arial" pitchFamily="34" charset="-120"/>
              </a:rPr>
              <a:t>By 5 July</a:t>
            </a:r>
            <a:endParaRPr lang="en-US" sz="1800" dirty="0"/>
          </a:p>
        </p:txBody>
      </p:sp>
      <p:sp>
        <p:nvSpPr>
          <p:cNvPr id="20" name="Text 17"/>
          <p:cNvSpPr/>
          <p:nvPr/>
        </p:nvSpPr>
        <p:spPr>
          <a:xfrm>
            <a:off x="6590995" y="2855671"/>
            <a:ext cx="4694530" cy="923544"/>
          </a:xfrm>
          <a:prstGeom prst="rect">
            <a:avLst/>
          </a:prstGeom>
          <a:noFill/>
          <a:ln/>
        </p:spPr>
        <p:txBody>
          <a:bodyPr wrap="none" lIns="0" tIns="0" rIns="0" bIns="0" rtlCol="0" anchor="t"/>
          <a:lstStyle/>
          <a:p>
            <a:pPr algn="l" indent="0" marL="0">
              <a:lnSpc>
                <a:spcPts val="2390"/>
              </a:lnSpc>
              <a:buNone/>
            </a:pPr>
            <a:r>
              <a:rPr lang="en-US" sz="1650" dirty="0">
                <a:solidFill>
                  <a:srgbClr val="B9C2CD"/>
                </a:solidFill>
                <a:latin typeface="Arial" pitchFamily="34" charset="0"/>
                <a:ea typeface="Arial" pitchFamily="34" charset="-122"/>
                <a:cs typeface="Arial" pitchFamily="34" charset="-120"/>
              </a:rPr>
              <a:t>Approve Oakport's move from </a:t>
            </a:r>
            <a:pPr algn="l" indent="0" marL="0">
              <a:lnSpc>
                <a:spcPts val="2390"/>
              </a:lnSpc>
              <a:buNone/>
            </a:pPr>
            <a:r>
              <a:rPr lang="en-US" sz="1650" b="1" dirty="0">
                <a:solidFill>
                  <a:srgbClr val="B9C2CD"/>
                </a:solidFill>
                <a:latin typeface="Arial" pitchFamily="34" charset="0"/>
                <a:ea typeface="Arial" pitchFamily="34" charset="-122"/>
                <a:cs typeface="Arial" pitchFamily="34" charset="-120"/>
              </a:rPr>
              <a:t>9 August to 30</a:t>
            </a:r>
            <a:endParaRPr lang="en-US" sz="1650" dirty="0"/>
          </a:p>
          <a:p>
            <a:pPr algn="l" indent="0" marL="0">
              <a:lnSpc>
                <a:spcPts val="2390"/>
              </a:lnSpc>
              <a:buNone/>
            </a:pPr>
            <a:r>
              <a:rPr lang="en-US" sz="1650" b="1" dirty="0">
                <a:solidFill>
                  <a:srgbClr val="B9C2CD"/>
                </a:solidFill>
                <a:latin typeface="Arial" pitchFamily="34" charset="0"/>
                <a:ea typeface="Arial" pitchFamily="34" charset="-122"/>
                <a:cs typeface="Arial" pitchFamily="34" charset="-120"/>
              </a:rPr>
              <a:t>August</a:t>
            </a:r>
            <a:pPr algn="l" indent="0" marL="0">
              <a:lnSpc>
                <a:spcPts val="2390"/>
              </a:lnSpc>
              <a:buNone/>
            </a:pPr>
            <a:r>
              <a:rPr lang="en-US" sz="1650" dirty="0">
                <a:solidFill>
                  <a:srgbClr val="B9C2CD"/>
                </a:solidFill>
                <a:latin typeface="Arial" pitchFamily="34" charset="0"/>
                <a:ea typeface="Arial" pitchFamily="34" charset="-122"/>
                <a:cs typeface="Arial" pitchFamily="34" charset="-120"/>
              </a:rPr>
              <a:t> and the downstream dates already in the</a:t>
            </a:r>
            <a:endParaRPr lang="en-US" sz="1650" dirty="0"/>
          </a:p>
          <a:p>
            <a:pPr algn="l" indent="0" marL="0">
              <a:lnSpc>
                <a:spcPts val="2390"/>
              </a:lnSpc>
              <a:buNone/>
            </a:pPr>
            <a:r>
              <a:rPr lang="en-US" sz="1650" dirty="0">
                <a:solidFill>
                  <a:srgbClr val="B9C2CD"/>
                </a:solidFill>
                <a:latin typeface="Arial" pitchFamily="34" charset="0"/>
                <a:ea typeface="Arial" pitchFamily="34" charset="-122"/>
                <a:cs typeface="Arial" pitchFamily="34" charset="-120"/>
              </a:rPr>
              <a:t>deck.</a:t>
            </a:r>
            <a:endParaRPr lang="en-US" sz="1650" dirty="0"/>
          </a:p>
        </p:txBody>
      </p:sp>
      <p:sp>
        <p:nvSpPr>
          <p:cNvPr id="21" name="Text 18"/>
          <p:cNvSpPr/>
          <p:nvPr/>
        </p:nvSpPr>
        <p:spPr>
          <a:xfrm>
            <a:off x="1009498" y="4672584"/>
            <a:ext cx="989381" cy="142646"/>
          </a:xfrm>
          <a:prstGeom prst="rect">
            <a:avLst/>
          </a:prstGeom>
          <a:noFill/>
          <a:ln/>
        </p:spPr>
        <p:txBody>
          <a:bodyPr wrap="none" lIns="0" tIns="0" rIns="0" bIns="0" rtlCol="0" anchor="t"/>
          <a:lstStyle/>
          <a:p>
            <a:pPr algn="l" indent="0" marL="0">
              <a:buNone/>
            </a:pPr>
            <a:r>
              <a:rPr lang="en-US" sz="820" b="1" spc="99" kern="0" dirty="0">
                <a:solidFill>
                  <a:srgbClr val="88929C"/>
                </a:solidFill>
                <a:latin typeface="Arial" pitchFamily="34" charset="0"/>
                <a:ea typeface="Arial" pitchFamily="34" charset="-122"/>
                <a:cs typeface="Arial" pitchFamily="34" charset="-120"/>
              </a:rPr>
              <a:t>CONSEQUENCE</a:t>
            </a:r>
            <a:endParaRPr lang="en-US" sz="820" dirty="0"/>
          </a:p>
        </p:txBody>
      </p:sp>
      <p:sp>
        <p:nvSpPr>
          <p:cNvPr id="22" name="Text 19"/>
          <p:cNvSpPr/>
          <p:nvPr/>
        </p:nvSpPr>
        <p:spPr>
          <a:xfrm>
            <a:off x="1009498" y="5005426"/>
            <a:ext cx="9881006" cy="584302"/>
          </a:xfrm>
          <a:prstGeom prst="rect">
            <a:avLst/>
          </a:prstGeom>
          <a:noFill/>
          <a:ln/>
        </p:spPr>
        <p:txBody>
          <a:bodyPr wrap="none" lIns="0" tIns="0" rIns="0" bIns="0" rtlCol="0" anchor="t"/>
          <a:lstStyle/>
          <a:p>
            <a:pPr algn="l" indent="0" marL="0">
              <a:lnSpc>
                <a:spcPts val="2310"/>
              </a:lnSpc>
              <a:buNone/>
            </a:pPr>
            <a:r>
              <a:rPr lang="en-US" sz="1650" dirty="0">
                <a:solidFill>
                  <a:srgbClr val="B9C2CD"/>
                </a:solidFill>
                <a:latin typeface="Arial" pitchFamily="34" charset="0"/>
                <a:ea typeface="Arial" pitchFamily="34" charset="-122"/>
                <a:cs typeface="Arial" pitchFamily="34" charset="-120"/>
              </a:rPr>
              <a:t>Both decisions preserve the </a:t>
            </a:r>
            <a:pPr algn="l" indent="0" marL="0">
              <a:lnSpc>
                <a:spcPts val="2310"/>
              </a:lnSpc>
              <a:buNone/>
            </a:pPr>
            <a:r>
              <a:rPr lang="en-US" sz="1650" b="1" dirty="0">
                <a:solidFill>
                  <a:srgbClr val="B9C2CD"/>
                </a:solidFill>
                <a:latin typeface="Arial" pitchFamily="34" charset="0"/>
                <a:ea typeface="Arial" pitchFamily="34" charset="-122"/>
                <a:cs typeface="Arial" pitchFamily="34" charset="-120"/>
              </a:rPr>
              <a:t>15 November completion forecast</a:t>
            </a:r>
            <a:pPr algn="l" indent="0" marL="0">
              <a:lnSpc>
                <a:spcPts val="2310"/>
              </a:lnSpc>
              <a:buNone/>
            </a:pPr>
            <a:r>
              <a:rPr lang="en-US" sz="1650" dirty="0">
                <a:solidFill>
                  <a:srgbClr val="B9C2CD"/>
                </a:solidFill>
                <a:latin typeface="Arial" pitchFamily="34" charset="0"/>
                <a:ea typeface="Arial" pitchFamily="34" charset="-122"/>
                <a:cs typeface="Arial" pitchFamily="34" charset="-120"/>
              </a:rPr>
              <a:t> and keep the </a:t>
            </a:r>
            <a:pPr algn="l" indent="0" marL="0">
              <a:lnSpc>
                <a:spcPts val="2310"/>
              </a:lnSpc>
              <a:buNone/>
            </a:pPr>
            <a:r>
              <a:rPr lang="en-US" sz="1650" b="1" dirty="0">
                <a:solidFill>
                  <a:srgbClr val="B9C2CD"/>
                </a:solidFill>
                <a:latin typeface="Arial" pitchFamily="34" charset="0"/>
                <a:ea typeface="Arial" pitchFamily="34" charset="-122"/>
                <a:cs typeface="Arial" pitchFamily="34" charset="-120"/>
              </a:rPr>
              <a:t>€0.62m live annualized</a:t>
            </a:r>
            <a:endParaRPr lang="en-US" sz="1650" dirty="0"/>
          </a:p>
          <a:p>
            <a:pPr algn="l" indent="0" marL="0">
              <a:lnSpc>
                <a:spcPts val="2310"/>
              </a:lnSpc>
              <a:buNone/>
            </a:pPr>
            <a:r>
              <a:rPr lang="en-US" sz="1650" b="1" dirty="0">
                <a:solidFill>
                  <a:srgbClr val="B9C2CD"/>
                </a:solidFill>
                <a:latin typeface="Arial" pitchFamily="34" charset="0"/>
                <a:ea typeface="Arial" pitchFamily="34" charset="-122"/>
                <a:cs typeface="Arial" pitchFamily="34" charset="-120"/>
              </a:rPr>
              <a:t>benefit case</a:t>
            </a:r>
            <a:pPr algn="l" indent="0" marL="0">
              <a:lnSpc>
                <a:spcPts val="2310"/>
              </a:lnSpc>
              <a:buNone/>
            </a:pPr>
            <a:r>
              <a:rPr lang="en-US" sz="1650" dirty="0">
                <a:solidFill>
                  <a:srgbClr val="B9C2CD"/>
                </a:solidFill>
                <a:latin typeface="Arial" pitchFamily="34" charset="0"/>
                <a:ea typeface="Arial" pitchFamily="34" charset="-122"/>
                <a:cs typeface="Arial" pitchFamily="34" charset="-120"/>
              </a:rPr>
              <a:t> achievable.</a:t>
            </a:r>
            <a:endParaRPr lang="en-US" sz="1650" dirty="0"/>
          </a:p>
        </p:txBody>
      </p:sp>
      <p:sp>
        <p:nvSpPr>
          <p:cNvPr id="23" name="Text 20"/>
          <p:cNvSpPr/>
          <p:nvPr/>
        </p:nvSpPr>
        <p:spPr>
          <a:xfrm>
            <a:off x="11069726" y="6305702"/>
            <a:ext cx="464515" cy="152705"/>
          </a:xfrm>
          <a:prstGeom prst="rect">
            <a:avLst/>
          </a:prstGeom>
          <a:noFill/>
          <a:ln/>
        </p:spPr>
        <p:txBody>
          <a:bodyPr wrap="none" lIns="0" tIns="0" rIns="0" bIns="0" rtlCol="0" anchor="t"/>
          <a:lstStyle/>
          <a:p>
            <a:pPr algn="l" indent="0" marL="0">
              <a:buNone/>
            </a:pPr>
            <a:r>
              <a:rPr lang="en-US" sz="900" spc="90" kern="0" dirty="0">
                <a:solidFill>
                  <a:srgbClr val="6A757F"/>
                </a:solidFill>
                <a:latin typeface="Arial" pitchFamily="34" charset="0"/>
                <a:ea typeface="Arial" pitchFamily="34" charset="-122"/>
                <a:cs typeface="Arial" pitchFamily="34" charset="-120"/>
              </a:rPr>
              <a:t>09 / 10</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rgbClr val="10171F"/>
      </a:dk1>
      <a:lt1>
        <a:srgbClr val="B9C2CD"/>
      </a:lt1>
      <a:dk2>
        <a:srgbClr val="44546A"/>
      </a:dk2>
      <a:lt2>
        <a:srgbClr val="E7E6E6"/>
      </a:lt2>
      <a:accent1>
        <a:srgbClr val="5AA0E0"/>
      </a:accent1>
      <a:accent2>
        <a:srgbClr val="6D7E94"/>
      </a:accent2>
      <a:accent3>
        <a:srgbClr val="A06E1C"/>
      </a:accent3>
      <a:accent4>
        <a:srgbClr val="2F7D4F"/>
      </a:accent4>
      <a:accent5>
        <a:srgbClr val="34D399"/>
      </a:accent5>
      <a:accent6>
        <a:srgbClr val="B3403A"/>
      </a:accent6>
      <a:hlink>
        <a:srgbClr val="5AA0E0"/>
      </a:hlink>
      <a:folHlink>
        <a:srgbClr val="954F72"/>
      </a:folHlink>
    </a:clrScheme>
    <a:fontScheme name="Office">
      <a:majorFont>
        <a:latin typeface="Arial"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unPaper · www.unpaper.ai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deck – unPaper</dc:title>
  <dc:subject>Untitled deck – unPaper</dc:subject>
  <dc:creator>unPaper</dc:creator>
  <cp:lastModifiedBy>unPaper</cp:lastModifiedBy>
  <cp:revision>1</cp:revision>
  <dcterms:created xsi:type="dcterms:W3CDTF">2026-09-01T09:44:45Z</dcterms:created>
  <dcterms:modified xsi:type="dcterms:W3CDTF">2026-09-01T09:44:45Z</dcterms:modified>
</cp:coreProperties>
</file>