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charts/chart2.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3.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charts/chart4.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Revenue variance, €m</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cat>
            <c:multiLvlStrRef>
              <c:f>Sheet1!$A$2:$A$5</c:f>
              <c:multiLvlStrCache>
                <c:ptCount val="4"/>
                <c:lvl>
                  <c:pt idx="0">
                    <c:v>Unavailable bikes</c:v>
                  </c:pt>
                  <c:pt idx="1">
                    <c:v>Accessories</c:v>
                  </c:pt>
                  <c:pt idx="2">
                    <c:v>Corporate activation</c:v>
                  </c:pt>
                  <c:pt idx="3">
                    <c:v>Avg. price</c:v>
                  </c:pt>
                </c:lvl>
              </c:multiLvlStrCache>
            </c:multiLvlStrRef>
          </c:cat>
          <c:val>
            <c:numRef>
              <c:f>Sheet1!$B$2:$B$5</c:f>
              <c:numCache>
                <c:formatCode>General</c:formatCode>
                <c:ptCount val="4"/>
                <c:pt idx="0">
                  <c:v>-0.24</c:v>
                </c:pt>
                <c:pt idx="1">
                  <c:v>-0.17</c:v>
                </c:pt>
                <c:pt idx="2">
                  <c:v>-0.08</c:v>
                </c:pt>
                <c:pt idx="3">
                  <c:v>0.13</c:v>
                </c:pt>
              </c:numCache>
            </c:numRef>
          </c:val>
        </c:ser>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0.15"/>
          <c:min val="-0.3"/>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Gross margin change, pp</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cat>
            <c:multiLvlStrRef>
              <c:f>Sheet1!$A$2:$A$5</c:f>
              <c:multiLvlStrCache>
                <c:ptCount val="4"/>
                <c:lvl>
                  <c:pt idx="0">
                    <c:v>Price and mix</c:v>
                  </c:pt>
                  <c:pt idx="1">
                    <c:v>Field maintenance</c:v>
                  </c:pt>
                  <c:pt idx="2">
                    <c:v>Procurement</c:v>
                  </c:pt>
                  <c:pt idx="3">
                    <c:v>Expedited battery logistics</c:v>
                  </c:pt>
                </c:lvl>
              </c:multiLvlStrCache>
            </c:multiLvlStrRef>
          </c:cat>
          <c:val>
            <c:numRef>
              <c:f>Sheet1!$B$2:$B$5</c:f>
              <c:numCache>
                <c:formatCode>General</c:formatCode>
                <c:ptCount val="4"/>
                <c:pt idx="0">
                  <c:v>1.1</c:v>
                </c:pt>
                <c:pt idx="1">
                  <c:v>0.8</c:v>
                </c:pt>
                <c:pt idx="2">
                  <c:v>0.6</c:v>
                </c:pt>
                <c:pt idx="3">
                  <c:v>-0.3</c:v>
                </c:pt>
              </c:numCache>
            </c:numRef>
          </c:val>
        </c:ser>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1.2"/>
          <c:min val="-0.5"/>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Unavailable bikes</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cat>
            <c:multiLvlStrRef>
              <c:f>Sheet1!$A$2:$A$6</c:f>
              <c:multiLvlStrCache>
                <c:ptCount val="5"/>
                <c:lvl>
                  <c:pt idx="0">
                    <c:v>Battery refurbishment</c:v>
                  </c:pt>
                  <c:pt idx="1">
                    <c:v>Mechanical repair</c:v>
                  </c:pt>
                  <c:pt idx="2">
                    <c:v>Awaiting parts</c:v>
                  </c:pt>
                  <c:pt idx="3">
                    <c:v>Damage assessment</c:v>
                  </c:pt>
                  <c:pt idx="4">
                    <c:v>Other</c:v>
                  </c:pt>
                </c:lvl>
              </c:multiLvlStrCache>
            </c:multiLvlStrRef>
          </c:cat>
          <c:val>
            <c:numRef>
              <c:f>Sheet1!$B$2:$B$6</c:f>
              <c:numCache>
                <c:formatCode>General</c:formatCode>
                <c:ptCount val="5"/>
                <c:pt idx="0">
                  <c:v>612</c:v>
                </c:pt>
                <c:pt idx="1">
                  <c:v>334</c:v>
                </c:pt>
                <c:pt idx="2">
                  <c:v>196</c:v>
                </c:pt>
                <c:pt idx="3">
                  <c:v>153</c:v>
                </c:pt>
                <c:pt idx="4">
                  <c:v>116</c:v>
                </c:pt>
              </c:numCache>
            </c:numRef>
          </c:val>
        </c:ser>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65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Units per week</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cat>
            <c:multiLvlStrRef>
              <c:f>Sheet1!$A$2:$A$4</c:f>
              <c:multiLvlStrCache>
                <c:ptCount val="3"/>
                <c:lvl>
                  <c:pt idx="0">
                    <c:v>Demand</c:v>
                  </c:pt>
                  <c:pt idx="1">
                    <c:v>Current capacity</c:v>
                  </c:pt>
                  <c:pt idx="2">
                    <c:v>Recovery capacity</c:v>
                  </c:pt>
                </c:lvl>
              </c:multiLvlStrCache>
            </c:multiLvlStrRef>
          </c:cat>
          <c:val>
            <c:numRef>
              <c:f>Sheet1!$B$2:$B$4</c:f>
              <c:numCache>
                <c:formatCode>General</c:formatCode>
                <c:ptCount val="3"/>
                <c:pt idx="0">
                  <c:v>238</c:v>
                </c:pt>
                <c:pt idx="1">
                  <c:v>202</c:v>
                </c:pt>
                <c:pt idx="2">
                  <c:v>295</c:v>
                </c:pt>
              </c:numCache>
            </c:numRef>
          </c:val>
        </c:ser>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32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read-led QBR for the Northwind Mobility executive team. The headline is balanced: the commercial engine is working, but the operating constraint has moved to battery refurbishment and availability.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risk is not whether the plan is conceptually right, but whether the supply-side actions land on time. The brief does not assign owners to these risks, so each owner remains not assigned and must be confirmed in the QBR.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converts the recovery plan into commitments. Two actions require spend, two shape demand while reliability recovers and one prevents expansion cash from competing with the supply recovery.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requested decision is to approve the recovery spend and defer Eastmere. This closes the deck by moving from diagnosis to action: make reliable supply the Q3 priority and delay expansion cash until the constraint is fixed.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verdict is that Q2 performance was commercially healthy but operationally constrained. The recovery plan is therefore about reliable supply rather than new-city acceleration.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scorecard makes the operating constraint visible. Margin and cash are ahead of plan, but availability is the clear red item and it is pulling on revenue, churn and customer experience.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bridge separates demand, monetization and supply. The dominant negative is fewer subscription months because bikes were not available, which confirms that supply reliability is the right recovery theme.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margin story is positive and should not be lost. However, even the margin bridge shows the cost of the availability constraint through expedited battery logistics.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city view makes the recovery plan more targeted. Northport is near plan, while Westhaven and Bellweather should not keep adding demand until swap reliability improves.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Battery refurbishment is the leading cause of unavailable bikes, well ahead of mechanical repair and parts. The customer signal confirms the operational metric: support contacts on unavailable swap bikes rose sharply.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capacity math is simple and decisive. Today, total capacity is 36 units per week short of demand, while the proposed Q3 actions create a 57-unit cushion if executed on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forecast makes the tradeoff explicit. The recovery case costs a small amount of margin versus base, but it restores availability and churn while lifting revenue and subscribers.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3F434B"/>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B3403A"/>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8C8E93"/>
                </a:solidFill>
                <a:latin typeface="Arial" pitchFamily="34" charset="0"/>
                <a:ea typeface="Arial" pitchFamily="34" charset="-122"/>
                <a:cs typeface="Arial" pitchFamily="34" charset="-120"/>
              </a:defRPr>
            </a:lvl1pPr>
          </a:lstStyle>
          <a:p>
            <a:pPr algn="l" indent="0" marL="0">
              <a:buNone/>
            </a:pPr>
            <a:r>
              <a:rPr lang="en-US" sz="1600" dirty="0">
                <a:solidFill>
                  <a:srgbClr val="8C8E93"/>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8C8E93"/>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3F434B"/>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FFFFF"/>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B3403A"/>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FFFFF"/>
                </a:solidFill>
                <a:latin typeface="Arial" pitchFamily="34" charset="0"/>
                <a:ea typeface="Arial" pitchFamily="34" charset="-122"/>
                <a:cs typeface="Arial" pitchFamily="34" charset="-120"/>
              </a:defRPr>
            </a:lvl1pPr>
          </a:lstStyle>
          <a:p>
            <a:pPr algn="l" indent="0" marL="0">
              <a:buNone/>
            </a:pPr>
            <a:r>
              <a:rPr lang="en-US" sz="4000" b="1" dirty="0">
                <a:solidFill>
                  <a:srgbClr val="FFFFF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2B4B7"/>
                </a:solidFill>
                <a:latin typeface="Arial" pitchFamily="34" charset="0"/>
                <a:ea typeface="Arial" pitchFamily="34" charset="-122"/>
                <a:cs typeface="Arial" pitchFamily="34" charset="-120"/>
              </a:defRPr>
            </a:lvl1pPr>
          </a:lstStyle>
          <a:p>
            <a:pPr algn="l" indent="0" marL="0">
              <a:buNone/>
            </a:pPr>
            <a:r>
              <a:rPr lang="en-US" sz="1600" dirty="0">
                <a:solidFill>
                  <a:srgbClr val="B2B4B7"/>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2B4B7"/>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B3403A"/>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B3403A"/>
                </a:solidFill>
                <a:latin typeface="Arial" pitchFamily="34" charset="0"/>
                <a:ea typeface="Arial" pitchFamily="34" charset="-122"/>
                <a:cs typeface="Arial" pitchFamily="34" charset="-120"/>
              </a:defRPr>
            </a:lvl1pPr>
          </a:lstStyle>
          <a:p>
            <a:pPr algn="l" indent="0" marL="0">
              <a:buNone/>
            </a:pPr>
            <a:r>
              <a:rPr lang="en-US" sz="1200" b="1" dirty="0">
                <a:solidFill>
                  <a:srgbClr val="B3403A"/>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3F434B"/>
                </a:solidFill>
                <a:latin typeface="Arial" pitchFamily="34" charset="0"/>
                <a:ea typeface="Arial" pitchFamily="34" charset="-122"/>
                <a:cs typeface="Arial" pitchFamily="34" charset="-120"/>
              </a:defRPr>
            </a:lvl1pPr>
          </a:lstStyle>
          <a:p>
            <a:pPr algn="l" indent="0" marL="0">
              <a:buNone/>
            </a:pPr>
            <a:r>
              <a:rPr lang="en-US" sz="3400" b="1" dirty="0">
                <a:solidFill>
                  <a:srgbClr val="3F434B"/>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3F434B"/>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B3403A"/>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B3403A"/>
                </a:solidFill>
                <a:latin typeface="Arial" pitchFamily="34" charset="0"/>
                <a:ea typeface="Arial" pitchFamily="34" charset="-122"/>
                <a:cs typeface="Arial" pitchFamily="34" charset="-120"/>
              </a:defRPr>
            </a:lvl1pPr>
          </a:lstStyle>
          <a:p>
            <a:pPr algn="l" indent="0" marL="0">
              <a:buNone/>
            </a:pPr>
            <a:r>
              <a:rPr lang="en-US" sz="1200" b="1" dirty="0">
                <a:solidFill>
                  <a:srgbClr val="B3403A"/>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FFFFF"/>
                </a:solidFill>
                <a:latin typeface="Arial" pitchFamily="34" charset="0"/>
                <a:ea typeface="Arial" pitchFamily="34" charset="-122"/>
                <a:cs typeface="Arial" pitchFamily="34" charset="-120"/>
              </a:defRPr>
            </a:lvl1pPr>
          </a:lstStyle>
          <a:p>
            <a:pPr algn="l" indent="0" marL="0">
              <a:buNone/>
            </a:pPr>
            <a:r>
              <a:rPr lang="en-US" sz="3400" b="1" dirty="0">
                <a:solidFill>
                  <a:srgbClr val="FFFFF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2B4B7"/>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2B4B7"/>
                </a:solidFill>
                <a:latin typeface="Arial"/>
                <a:ea typeface="Arial"/>
                <a:cs typeface="Arial"/>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3F434B"/>
                </a:solidFill>
                <a:latin typeface="Arial" pitchFamily="34" charset="0"/>
                <a:ea typeface="Arial" pitchFamily="34" charset="-122"/>
                <a:cs typeface="Arial" pitchFamily="34" charset="-120"/>
              </a:defRPr>
            </a:lvl1pPr>
          </a:lstStyle>
          <a:p>
            <a:pPr algn="l" indent="0" marL="0">
              <a:buNone/>
            </a:pPr>
            <a:r>
              <a:rPr lang="en-US" sz="2200" b="1" dirty="0">
                <a:solidFill>
                  <a:srgbClr val="3F434B"/>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CDDDF"/>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3F434B"/>
                </a:solidFill>
                <a:latin typeface="Arial" pitchFamily="34" charset="0"/>
                <a:ea typeface="Arial" pitchFamily="34" charset="-122"/>
                <a:cs typeface="Arial" pitchFamily="34" charset="-120"/>
              </a:defRPr>
            </a:lvl1pPr>
          </a:lstStyle>
          <a:p>
            <a:pPr algn="l" indent="0" marL="0">
              <a:buNone/>
            </a:pPr>
            <a:r>
              <a:rPr lang="en-US" sz="1400" dirty="0">
                <a:solidFill>
                  <a:srgbClr val="3F434B"/>
                </a:solidFill>
                <a:latin typeface="Arial" pitchFamily="34" charset="0"/>
                <a:ea typeface="Arial" pitchFamily="34" charset="-122"/>
                <a:cs typeface="Arial"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B3403A"/>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8C8E93"/>
                </a:solidFill>
                <a:latin typeface="Arial" pitchFamily="34" charset="0"/>
                <a:ea typeface="Arial" pitchFamily="34" charset="-122"/>
                <a:cs typeface="Arial" pitchFamily="34" charset="-120"/>
              </a:defRPr>
            </a:lvl1pPr>
          </a:lstStyle>
          <a:p>
            <a:pPr algn="l" indent="0" marL="0">
              <a:buNone/>
            </a:pPr>
            <a:r>
              <a:rPr lang="en-US" sz="1400" dirty="0">
                <a:solidFill>
                  <a:srgbClr val="8C8E93"/>
                </a:solidFill>
                <a:latin typeface="Arial" pitchFamily="34" charset="0"/>
                <a:ea typeface="Arial" pitchFamily="34" charset="-122"/>
                <a:cs typeface="Arial" pitchFamily="34" charset="-120"/>
              </a:rPr>
              <a:t>Contact · next step</a:t>
            </a:r>
            <a:endParaRPr lang="en-US" sz="14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4.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h2pc-0"/>
          <p:cNvSpPr/>
          <p:nvPr/>
        </p:nvSpPr>
        <p:spPr>
          <a:xfrm>
            <a:off x="9334195" y="4000500"/>
            <a:ext cx="2857500" cy="2857500"/>
          </a:xfrm>
          <a:custGeom>
            <a:avLst/>
            <a:gdLst/>
            <a:ahLst/>
            <a:rect l="0" t="0" r="30000" b="30000"/>
            <a:pathLst>
              <a:path w="30000" h="30000">
                <a:moveTo>
                  <a:pt x="30000" y="0"/>
                </a:moveTo>
                <a:lnTo>
                  <a:pt x="30000" y="30000"/>
                </a:lnTo>
                <a:lnTo>
                  <a:pt x="0" y="30000"/>
                </a:lnTo>
                <a:close/>
              </a:path>
            </a:pathLst>
          </a:custGeom>
          <a:solidFill>
            <a:srgbClr val="FF6B00"/>
          </a:solidFill>
          <a:ln/>
        </p:spPr>
      </p:sp>
      <p:sp>
        <p:nvSpPr>
          <p:cNvPr id="4" name="Shape 1"/>
          <p:cNvSpPr/>
          <p:nvPr/>
        </p:nvSpPr>
        <p:spPr>
          <a:xfrm>
            <a:off x="685800" y="576072"/>
            <a:ext cx="285293" cy="19202"/>
          </a:xfrm>
          <a:prstGeom prst="rect">
            <a:avLst/>
          </a:prstGeom>
          <a:solidFill>
            <a:srgbClr val="FF6B00"/>
          </a:solidFill>
          <a:ln/>
        </p:spPr>
      </p:sp>
      <p:sp>
        <p:nvSpPr>
          <p:cNvPr id="5" name="Shape 2"/>
          <p:cNvSpPr/>
          <p:nvPr/>
        </p:nvSpPr>
        <p:spPr>
          <a:xfrm>
            <a:off x="685800" y="6181344"/>
            <a:ext cx="10820095" cy="9510"/>
          </a:xfrm>
          <a:prstGeom prst="rect">
            <a:avLst/>
          </a:prstGeom>
          <a:solidFill>
            <a:srgbClr val="FFFFFF">
              <a:alpha val="16000"/>
            </a:srgbClr>
          </a:solidFill>
          <a:ln/>
        </p:spPr>
      </p:sp>
      <p:sp>
        <p:nvSpPr>
          <p:cNvPr id="6" name="Text 3"/>
          <p:cNvSpPr/>
          <p:nvPr/>
        </p:nvSpPr>
        <p:spPr>
          <a:xfrm>
            <a:off x="1085393" y="523951"/>
            <a:ext cx="610819" cy="142646"/>
          </a:xfrm>
          <a:prstGeom prst="rect">
            <a:avLst/>
          </a:prstGeom>
          <a:noFill/>
          <a:ln/>
        </p:spPr>
        <p:txBody>
          <a:bodyPr wrap="none" lIns="0" tIns="0" rIns="0" bIns="0" rtlCol="0" anchor="t"/>
          <a:lstStyle/>
          <a:p>
            <a:pPr algn="l" indent="0" marL="0">
              <a:buNone/>
            </a:pPr>
            <a:r>
              <a:rPr lang="en-US" sz="820" b="1" spc="82" kern="0" dirty="0">
                <a:solidFill>
                  <a:srgbClr val="FFFFFF">
                    <a:alpha val="58000"/>
                  </a:srgbClr>
                </a:solidFill>
                <a:latin typeface="Arial" pitchFamily="34" charset="0"/>
                <a:ea typeface="Arial" pitchFamily="34" charset="-122"/>
                <a:cs typeface="Arial" pitchFamily="34" charset="-120"/>
              </a:rPr>
              <a:t>BRIEFING</a:t>
            </a:r>
            <a:endParaRPr lang="en-US" sz="820" dirty="0"/>
          </a:p>
        </p:txBody>
      </p:sp>
      <p:sp>
        <p:nvSpPr>
          <p:cNvPr id="7" name="Text 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FFFFFF"/>
                </a:solidFill>
                <a:latin typeface="Arial" pitchFamily="34" charset="0"/>
                <a:ea typeface="Arial" pitchFamily="34" charset="-122"/>
                <a:cs typeface="Arial" pitchFamily="34" charset="-120"/>
              </a:rPr>
              <a:t>DECISION DECK</a:t>
            </a:r>
            <a:endParaRPr lang="en-US" sz="900" dirty="0"/>
          </a:p>
        </p:txBody>
      </p:sp>
      <p:sp>
        <p:nvSpPr>
          <p:cNvPr id="8" name="Text 5"/>
          <p:cNvSpPr/>
          <p:nvPr/>
        </p:nvSpPr>
        <p:spPr>
          <a:xfrm>
            <a:off x="685800" y="1464869"/>
            <a:ext cx="7105802" cy="1851660"/>
          </a:xfrm>
          <a:prstGeom prst="rect">
            <a:avLst/>
          </a:prstGeom>
          <a:noFill/>
          <a:ln/>
        </p:spPr>
        <p:txBody>
          <a:bodyPr wrap="none" lIns="0" tIns="0" rIns="0" bIns="0" rtlCol="0" anchor="t"/>
          <a:lstStyle/>
          <a:p>
            <a:pPr algn="l" indent="0" marL="0">
              <a:lnSpc>
                <a:spcPts val="6150"/>
              </a:lnSpc>
              <a:buNone/>
            </a:pPr>
            <a:r>
              <a:rPr lang="en-US" sz="6150" b="1" spc="-184" kern="0" dirty="0">
                <a:solidFill>
                  <a:srgbClr val="FFFFFF"/>
                </a:solidFill>
                <a:latin typeface="Arial" pitchFamily="34" charset="0"/>
                <a:ea typeface="Arial" pitchFamily="34" charset="-122"/>
                <a:cs typeface="Arial" pitchFamily="34" charset="-120"/>
              </a:rPr>
              <a:t>Q2 grew, but </a:t>
            </a:r>
            <a:pPr algn="l" indent="0" marL="0">
              <a:lnSpc>
                <a:spcPts val="6150"/>
              </a:lnSpc>
              <a:buNone/>
            </a:pPr>
            <a:r>
              <a:rPr lang="en-US" sz="6150" b="1" spc="-184" kern="0" dirty="0">
                <a:solidFill>
                  <a:srgbClr val="FF6B00"/>
                </a:solidFill>
                <a:latin typeface="Arial" pitchFamily="34" charset="0"/>
                <a:ea typeface="Arial" pitchFamily="34" charset="-122"/>
                <a:cs typeface="Arial" pitchFamily="34" charset="-120"/>
              </a:rPr>
              <a:t>supply</a:t>
            </a:r>
            <a:endParaRPr lang="en-US" sz="6150" dirty="0"/>
          </a:p>
          <a:p>
            <a:pPr algn="l" indent="0" marL="0">
              <a:lnSpc>
                <a:spcPts val="6150"/>
              </a:lnSpc>
              <a:buNone/>
            </a:pPr>
            <a:r>
              <a:rPr lang="en-US" sz="6150" b="1" spc="-184" kern="0" dirty="0">
                <a:solidFill>
                  <a:srgbClr val="FF6B00"/>
                </a:solidFill>
                <a:latin typeface="Arial" pitchFamily="34" charset="0"/>
                <a:ea typeface="Arial" pitchFamily="34" charset="-122"/>
                <a:cs typeface="Arial" pitchFamily="34" charset="-120"/>
              </a:rPr>
              <a:t>reliability</a:t>
            </a:r>
            <a:pPr algn="l" indent="0" marL="0">
              <a:lnSpc>
                <a:spcPts val="6150"/>
              </a:lnSpc>
              <a:buNone/>
            </a:pPr>
            <a:r>
              <a:rPr lang="en-US" sz="6150" b="1" spc="-184" kern="0" dirty="0">
                <a:solidFill>
                  <a:srgbClr val="FFFFFF"/>
                </a:solidFill>
                <a:latin typeface="Arial" pitchFamily="34" charset="0"/>
                <a:ea typeface="Arial" pitchFamily="34" charset="-122"/>
                <a:cs typeface="Arial" pitchFamily="34" charset="-120"/>
              </a:rPr>
              <a:t> missed</a:t>
            </a:r>
            <a:endParaRPr lang="en-US" sz="6150" dirty="0"/>
          </a:p>
        </p:txBody>
      </p:sp>
      <p:sp>
        <p:nvSpPr>
          <p:cNvPr id="9" name="Text 6"/>
          <p:cNvSpPr/>
          <p:nvPr/>
        </p:nvSpPr>
        <p:spPr>
          <a:xfrm>
            <a:off x="685800" y="3407054"/>
            <a:ext cx="9431122" cy="1069848"/>
          </a:xfrm>
          <a:prstGeom prst="rect">
            <a:avLst/>
          </a:prstGeom>
          <a:noFill/>
          <a:ln/>
        </p:spPr>
        <p:txBody>
          <a:bodyPr wrap="none" lIns="0" tIns="0" rIns="0" bIns="0" rtlCol="0" anchor="t"/>
          <a:lstStyle/>
          <a:p>
            <a:pPr algn="l" indent="0" marL="0">
              <a:lnSpc>
                <a:spcPts val="2810"/>
              </a:lnSpc>
              <a:buNone/>
            </a:pPr>
            <a:r>
              <a:rPr lang="en-US" sz="1870" dirty="0">
                <a:solidFill>
                  <a:srgbClr val="FFFFFF">
                    <a:alpha val="80000"/>
                  </a:srgbClr>
                </a:solidFill>
                <a:latin typeface="Arial" pitchFamily="34" charset="0"/>
                <a:ea typeface="Arial" pitchFamily="34" charset="-122"/>
                <a:cs typeface="Arial" pitchFamily="34" charset="-120"/>
              </a:rPr>
              <a:t>Northwind Mobility Q2 2028 QBR. Growth remained strong and unit economics</a:t>
            </a:r>
            <a:endParaRPr lang="en-US" sz="1870" dirty="0"/>
          </a:p>
          <a:p>
            <a:pPr algn="l" indent="0" marL="0">
              <a:lnSpc>
                <a:spcPts val="2810"/>
              </a:lnSpc>
              <a:buNone/>
            </a:pPr>
            <a:r>
              <a:rPr lang="en-US" sz="1870" dirty="0">
                <a:solidFill>
                  <a:srgbClr val="FFFFFF">
                    <a:alpha val="80000"/>
                  </a:srgbClr>
                </a:solidFill>
                <a:latin typeface="Arial" pitchFamily="34" charset="0"/>
                <a:ea typeface="Arial" pitchFamily="34" charset="-122"/>
                <a:cs typeface="Arial" pitchFamily="34" charset="-120"/>
              </a:rPr>
              <a:t>improved, but fleet availability missed plan because battery refurbishment capacity did</a:t>
            </a:r>
            <a:endParaRPr lang="en-US" sz="1870" dirty="0"/>
          </a:p>
          <a:p>
            <a:pPr algn="l" indent="0" marL="0">
              <a:lnSpc>
                <a:spcPts val="2810"/>
              </a:lnSpc>
              <a:buNone/>
            </a:pPr>
            <a:r>
              <a:rPr lang="en-US" sz="1870" dirty="0">
                <a:solidFill>
                  <a:srgbClr val="FFFFFF">
                    <a:alpha val="80000"/>
                  </a:srgbClr>
                </a:solidFill>
                <a:latin typeface="Arial" pitchFamily="34" charset="0"/>
                <a:ea typeface="Arial" pitchFamily="34" charset="-122"/>
                <a:cs typeface="Arial" pitchFamily="34" charset="-120"/>
              </a:rPr>
              <a:t>not keep pace with the fleet.</a:t>
            </a:r>
            <a:endParaRPr lang="en-US" sz="1870" dirty="0"/>
          </a:p>
        </p:txBody>
      </p:sp>
      <p:sp>
        <p:nvSpPr>
          <p:cNvPr id="10" name="Text 7"/>
          <p:cNvSpPr/>
          <p:nvPr/>
        </p:nvSpPr>
        <p:spPr>
          <a:xfrm>
            <a:off x="685800" y="4659782"/>
            <a:ext cx="7287768" cy="544982"/>
          </a:xfrm>
          <a:prstGeom prst="rect">
            <a:avLst/>
          </a:prstGeom>
          <a:noFill/>
          <a:ln/>
        </p:spPr>
        <p:txBody>
          <a:bodyPr wrap="none" lIns="0" tIns="0" rIns="0" bIns="0" rtlCol="0" anchor="t"/>
          <a:lstStyle/>
          <a:p>
            <a:pPr algn="l" indent="0" marL="0">
              <a:lnSpc>
                <a:spcPts val="2250"/>
              </a:lnSpc>
              <a:buNone/>
            </a:pPr>
            <a:r>
              <a:rPr lang="en-US" sz="1500" dirty="0">
                <a:solidFill>
                  <a:srgbClr val="FFFFFF">
                    <a:alpha val="80000"/>
                  </a:srgbClr>
                </a:solidFill>
                <a:latin typeface="Arial" pitchFamily="34" charset="0"/>
                <a:ea typeface="Arial" pitchFamily="34" charset="-122"/>
                <a:cs typeface="Arial" pitchFamily="34" charset="-120"/>
              </a:rPr>
              <a:t>Executive decision required: approve the Q3 recovery spend and defer Eastmere so</a:t>
            </a:r>
            <a:endParaRPr lang="en-US" sz="1500" dirty="0"/>
          </a:p>
          <a:p>
            <a:pPr algn="l" indent="0" marL="0">
              <a:lnSpc>
                <a:spcPts val="2250"/>
              </a:lnSpc>
              <a:buNone/>
            </a:pPr>
            <a:r>
              <a:rPr lang="en-US" sz="1500" dirty="0">
                <a:solidFill>
                  <a:srgbClr val="FFFFFF">
                    <a:alpha val="80000"/>
                  </a:srgbClr>
                </a:solidFill>
                <a:latin typeface="Arial" pitchFamily="34" charset="0"/>
                <a:ea typeface="Arial" pitchFamily="34" charset="-122"/>
                <a:cs typeface="Arial" pitchFamily="34" charset="-120"/>
              </a:rPr>
              <a:t>reliable supply comes before faster expansion.</a:t>
            </a:r>
            <a:endParaRPr lang="en-US" sz="1500" dirty="0"/>
          </a:p>
        </p:txBody>
      </p:sp>
      <p:sp>
        <p:nvSpPr>
          <p:cNvPr id="11" name="Text 8"/>
          <p:cNvSpPr/>
          <p:nvPr/>
        </p:nvSpPr>
        <p:spPr>
          <a:xfrm>
            <a:off x="10661904" y="6323990"/>
            <a:ext cx="873252" cy="133502"/>
          </a:xfrm>
          <a:prstGeom prst="rect">
            <a:avLst/>
          </a:prstGeom>
          <a:noFill/>
          <a:ln/>
        </p:spPr>
        <p:txBody>
          <a:bodyPr wrap="none" lIns="0" tIns="0" rIns="0" bIns="0" rtlCol="0" anchor="t"/>
          <a:lstStyle/>
          <a:p>
            <a:pPr algn="l" indent="0" marL="0">
              <a:buNone/>
            </a:pPr>
            <a:r>
              <a:rPr lang="en-US" sz="820" spc="25" kern="0" dirty="0">
                <a:solidFill>
                  <a:srgbClr val="FFFFFF">
                    <a:alpha val="58000"/>
                  </a:srgbClr>
                </a:solidFill>
                <a:latin typeface="Arial" pitchFamily="34" charset="0"/>
                <a:ea typeface="Arial" pitchFamily="34" charset="-122"/>
                <a:cs typeface="Arial" pitchFamily="34" charset="-120"/>
              </a:rPr>
              <a:t>DECISION DECK</a:t>
            </a:r>
            <a:endParaRPr lang="en-US" sz="8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750162"/>
            <a:ext cx="10820095" cy="28529"/>
          </a:xfrm>
          <a:prstGeom prst="rect">
            <a:avLst/>
          </a:prstGeom>
          <a:solidFill>
            <a:srgbClr val="15508C"/>
          </a:solidFill>
          <a:ln/>
        </p:spPr>
      </p:sp>
      <p:sp>
        <p:nvSpPr>
          <p:cNvPr id="4" name="Shape 1"/>
          <p:cNvSpPr/>
          <p:nvPr/>
        </p:nvSpPr>
        <p:spPr>
          <a:xfrm>
            <a:off x="685800" y="1870862"/>
            <a:ext cx="513893" cy="28346"/>
          </a:xfrm>
          <a:prstGeom prst="rect">
            <a:avLst/>
          </a:prstGeom>
          <a:solidFill>
            <a:srgbClr val="15508C"/>
          </a:solidFill>
          <a:ln/>
        </p:spPr>
      </p:sp>
      <p:sp>
        <p:nvSpPr>
          <p:cNvPr id="5" name="Shape 2"/>
          <p:cNvSpPr/>
          <p:nvPr/>
        </p:nvSpPr>
        <p:spPr>
          <a:xfrm>
            <a:off x="685800" y="1993392"/>
            <a:ext cx="2218334" cy="520294"/>
          </a:xfrm>
          <a:prstGeom prst="rect">
            <a:avLst/>
          </a:prstGeom>
          <a:solidFill>
            <a:srgbClr val="15171C"/>
          </a:solidFill>
          <a:ln/>
        </p:spPr>
      </p:sp>
      <p:sp>
        <p:nvSpPr>
          <p:cNvPr id="6" name="Shape 3"/>
          <p:cNvSpPr/>
          <p:nvPr/>
        </p:nvSpPr>
        <p:spPr>
          <a:xfrm>
            <a:off x="2904134" y="1993392"/>
            <a:ext cx="1325880" cy="520294"/>
          </a:xfrm>
          <a:prstGeom prst="rect">
            <a:avLst/>
          </a:prstGeom>
          <a:solidFill>
            <a:srgbClr val="15171C"/>
          </a:solidFill>
          <a:ln/>
        </p:spPr>
      </p:sp>
      <p:sp>
        <p:nvSpPr>
          <p:cNvPr id="7" name="Shape 4"/>
          <p:cNvSpPr/>
          <p:nvPr/>
        </p:nvSpPr>
        <p:spPr>
          <a:xfrm>
            <a:off x="4230929" y="1993392"/>
            <a:ext cx="2617013" cy="520294"/>
          </a:xfrm>
          <a:prstGeom prst="rect">
            <a:avLst/>
          </a:prstGeom>
          <a:solidFill>
            <a:srgbClr val="15171C"/>
          </a:solidFill>
          <a:ln/>
        </p:spPr>
      </p:sp>
      <p:sp>
        <p:nvSpPr>
          <p:cNvPr id="8" name="Shape 5"/>
          <p:cNvSpPr/>
          <p:nvPr/>
        </p:nvSpPr>
        <p:spPr>
          <a:xfrm>
            <a:off x="6847942" y="1993392"/>
            <a:ext cx="1035101" cy="520294"/>
          </a:xfrm>
          <a:prstGeom prst="rect">
            <a:avLst/>
          </a:prstGeom>
          <a:solidFill>
            <a:srgbClr val="15171C"/>
          </a:solidFill>
          <a:ln/>
        </p:spPr>
      </p:sp>
      <p:sp>
        <p:nvSpPr>
          <p:cNvPr id="9" name="Shape 6"/>
          <p:cNvSpPr/>
          <p:nvPr/>
        </p:nvSpPr>
        <p:spPr>
          <a:xfrm>
            <a:off x="7883042" y="1993392"/>
            <a:ext cx="2504542" cy="520294"/>
          </a:xfrm>
          <a:prstGeom prst="rect">
            <a:avLst/>
          </a:prstGeom>
          <a:solidFill>
            <a:srgbClr val="15171C"/>
          </a:solidFill>
          <a:ln/>
        </p:spPr>
      </p:sp>
      <p:sp>
        <p:nvSpPr>
          <p:cNvPr id="10" name="Shape 7"/>
          <p:cNvSpPr/>
          <p:nvPr/>
        </p:nvSpPr>
        <p:spPr>
          <a:xfrm>
            <a:off x="10387584" y="1993392"/>
            <a:ext cx="1118311" cy="520294"/>
          </a:xfrm>
          <a:prstGeom prst="rect">
            <a:avLst/>
          </a:prstGeom>
          <a:solidFill>
            <a:srgbClr val="15171C"/>
          </a:solidFill>
          <a:ln/>
        </p:spPr>
      </p:sp>
      <p:sp>
        <p:nvSpPr>
          <p:cNvPr id="11" name="Shape 8"/>
          <p:cNvSpPr/>
          <p:nvPr/>
        </p:nvSpPr>
        <p:spPr>
          <a:xfrm>
            <a:off x="685800" y="3341218"/>
            <a:ext cx="2218517" cy="9510"/>
          </a:xfrm>
          <a:prstGeom prst="rect">
            <a:avLst/>
          </a:prstGeom>
          <a:solidFill>
            <a:srgbClr val="EEF0F3"/>
          </a:solidFill>
          <a:ln/>
        </p:spPr>
      </p:sp>
      <p:sp>
        <p:nvSpPr>
          <p:cNvPr id="12" name="Shape 9"/>
          <p:cNvSpPr/>
          <p:nvPr/>
        </p:nvSpPr>
        <p:spPr>
          <a:xfrm>
            <a:off x="2904134" y="3341218"/>
            <a:ext cx="1326246" cy="9510"/>
          </a:xfrm>
          <a:prstGeom prst="rect">
            <a:avLst/>
          </a:prstGeom>
          <a:solidFill>
            <a:srgbClr val="EEF0F3"/>
          </a:solidFill>
          <a:ln/>
        </p:spPr>
      </p:sp>
      <p:sp>
        <p:nvSpPr>
          <p:cNvPr id="13" name="Shape 10"/>
          <p:cNvSpPr/>
          <p:nvPr/>
        </p:nvSpPr>
        <p:spPr>
          <a:xfrm>
            <a:off x="4230929" y="3341218"/>
            <a:ext cx="2616921" cy="9510"/>
          </a:xfrm>
          <a:prstGeom prst="rect">
            <a:avLst/>
          </a:prstGeom>
          <a:solidFill>
            <a:srgbClr val="EEF0F3"/>
          </a:solidFill>
          <a:ln/>
        </p:spPr>
      </p:sp>
      <p:sp>
        <p:nvSpPr>
          <p:cNvPr id="14" name="Shape 11"/>
          <p:cNvSpPr/>
          <p:nvPr/>
        </p:nvSpPr>
        <p:spPr>
          <a:xfrm>
            <a:off x="6847942" y="3341218"/>
            <a:ext cx="1035467" cy="9510"/>
          </a:xfrm>
          <a:prstGeom prst="rect">
            <a:avLst/>
          </a:prstGeom>
          <a:solidFill>
            <a:srgbClr val="EEF0F3"/>
          </a:solidFill>
          <a:ln/>
        </p:spPr>
      </p:sp>
      <p:sp>
        <p:nvSpPr>
          <p:cNvPr id="15" name="Shape 12"/>
          <p:cNvSpPr/>
          <p:nvPr/>
        </p:nvSpPr>
        <p:spPr>
          <a:xfrm>
            <a:off x="7883042" y="3341218"/>
            <a:ext cx="2504816" cy="9510"/>
          </a:xfrm>
          <a:prstGeom prst="rect">
            <a:avLst/>
          </a:prstGeom>
          <a:solidFill>
            <a:srgbClr val="EEF0F3"/>
          </a:solidFill>
          <a:ln/>
        </p:spPr>
      </p:sp>
      <p:sp>
        <p:nvSpPr>
          <p:cNvPr id="16" name="Shape 13"/>
          <p:cNvSpPr/>
          <p:nvPr/>
        </p:nvSpPr>
        <p:spPr>
          <a:xfrm>
            <a:off x="10387584" y="3341218"/>
            <a:ext cx="1118128" cy="9510"/>
          </a:xfrm>
          <a:prstGeom prst="rect">
            <a:avLst/>
          </a:prstGeom>
          <a:solidFill>
            <a:srgbClr val="EEF0F3"/>
          </a:solidFill>
          <a:ln/>
        </p:spPr>
      </p:sp>
      <p:sp>
        <p:nvSpPr>
          <p:cNvPr id="17" name="Shape 14"/>
          <p:cNvSpPr/>
          <p:nvPr/>
        </p:nvSpPr>
        <p:spPr>
          <a:xfrm>
            <a:off x="10553090" y="2827325"/>
            <a:ext cx="726034" cy="210312"/>
          </a:xfrm>
          <a:prstGeom prst="rect">
            <a:avLst/>
          </a:prstGeom>
          <a:solidFill>
            <a:srgbClr val="B3403A"/>
          </a:solidFill>
          <a:ln/>
        </p:spPr>
      </p:sp>
      <p:sp>
        <p:nvSpPr>
          <p:cNvPr id="18" name="Shape 15"/>
          <p:cNvSpPr/>
          <p:nvPr/>
        </p:nvSpPr>
        <p:spPr>
          <a:xfrm>
            <a:off x="685800" y="3350362"/>
            <a:ext cx="2218334" cy="640080"/>
          </a:xfrm>
          <a:prstGeom prst="rect">
            <a:avLst/>
          </a:prstGeom>
          <a:solidFill>
            <a:srgbClr val="F3F3F4"/>
          </a:solidFill>
          <a:ln/>
        </p:spPr>
      </p:sp>
      <p:sp>
        <p:nvSpPr>
          <p:cNvPr id="19" name="Shape 16"/>
          <p:cNvSpPr/>
          <p:nvPr/>
        </p:nvSpPr>
        <p:spPr>
          <a:xfrm>
            <a:off x="685800" y="3981298"/>
            <a:ext cx="2218517" cy="9510"/>
          </a:xfrm>
          <a:prstGeom prst="rect">
            <a:avLst/>
          </a:prstGeom>
          <a:solidFill>
            <a:srgbClr val="EEF0F3"/>
          </a:solidFill>
          <a:ln/>
        </p:spPr>
      </p:sp>
      <p:sp>
        <p:nvSpPr>
          <p:cNvPr id="20" name="Shape 17"/>
          <p:cNvSpPr/>
          <p:nvPr/>
        </p:nvSpPr>
        <p:spPr>
          <a:xfrm>
            <a:off x="2904134" y="3350362"/>
            <a:ext cx="1325880" cy="640080"/>
          </a:xfrm>
          <a:prstGeom prst="rect">
            <a:avLst/>
          </a:prstGeom>
          <a:solidFill>
            <a:srgbClr val="F3F3F4"/>
          </a:solidFill>
          <a:ln/>
        </p:spPr>
      </p:sp>
      <p:sp>
        <p:nvSpPr>
          <p:cNvPr id="21" name="Shape 18"/>
          <p:cNvSpPr/>
          <p:nvPr/>
        </p:nvSpPr>
        <p:spPr>
          <a:xfrm>
            <a:off x="2904134" y="3981298"/>
            <a:ext cx="1326246" cy="9510"/>
          </a:xfrm>
          <a:prstGeom prst="rect">
            <a:avLst/>
          </a:prstGeom>
          <a:solidFill>
            <a:srgbClr val="EEF0F3"/>
          </a:solidFill>
          <a:ln/>
        </p:spPr>
      </p:sp>
      <p:sp>
        <p:nvSpPr>
          <p:cNvPr id="22" name="Shape 19"/>
          <p:cNvSpPr/>
          <p:nvPr/>
        </p:nvSpPr>
        <p:spPr>
          <a:xfrm>
            <a:off x="4230929" y="3350362"/>
            <a:ext cx="2617013" cy="640080"/>
          </a:xfrm>
          <a:prstGeom prst="rect">
            <a:avLst/>
          </a:prstGeom>
          <a:solidFill>
            <a:srgbClr val="F3F3F4"/>
          </a:solidFill>
          <a:ln/>
        </p:spPr>
      </p:sp>
      <p:sp>
        <p:nvSpPr>
          <p:cNvPr id="23" name="Shape 20"/>
          <p:cNvSpPr/>
          <p:nvPr/>
        </p:nvSpPr>
        <p:spPr>
          <a:xfrm>
            <a:off x="4230929" y="3981298"/>
            <a:ext cx="2616921" cy="9510"/>
          </a:xfrm>
          <a:prstGeom prst="rect">
            <a:avLst/>
          </a:prstGeom>
          <a:solidFill>
            <a:srgbClr val="EEF0F3"/>
          </a:solidFill>
          <a:ln/>
        </p:spPr>
      </p:sp>
      <p:sp>
        <p:nvSpPr>
          <p:cNvPr id="24" name="Shape 21"/>
          <p:cNvSpPr/>
          <p:nvPr/>
        </p:nvSpPr>
        <p:spPr>
          <a:xfrm>
            <a:off x="6847942" y="3350362"/>
            <a:ext cx="1035101" cy="640080"/>
          </a:xfrm>
          <a:prstGeom prst="rect">
            <a:avLst/>
          </a:prstGeom>
          <a:solidFill>
            <a:srgbClr val="F3F3F4"/>
          </a:solidFill>
          <a:ln/>
        </p:spPr>
      </p:sp>
      <p:sp>
        <p:nvSpPr>
          <p:cNvPr id="25" name="Shape 22"/>
          <p:cNvSpPr/>
          <p:nvPr/>
        </p:nvSpPr>
        <p:spPr>
          <a:xfrm>
            <a:off x="6847942" y="3981298"/>
            <a:ext cx="1035467" cy="9510"/>
          </a:xfrm>
          <a:prstGeom prst="rect">
            <a:avLst/>
          </a:prstGeom>
          <a:solidFill>
            <a:srgbClr val="EEF0F3"/>
          </a:solidFill>
          <a:ln/>
        </p:spPr>
      </p:sp>
      <p:sp>
        <p:nvSpPr>
          <p:cNvPr id="26" name="Shape 23"/>
          <p:cNvSpPr/>
          <p:nvPr/>
        </p:nvSpPr>
        <p:spPr>
          <a:xfrm>
            <a:off x="7883042" y="3350362"/>
            <a:ext cx="2504542" cy="640080"/>
          </a:xfrm>
          <a:prstGeom prst="rect">
            <a:avLst/>
          </a:prstGeom>
          <a:solidFill>
            <a:srgbClr val="F3F3F4"/>
          </a:solidFill>
          <a:ln/>
        </p:spPr>
      </p:sp>
      <p:sp>
        <p:nvSpPr>
          <p:cNvPr id="27" name="Shape 24"/>
          <p:cNvSpPr/>
          <p:nvPr/>
        </p:nvSpPr>
        <p:spPr>
          <a:xfrm>
            <a:off x="7883042" y="3981298"/>
            <a:ext cx="2504816" cy="9510"/>
          </a:xfrm>
          <a:prstGeom prst="rect">
            <a:avLst/>
          </a:prstGeom>
          <a:solidFill>
            <a:srgbClr val="EEF0F3"/>
          </a:solidFill>
          <a:ln/>
        </p:spPr>
      </p:sp>
      <p:sp>
        <p:nvSpPr>
          <p:cNvPr id="28" name="Shape 25"/>
          <p:cNvSpPr/>
          <p:nvPr/>
        </p:nvSpPr>
        <p:spPr>
          <a:xfrm>
            <a:off x="10387584" y="3350362"/>
            <a:ext cx="1118311" cy="640080"/>
          </a:xfrm>
          <a:prstGeom prst="rect">
            <a:avLst/>
          </a:prstGeom>
          <a:solidFill>
            <a:srgbClr val="F3F3F4"/>
          </a:solidFill>
          <a:ln/>
        </p:spPr>
      </p:sp>
      <p:sp>
        <p:nvSpPr>
          <p:cNvPr id="29" name="Shape 26"/>
          <p:cNvSpPr/>
          <p:nvPr/>
        </p:nvSpPr>
        <p:spPr>
          <a:xfrm>
            <a:off x="10387584" y="3981298"/>
            <a:ext cx="1118128" cy="9510"/>
          </a:xfrm>
          <a:prstGeom prst="rect">
            <a:avLst/>
          </a:prstGeom>
          <a:solidFill>
            <a:srgbClr val="EEF0F3"/>
          </a:solidFill>
          <a:ln/>
        </p:spPr>
      </p:sp>
      <p:sp>
        <p:nvSpPr>
          <p:cNvPr id="30" name="Shape 27"/>
          <p:cNvSpPr/>
          <p:nvPr/>
        </p:nvSpPr>
        <p:spPr>
          <a:xfrm>
            <a:off x="10553090" y="3567989"/>
            <a:ext cx="608990" cy="210312"/>
          </a:xfrm>
          <a:prstGeom prst="rect">
            <a:avLst/>
          </a:prstGeom>
          <a:solidFill>
            <a:srgbClr val="A06E1C"/>
          </a:solidFill>
          <a:ln/>
        </p:spPr>
      </p:sp>
      <p:sp>
        <p:nvSpPr>
          <p:cNvPr id="31" name="Shape 28"/>
          <p:cNvSpPr/>
          <p:nvPr/>
        </p:nvSpPr>
        <p:spPr>
          <a:xfrm>
            <a:off x="685800" y="4621378"/>
            <a:ext cx="2218517" cy="9510"/>
          </a:xfrm>
          <a:prstGeom prst="rect">
            <a:avLst/>
          </a:prstGeom>
          <a:solidFill>
            <a:srgbClr val="EEF0F3"/>
          </a:solidFill>
          <a:ln/>
        </p:spPr>
      </p:sp>
      <p:sp>
        <p:nvSpPr>
          <p:cNvPr id="32" name="Shape 29"/>
          <p:cNvSpPr/>
          <p:nvPr/>
        </p:nvSpPr>
        <p:spPr>
          <a:xfrm>
            <a:off x="2904134" y="4621378"/>
            <a:ext cx="1326246" cy="9510"/>
          </a:xfrm>
          <a:prstGeom prst="rect">
            <a:avLst/>
          </a:prstGeom>
          <a:solidFill>
            <a:srgbClr val="EEF0F3"/>
          </a:solidFill>
          <a:ln/>
        </p:spPr>
      </p:sp>
      <p:sp>
        <p:nvSpPr>
          <p:cNvPr id="33" name="Shape 30"/>
          <p:cNvSpPr/>
          <p:nvPr/>
        </p:nvSpPr>
        <p:spPr>
          <a:xfrm>
            <a:off x="4230929" y="4621378"/>
            <a:ext cx="2616921" cy="9510"/>
          </a:xfrm>
          <a:prstGeom prst="rect">
            <a:avLst/>
          </a:prstGeom>
          <a:solidFill>
            <a:srgbClr val="EEF0F3"/>
          </a:solidFill>
          <a:ln/>
        </p:spPr>
      </p:sp>
      <p:sp>
        <p:nvSpPr>
          <p:cNvPr id="34" name="Shape 31"/>
          <p:cNvSpPr/>
          <p:nvPr/>
        </p:nvSpPr>
        <p:spPr>
          <a:xfrm>
            <a:off x="6847942" y="4621378"/>
            <a:ext cx="1035467" cy="9510"/>
          </a:xfrm>
          <a:prstGeom prst="rect">
            <a:avLst/>
          </a:prstGeom>
          <a:solidFill>
            <a:srgbClr val="EEF0F3"/>
          </a:solidFill>
          <a:ln/>
        </p:spPr>
      </p:sp>
      <p:sp>
        <p:nvSpPr>
          <p:cNvPr id="35" name="Shape 32"/>
          <p:cNvSpPr/>
          <p:nvPr/>
        </p:nvSpPr>
        <p:spPr>
          <a:xfrm>
            <a:off x="7883042" y="4621378"/>
            <a:ext cx="2504816" cy="9510"/>
          </a:xfrm>
          <a:prstGeom prst="rect">
            <a:avLst/>
          </a:prstGeom>
          <a:solidFill>
            <a:srgbClr val="EEF0F3"/>
          </a:solidFill>
          <a:ln/>
        </p:spPr>
      </p:sp>
      <p:sp>
        <p:nvSpPr>
          <p:cNvPr id="36" name="Shape 33"/>
          <p:cNvSpPr/>
          <p:nvPr/>
        </p:nvSpPr>
        <p:spPr>
          <a:xfrm>
            <a:off x="10387584" y="4621378"/>
            <a:ext cx="1118128" cy="9510"/>
          </a:xfrm>
          <a:prstGeom prst="rect">
            <a:avLst/>
          </a:prstGeom>
          <a:solidFill>
            <a:srgbClr val="EEF0F3"/>
          </a:solidFill>
          <a:ln/>
        </p:spPr>
      </p:sp>
      <p:sp>
        <p:nvSpPr>
          <p:cNvPr id="37" name="Shape 34"/>
          <p:cNvSpPr/>
          <p:nvPr/>
        </p:nvSpPr>
        <p:spPr>
          <a:xfrm>
            <a:off x="10553090" y="4208069"/>
            <a:ext cx="787298" cy="210312"/>
          </a:xfrm>
          <a:prstGeom prst="rect">
            <a:avLst/>
          </a:prstGeom>
          <a:solidFill>
            <a:srgbClr val="A06E1C"/>
          </a:solidFill>
          <a:ln/>
        </p:spPr>
      </p:sp>
      <p:sp>
        <p:nvSpPr>
          <p:cNvPr id="38" name="Shape 35"/>
          <p:cNvSpPr/>
          <p:nvPr/>
        </p:nvSpPr>
        <p:spPr>
          <a:xfrm>
            <a:off x="685800" y="4631436"/>
            <a:ext cx="2218334" cy="836676"/>
          </a:xfrm>
          <a:prstGeom prst="rect">
            <a:avLst/>
          </a:prstGeom>
          <a:solidFill>
            <a:srgbClr val="F3F3F4"/>
          </a:solidFill>
          <a:ln/>
        </p:spPr>
      </p:sp>
      <p:sp>
        <p:nvSpPr>
          <p:cNvPr id="39" name="Shape 36"/>
          <p:cNvSpPr/>
          <p:nvPr/>
        </p:nvSpPr>
        <p:spPr>
          <a:xfrm>
            <a:off x="2904134" y="4631436"/>
            <a:ext cx="1325880" cy="836676"/>
          </a:xfrm>
          <a:prstGeom prst="rect">
            <a:avLst/>
          </a:prstGeom>
          <a:solidFill>
            <a:srgbClr val="F3F3F4"/>
          </a:solidFill>
          <a:ln/>
        </p:spPr>
      </p:sp>
      <p:sp>
        <p:nvSpPr>
          <p:cNvPr id="40" name="Shape 37"/>
          <p:cNvSpPr/>
          <p:nvPr/>
        </p:nvSpPr>
        <p:spPr>
          <a:xfrm>
            <a:off x="4230929" y="4631436"/>
            <a:ext cx="2617013" cy="836676"/>
          </a:xfrm>
          <a:prstGeom prst="rect">
            <a:avLst/>
          </a:prstGeom>
          <a:solidFill>
            <a:srgbClr val="F3F3F4"/>
          </a:solidFill>
          <a:ln/>
        </p:spPr>
      </p:sp>
      <p:sp>
        <p:nvSpPr>
          <p:cNvPr id="41" name="Shape 38"/>
          <p:cNvSpPr/>
          <p:nvPr/>
        </p:nvSpPr>
        <p:spPr>
          <a:xfrm>
            <a:off x="6847942" y="4631436"/>
            <a:ext cx="1035101" cy="836676"/>
          </a:xfrm>
          <a:prstGeom prst="rect">
            <a:avLst/>
          </a:prstGeom>
          <a:solidFill>
            <a:srgbClr val="F3F3F4"/>
          </a:solidFill>
          <a:ln/>
        </p:spPr>
      </p:sp>
      <p:sp>
        <p:nvSpPr>
          <p:cNvPr id="42" name="Shape 39"/>
          <p:cNvSpPr/>
          <p:nvPr/>
        </p:nvSpPr>
        <p:spPr>
          <a:xfrm>
            <a:off x="7883042" y="4631436"/>
            <a:ext cx="2504542" cy="836676"/>
          </a:xfrm>
          <a:prstGeom prst="rect">
            <a:avLst/>
          </a:prstGeom>
          <a:solidFill>
            <a:srgbClr val="F3F3F4"/>
          </a:solidFill>
          <a:ln/>
        </p:spPr>
      </p:sp>
      <p:sp>
        <p:nvSpPr>
          <p:cNvPr id="43" name="Shape 40"/>
          <p:cNvSpPr/>
          <p:nvPr/>
        </p:nvSpPr>
        <p:spPr>
          <a:xfrm>
            <a:off x="10387584" y="4631436"/>
            <a:ext cx="1118311" cy="836676"/>
          </a:xfrm>
          <a:prstGeom prst="rect">
            <a:avLst/>
          </a:prstGeom>
          <a:solidFill>
            <a:srgbClr val="F3F3F4"/>
          </a:solidFill>
          <a:ln/>
        </p:spPr>
      </p:sp>
      <p:sp>
        <p:nvSpPr>
          <p:cNvPr id="44" name="Shape 41"/>
          <p:cNvSpPr/>
          <p:nvPr/>
        </p:nvSpPr>
        <p:spPr>
          <a:xfrm>
            <a:off x="10553090" y="4948733"/>
            <a:ext cx="608990" cy="210312"/>
          </a:xfrm>
          <a:prstGeom prst="rect">
            <a:avLst/>
          </a:prstGeom>
          <a:solidFill>
            <a:srgbClr val="A06E1C"/>
          </a:solidFill>
          <a:ln/>
        </p:spPr>
      </p:sp>
      <p:sp>
        <p:nvSpPr>
          <p:cNvPr id="45" name="Shape 42"/>
          <p:cNvSpPr/>
          <p:nvPr/>
        </p:nvSpPr>
        <p:spPr>
          <a:xfrm>
            <a:off x="685800" y="6181344"/>
            <a:ext cx="10820095" cy="9510"/>
          </a:xfrm>
          <a:prstGeom prst="rect">
            <a:avLst/>
          </a:prstGeom>
          <a:solidFill>
            <a:srgbClr val="E2E5EA"/>
          </a:solidFill>
          <a:ln/>
        </p:spPr>
      </p:sp>
      <p:sp>
        <p:nvSpPr>
          <p:cNvPr id="46" name="Text 43"/>
          <p:cNvSpPr/>
          <p:nvPr/>
        </p:nvSpPr>
        <p:spPr>
          <a:xfrm>
            <a:off x="685800" y="513893"/>
            <a:ext cx="935431"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10</a:t>
            </a:r>
            <a:pPr algn="l" indent="0" marL="0">
              <a:buNone/>
            </a:pPr>
            <a:r>
              <a:rPr lang="en-US" sz="900" spc="36" kern="0" dirty="0">
                <a:solidFill>
                  <a:srgbClr val="666A73"/>
                </a:solidFill>
                <a:latin typeface="Arial" pitchFamily="34" charset="0"/>
                <a:ea typeface="Arial" pitchFamily="34" charset="-122"/>
                <a:cs typeface="Arial" pitchFamily="34" charset="-120"/>
              </a:rPr>
              <a:t> RISK BOARD</a:t>
            </a:r>
            <a:endParaRPr lang="en-US" sz="900" dirty="0"/>
          </a:p>
        </p:txBody>
      </p:sp>
      <p:sp>
        <p:nvSpPr>
          <p:cNvPr id="47" name="Text 4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48" name="Text 45"/>
          <p:cNvSpPr/>
          <p:nvPr/>
        </p:nvSpPr>
        <p:spPr>
          <a:xfrm>
            <a:off x="685800" y="784555"/>
            <a:ext cx="6120994" cy="929030"/>
          </a:xfrm>
          <a:prstGeom prst="rect">
            <a:avLst/>
          </a:prstGeom>
          <a:noFill/>
          <a:ln/>
        </p:spPr>
        <p:txBody>
          <a:bodyPr wrap="none" lIns="0" tIns="0" rIns="0" bIns="0" rtlCol="0" anchor="t"/>
          <a:lstStyle/>
          <a:p>
            <a:pPr algn="l" indent="0" marL="0">
              <a:lnSpc>
                <a:spcPts val="3690"/>
              </a:lnSpc>
              <a:buNone/>
            </a:pPr>
            <a:r>
              <a:rPr lang="en-US" sz="2990" b="1" spc="-60" kern="0" dirty="0">
                <a:solidFill>
                  <a:srgbClr val="15171C"/>
                </a:solidFill>
                <a:latin typeface="Arial" pitchFamily="34" charset="0"/>
                <a:ea typeface="Arial" pitchFamily="34" charset="-122"/>
                <a:cs typeface="Arial" pitchFamily="34" charset="-120"/>
              </a:rPr>
              <a:t>Execution risks are known, and</a:t>
            </a:r>
            <a:endParaRPr lang="en-US" sz="2990" dirty="0"/>
          </a:p>
          <a:p>
            <a:pPr algn="l" indent="0" marL="0">
              <a:lnSpc>
                <a:spcPts val="3690"/>
              </a:lnSpc>
              <a:buNone/>
            </a:pPr>
            <a:r>
              <a:rPr lang="en-US" sz="2990" b="1" spc="-60" kern="0" dirty="0">
                <a:solidFill>
                  <a:srgbClr val="15171C"/>
                </a:solidFill>
                <a:latin typeface="Arial" pitchFamily="34" charset="0"/>
                <a:ea typeface="Arial" pitchFamily="34" charset="-122"/>
                <a:cs typeface="Arial" pitchFamily="34" charset="-120"/>
              </a:rPr>
              <a:t>each needs an accountable owner</a:t>
            </a:r>
            <a:endParaRPr lang="en-US" sz="2990" dirty="0"/>
          </a:p>
        </p:txBody>
      </p:sp>
      <p:sp>
        <p:nvSpPr>
          <p:cNvPr id="49" name="Text 46"/>
          <p:cNvSpPr/>
          <p:nvPr/>
        </p:nvSpPr>
        <p:spPr>
          <a:xfrm>
            <a:off x="850392" y="2180844"/>
            <a:ext cx="306324"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RISK</a:t>
            </a:r>
            <a:endParaRPr lang="en-US" sz="840" dirty="0"/>
          </a:p>
        </p:txBody>
      </p:sp>
      <p:sp>
        <p:nvSpPr>
          <p:cNvPr id="50" name="Text 47"/>
          <p:cNvSpPr/>
          <p:nvPr/>
        </p:nvSpPr>
        <p:spPr>
          <a:xfrm>
            <a:off x="3069641" y="2108606"/>
            <a:ext cx="888797" cy="299009"/>
          </a:xfrm>
          <a:prstGeom prst="rect">
            <a:avLst/>
          </a:prstGeom>
          <a:noFill/>
          <a:ln/>
        </p:spPr>
        <p:txBody>
          <a:bodyPr wrap="none" lIns="0" tIns="0" rIns="0" bIns="0" rtlCol="0" anchor="t"/>
          <a:lstStyle/>
          <a:p>
            <a:pPr algn="l" indent="0" marL="0">
              <a:lnSpc>
                <a:spcPts val="1320"/>
              </a:lnSpc>
              <a:buNone/>
            </a:pPr>
            <a:r>
              <a:rPr lang="en-US" sz="840" b="1" spc="42" kern="0" dirty="0">
                <a:solidFill>
                  <a:srgbClr val="FFFFFF"/>
                </a:solidFill>
                <a:latin typeface="Arial" pitchFamily="34" charset="0"/>
                <a:ea typeface="Arial" pitchFamily="34" charset="-122"/>
                <a:cs typeface="Arial" pitchFamily="34" charset="-120"/>
              </a:rPr>
              <a:t>PROBABILITY /</a:t>
            </a:r>
            <a:endParaRPr lang="en-US" sz="840" dirty="0"/>
          </a:p>
          <a:p>
            <a:pPr algn="l" indent="0" marL="0">
              <a:lnSpc>
                <a:spcPts val="1320"/>
              </a:lnSpc>
              <a:buNone/>
            </a:pPr>
            <a:r>
              <a:rPr lang="en-US" sz="840" b="1" spc="42" kern="0" dirty="0">
                <a:solidFill>
                  <a:srgbClr val="FFFFFF"/>
                </a:solidFill>
                <a:latin typeface="Arial" pitchFamily="34" charset="0"/>
                <a:ea typeface="Arial" pitchFamily="34" charset="-122"/>
                <a:cs typeface="Arial" pitchFamily="34" charset="-120"/>
              </a:rPr>
              <a:t>IMPACT</a:t>
            </a:r>
            <a:endParaRPr lang="en-US" sz="840" dirty="0"/>
          </a:p>
        </p:txBody>
      </p:sp>
      <p:sp>
        <p:nvSpPr>
          <p:cNvPr id="51" name="Text 48"/>
          <p:cNvSpPr/>
          <p:nvPr/>
        </p:nvSpPr>
        <p:spPr>
          <a:xfrm>
            <a:off x="4395521" y="2180844"/>
            <a:ext cx="1094537"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BUSINESS EFFECT</a:t>
            </a:r>
            <a:endParaRPr lang="en-US" sz="840" dirty="0"/>
          </a:p>
        </p:txBody>
      </p:sp>
      <p:sp>
        <p:nvSpPr>
          <p:cNvPr id="52" name="Text 49"/>
          <p:cNvSpPr/>
          <p:nvPr/>
        </p:nvSpPr>
        <p:spPr>
          <a:xfrm>
            <a:off x="7012534" y="2180844"/>
            <a:ext cx="466344"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OWNER</a:t>
            </a:r>
            <a:endParaRPr lang="en-US" sz="840" dirty="0"/>
          </a:p>
        </p:txBody>
      </p:sp>
      <p:sp>
        <p:nvSpPr>
          <p:cNvPr id="53" name="Text 50"/>
          <p:cNvSpPr/>
          <p:nvPr/>
        </p:nvSpPr>
        <p:spPr>
          <a:xfrm>
            <a:off x="8047634" y="2180844"/>
            <a:ext cx="713232"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MITIGATION</a:t>
            </a:r>
            <a:endParaRPr lang="en-US" sz="840" dirty="0"/>
          </a:p>
        </p:txBody>
      </p:sp>
      <p:sp>
        <p:nvSpPr>
          <p:cNvPr id="54" name="Text 51"/>
          <p:cNvSpPr/>
          <p:nvPr/>
        </p:nvSpPr>
        <p:spPr>
          <a:xfrm>
            <a:off x="10553090" y="2180844"/>
            <a:ext cx="464515"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STATUS</a:t>
            </a:r>
            <a:endParaRPr lang="en-US" sz="840" dirty="0"/>
          </a:p>
        </p:txBody>
      </p:sp>
      <p:sp>
        <p:nvSpPr>
          <p:cNvPr id="55" name="Text 52"/>
          <p:cNvSpPr/>
          <p:nvPr/>
        </p:nvSpPr>
        <p:spPr>
          <a:xfrm>
            <a:off x="850392" y="2737714"/>
            <a:ext cx="1271016" cy="412394"/>
          </a:xfrm>
          <a:prstGeom prst="rect">
            <a:avLst/>
          </a:prstGeom>
          <a:noFill/>
          <a:ln/>
        </p:spPr>
        <p:txBody>
          <a:bodyPr wrap="none" lIns="0" tIns="0" rIns="0" bIns="0" rtlCol="0" anchor="t"/>
          <a:lstStyle/>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External supplier</a:t>
            </a:r>
            <a:endParaRPr lang="en-US" sz="1170" dirty="0"/>
          </a:p>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qualification slips</a:t>
            </a:r>
            <a:endParaRPr lang="en-US" sz="1170" dirty="0"/>
          </a:p>
        </p:txBody>
      </p:sp>
      <p:sp>
        <p:nvSpPr>
          <p:cNvPr id="56" name="Text 53"/>
          <p:cNvSpPr/>
          <p:nvPr/>
        </p:nvSpPr>
        <p:spPr>
          <a:xfrm>
            <a:off x="3069641" y="2838298"/>
            <a:ext cx="983894" cy="192024"/>
          </a:xfrm>
          <a:prstGeom prst="rect">
            <a:avLst/>
          </a:prstGeom>
          <a:noFill/>
          <a:ln/>
        </p:spPr>
        <p:txBody>
          <a:bodyPr wrap="none" lIns="0" tIns="0" rIns="0" bIns="0" rtlCol="0" anchor="t"/>
          <a:lstStyle/>
          <a:p>
            <a:pPr algn="l" indent="0" marL="0">
              <a:buNone/>
            </a:pPr>
            <a:r>
              <a:rPr lang="en-US" sz="1170" dirty="0">
                <a:solidFill>
                  <a:srgbClr val="3F434B"/>
                </a:solidFill>
                <a:latin typeface="Arial" pitchFamily="34" charset="0"/>
                <a:ea typeface="Arial" pitchFamily="34" charset="-122"/>
                <a:cs typeface="Arial" pitchFamily="34" charset="-120"/>
              </a:rPr>
              <a:t>Medium / high</a:t>
            </a:r>
            <a:endParaRPr lang="en-US" sz="1170" dirty="0"/>
          </a:p>
        </p:txBody>
      </p:sp>
      <p:sp>
        <p:nvSpPr>
          <p:cNvPr id="57" name="Text 54"/>
          <p:cNvSpPr/>
          <p:nvPr/>
        </p:nvSpPr>
        <p:spPr>
          <a:xfrm>
            <a:off x="4395521" y="2638044"/>
            <a:ext cx="2148840" cy="619963"/>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Downside scenario if external</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refurbishment starts four weeks</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late</a:t>
            </a:r>
            <a:endParaRPr lang="en-US" sz="1170" dirty="0"/>
          </a:p>
        </p:txBody>
      </p:sp>
      <p:sp>
        <p:nvSpPr>
          <p:cNvPr id="58" name="Text 55"/>
          <p:cNvSpPr/>
          <p:nvPr/>
        </p:nvSpPr>
        <p:spPr>
          <a:xfrm>
            <a:off x="7012534" y="2737714"/>
            <a:ext cx="62545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Not</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assigned</a:t>
            </a:r>
            <a:endParaRPr lang="en-US" sz="1170" dirty="0"/>
          </a:p>
        </p:txBody>
      </p:sp>
      <p:sp>
        <p:nvSpPr>
          <p:cNvPr id="59" name="Text 56"/>
          <p:cNvSpPr/>
          <p:nvPr/>
        </p:nvSpPr>
        <p:spPr>
          <a:xfrm>
            <a:off x="8047634" y="2737714"/>
            <a:ext cx="2162556"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Lock qualification path and</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escalation for 70 units per week</a:t>
            </a:r>
            <a:endParaRPr lang="en-US" sz="1170" dirty="0"/>
          </a:p>
        </p:txBody>
      </p:sp>
      <p:sp>
        <p:nvSpPr>
          <p:cNvPr id="60" name="Text 57"/>
          <p:cNvSpPr/>
          <p:nvPr/>
        </p:nvSpPr>
        <p:spPr>
          <a:xfrm>
            <a:off x="10676534" y="2876702"/>
            <a:ext cx="507492" cy="126187"/>
          </a:xfrm>
          <a:prstGeom prst="rect">
            <a:avLst/>
          </a:prstGeom>
          <a:noFill/>
          <a:ln/>
        </p:spPr>
        <p:txBody>
          <a:bodyPr wrap="none" lIns="0" tIns="0" rIns="0" bIns="0" rtlCol="0" anchor="t"/>
          <a:lstStyle/>
          <a:p>
            <a:pPr algn="l" indent="0" marL="0">
              <a:buNone/>
            </a:pPr>
            <a:r>
              <a:rPr lang="en-US" sz="750" b="1" spc="30" kern="0" dirty="0">
                <a:solidFill>
                  <a:srgbClr val="FFFFFF"/>
                </a:solidFill>
                <a:latin typeface="Arial" pitchFamily="34" charset="0"/>
                <a:ea typeface="Arial" pitchFamily="34" charset="-122"/>
                <a:cs typeface="Arial" pitchFamily="34" charset="-120"/>
              </a:rPr>
              <a:t>TOP RISK</a:t>
            </a:r>
            <a:endParaRPr lang="en-US" sz="750" dirty="0"/>
          </a:p>
        </p:txBody>
      </p:sp>
      <p:sp>
        <p:nvSpPr>
          <p:cNvPr id="61" name="Text 58"/>
          <p:cNvSpPr/>
          <p:nvPr/>
        </p:nvSpPr>
        <p:spPr>
          <a:xfrm>
            <a:off x="850392" y="3478378"/>
            <a:ext cx="1677010" cy="412394"/>
          </a:xfrm>
          <a:prstGeom prst="rect">
            <a:avLst/>
          </a:prstGeom>
          <a:noFill/>
          <a:ln/>
        </p:spPr>
        <p:txBody>
          <a:bodyPr wrap="none" lIns="0" tIns="0" rIns="0" bIns="0" rtlCol="0" anchor="t"/>
          <a:lstStyle/>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Second-shift hiring fills</a:t>
            </a:r>
            <a:endParaRPr lang="en-US" sz="1170" dirty="0"/>
          </a:p>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only 9 of 14 roles</a:t>
            </a:r>
            <a:endParaRPr lang="en-US" sz="1170" dirty="0"/>
          </a:p>
        </p:txBody>
      </p:sp>
      <p:sp>
        <p:nvSpPr>
          <p:cNvPr id="62" name="Text 59"/>
          <p:cNvSpPr/>
          <p:nvPr/>
        </p:nvSpPr>
        <p:spPr>
          <a:xfrm>
            <a:off x="3069641" y="3478378"/>
            <a:ext cx="658368"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Medium /</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medium</a:t>
            </a:r>
            <a:endParaRPr lang="en-US" sz="1170" dirty="0"/>
          </a:p>
        </p:txBody>
      </p:sp>
      <p:sp>
        <p:nvSpPr>
          <p:cNvPr id="63" name="Text 60"/>
          <p:cNvSpPr/>
          <p:nvPr/>
        </p:nvSpPr>
        <p:spPr>
          <a:xfrm>
            <a:off x="4395521" y="3478378"/>
            <a:ext cx="2315261"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Internal capacity uplift misses 225</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units per week</a:t>
            </a:r>
            <a:endParaRPr lang="en-US" sz="1170" dirty="0"/>
          </a:p>
        </p:txBody>
      </p:sp>
      <p:sp>
        <p:nvSpPr>
          <p:cNvPr id="64" name="Text 61"/>
          <p:cNvSpPr/>
          <p:nvPr/>
        </p:nvSpPr>
        <p:spPr>
          <a:xfrm>
            <a:off x="7012534" y="3478378"/>
            <a:ext cx="62545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Not</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assigned</a:t>
            </a:r>
            <a:endParaRPr lang="en-US" sz="1170" dirty="0"/>
          </a:p>
        </p:txBody>
      </p:sp>
      <p:sp>
        <p:nvSpPr>
          <p:cNvPr id="65" name="Text 62"/>
          <p:cNvSpPr/>
          <p:nvPr/>
        </p:nvSpPr>
        <p:spPr>
          <a:xfrm>
            <a:off x="8047634" y="3478378"/>
            <a:ext cx="2013509"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Daily hiring funnel review until</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roles are filled</a:t>
            </a:r>
            <a:endParaRPr lang="en-US" sz="1170" dirty="0"/>
          </a:p>
        </p:txBody>
      </p:sp>
      <p:sp>
        <p:nvSpPr>
          <p:cNvPr id="66" name="Text 63"/>
          <p:cNvSpPr/>
          <p:nvPr/>
        </p:nvSpPr>
        <p:spPr>
          <a:xfrm>
            <a:off x="10676534" y="3617366"/>
            <a:ext cx="389534" cy="126187"/>
          </a:xfrm>
          <a:prstGeom prst="rect">
            <a:avLst/>
          </a:prstGeom>
          <a:noFill/>
          <a:ln/>
        </p:spPr>
        <p:txBody>
          <a:bodyPr wrap="none" lIns="0" tIns="0" rIns="0" bIns="0" rtlCol="0" anchor="t"/>
          <a:lstStyle/>
          <a:p>
            <a:pPr algn="l" indent="0" marL="0">
              <a:buNone/>
            </a:pPr>
            <a:r>
              <a:rPr lang="en-US" sz="750" b="1" spc="30" kern="0" dirty="0">
                <a:solidFill>
                  <a:srgbClr val="FFFFFF"/>
                </a:solidFill>
                <a:latin typeface="Arial" pitchFamily="34" charset="0"/>
                <a:ea typeface="Arial" pitchFamily="34" charset="-122"/>
                <a:cs typeface="Arial" pitchFamily="34" charset="-120"/>
              </a:rPr>
              <a:t>WATCH</a:t>
            </a:r>
            <a:endParaRPr lang="en-US" sz="750" dirty="0"/>
          </a:p>
        </p:txBody>
      </p:sp>
      <p:sp>
        <p:nvSpPr>
          <p:cNvPr id="67" name="Text 64"/>
          <p:cNvSpPr/>
          <p:nvPr/>
        </p:nvSpPr>
        <p:spPr>
          <a:xfrm>
            <a:off x="850392" y="4118458"/>
            <a:ext cx="1799539" cy="412394"/>
          </a:xfrm>
          <a:prstGeom prst="rect">
            <a:avLst/>
          </a:prstGeom>
          <a:noFill/>
          <a:ln/>
        </p:spPr>
        <p:txBody>
          <a:bodyPr wrap="none" lIns="0" tIns="0" rIns="0" bIns="0" rtlCol="0" anchor="t"/>
          <a:lstStyle/>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Acquisition caps reduce</a:t>
            </a:r>
            <a:endParaRPr lang="en-US" sz="1170" dirty="0"/>
          </a:p>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Q3 net adds by up to 420</a:t>
            </a:r>
            <a:endParaRPr lang="en-US" sz="1170" dirty="0"/>
          </a:p>
        </p:txBody>
      </p:sp>
      <p:sp>
        <p:nvSpPr>
          <p:cNvPr id="68" name="Text 65"/>
          <p:cNvSpPr/>
          <p:nvPr/>
        </p:nvSpPr>
        <p:spPr>
          <a:xfrm>
            <a:off x="3069641" y="4219042"/>
            <a:ext cx="699516" cy="192024"/>
          </a:xfrm>
          <a:prstGeom prst="rect">
            <a:avLst/>
          </a:prstGeom>
          <a:noFill/>
          <a:ln/>
        </p:spPr>
        <p:txBody>
          <a:bodyPr wrap="none" lIns="0" tIns="0" rIns="0" bIns="0" rtlCol="0" anchor="t"/>
          <a:lstStyle/>
          <a:p>
            <a:pPr algn="l" indent="0" marL="0">
              <a:buNone/>
            </a:pPr>
            <a:r>
              <a:rPr lang="en-US" sz="1170" dirty="0">
                <a:solidFill>
                  <a:srgbClr val="3F434B"/>
                </a:solidFill>
                <a:latin typeface="Arial" pitchFamily="34" charset="0"/>
                <a:ea typeface="Arial" pitchFamily="34" charset="-122"/>
                <a:cs typeface="Arial" pitchFamily="34" charset="-120"/>
              </a:rPr>
              <a:t>High / low</a:t>
            </a:r>
            <a:endParaRPr lang="en-US" sz="1170" dirty="0"/>
          </a:p>
        </p:txBody>
      </p:sp>
      <p:sp>
        <p:nvSpPr>
          <p:cNvPr id="69" name="Text 66"/>
          <p:cNvSpPr/>
          <p:nvPr/>
        </p:nvSpPr>
        <p:spPr>
          <a:xfrm>
            <a:off x="4395521" y="4118458"/>
            <a:ext cx="2074774"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Subscriber growth slows while</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reliability recovers</a:t>
            </a:r>
            <a:endParaRPr lang="en-US" sz="1170" dirty="0"/>
          </a:p>
        </p:txBody>
      </p:sp>
      <p:sp>
        <p:nvSpPr>
          <p:cNvPr id="70" name="Text 67"/>
          <p:cNvSpPr/>
          <p:nvPr/>
        </p:nvSpPr>
        <p:spPr>
          <a:xfrm>
            <a:off x="7012534" y="4118458"/>
            <a:ext cx="62545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Not</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assigned</a:t>
            </a:r>
            <a:endParaRPr lang="en-US" sz="1170" dirty="0"/>
          </a:p>
        </p:txBody>
      </p:sp>
      <p:sp>
        <p:nvSpPr>
          <p:cNvPr id="71" name="Text 68"/>
          <p:cNvSpPr/>
          <p:nvPr/>
        </p:nvSpPr>
        <p:spPr>
          <a:xfrm>
            <a:off x="8047634" y="4118458"/>
            <a:ext cx="2210105"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Cap Westhaven and Bellweather</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first, monitor churn weekly</a:t>
            </a:r>
            <a:endParaRPr lang="en-US" sz="1170" dirty="0"/>
          </a:p>
        </p:txBody>
      </p:sp>
      <p:sp>
        <p:nvSpPr>
          <p:cNvPr id="72" name="Text 69"/>
          <p:cNvSpPr/>
          <p:nvPr/>
        </p:nvSpPr>
        <p:spPr>
          <a:xfrm>
            <a:off x="10676534" y="4257446"/>
            <a:ext cx="568757" cy="126187"/>
          </a:xfrm>
          <a:prstGeom prst="rect">
            <a:avLst/>
          </a:prstGeom>
          <a:noFill/>
          <a:ln/>
        </p:spPr>
        <p:txBody>
          <a:bodyPr wrap="none" lIns="0" tIns="0" rIns="0" bIns="0" rtlCol="0" anchor="t"/>
          <a:lstStyle/>
          <a:p>
            <a:pPr algn="l" indent="0" marL="0">
              <a:buNone/>
            </a:pPr>
            <a:r>
              <a:rPr lang="en-US" sz="750" b="1" spc="30" kern="0" dirty="0">
                <a:solidFill>
                  <a:srgbClr val="FFFFFF"/>
                </a:solidFill>
                <a:latin typeface="Arial" pitchFamily="34" charset="0"/>
                <a:ea typeface="Arial" pitchFamily="34" charset="-122"/>
                <a:cs typeface="Arial" pitchFamily="34" charset="-120"/>
              </a:rPr>
              <a:t>TRADEOFF</a:t>
            </a:r>
            <a:endParaRPr lang="en-US" sz="750" dirty="0"/>
          </a:p>
        </p:txBody>
      </p:sp>
      <p:sp>
        <p:nvSpPr>
          <p:cNvPr id="73" name="Text 70"/>
          <p:cNvSpPr/>
          <p:nvPr/>
        </p:nvSpPr>
        <p:spPr>
          <a:xfrm>
            <a:off x="850392" y="4859122"/>
            <a:ext cx="1657807" cy="412394"/>
          </a:xfrm>
          <a:prstGeom prst="rect">
            <a:avLst/>
          </a:prstGeom>
          <a:noFill/>
          <a:ln/>
        </p:spPr>
        <p:txBody>
          <a:bodyPr wrap="none" lIns="0" tIns="0" rIns="0" bIns="0" rtlCol="0" anchor="t"/>
          <a:lstStyle/>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Aged battery returns</a:t>
            </a:r>
            <a:endParaRPr lang="en-US" sz="1170" dirty="0"/>
          </a:p>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exceed forecast by 8%</a:t>
            </a:r>
            <a:endParaRPr lang="en-US" sz="1170" dirty="0"/>
          </a:p>
        </p:txBody>
      </p:sp>
      <p:sp>
        <p:nvSpPr>
          <p:cNvPr id="74" name="Text 71"/>
          <p:cNvSpPr/>
          <p:nvPr/>
        </p:nvSpPr>
        <p:spPr>
          <a:xfrm>
            <a:off x="3069641" y="4859122"/>
            <a:ext cx="658368"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Medium /</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medium</a:t>
            </a:r>
            <a:endParaRPr lang="en-US" sz="1170" dirty="0"/>
          </a:p>
        </p:txBody>
      </p:sp>
      <p:sp>
        <p:nvSpPr>
          <p:cNvPr id="75" name="Text 72"/>
          <p:cNvSpPr/>
          <p:nvPr/>
        </p:nvSpPr>
        <p:spPr>
          <a:xfrm>
            <a:off x="4395521" y="4859122"/>
            <a:ext cx="195773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Refurbishment demand rises</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above planned capacity</a:t>
            </a:r>
            <a:endParaRPr lang="en-US" sz="1170" dirty="0"/>
          </a:p>
        </p:txBody>
      </p:sp>
      <p:sp>
        <p:nvSpPr>
          <p:cNvPr id="76" name="Text 73"/>
          <p:cNvSpPr/>
          <p:nvPr/>
        </p:nvSpPr>
        <p:spPr>
          <a:xfrm>
            <a:off x="7012534" y="4859122"/>
            <a:ext cx="62545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Not</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assigned</a:t>
            </a:r>
            <a:endParaRPr lang="en-US" sz="1170" dirty="0"/>
          </a:p>
        </p:txBody>
      </p:sp>
      <p:sp>
        <p:nvSpPr>
          <p:cNvPr id="77" name="Text 74"/>
          <p:cNvSpPr/>
          <p:nvPr/>
        </p:nvSpPr>
        <p:spPr>
          <a:xfrm>
            <a:off x="8047634" y="4758538"/>
            <a:ext cx="2105863" cy="619963"/>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Review returns weekly and pull</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external volume forward if</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needed</a:t>
            </a:r>
            <a:endParaRPr lang="en-US" sz="1170" dirty="0"/>
          </a:p>
        </p:txBody>
      </p:sp>
      <p:sp>
        <p:nvSpPr>
          <p:cNvPr id="78" name="Text 75"/>
          <p:cNvSpPr/>
          <p:nvPr/>
        </p:nvSpPr>
        <p:spPr>
          <a:xfrm>
            <a:off x="10676534" y="4998110"/>
            <a:ext cx="389534" cy="126187"/>
          </a:xfrm>
          <a:prstGeom prst="rect">
            <a:avLst/>
          </a:prstGeom>
          <a:noFill/>
          <a:ln/>
        </p:spPr>
        <p:txBody>
          <a:bodyPr wrap="none" lIns="0" tIns="0" rIns="0" bIns="0" rtlCol="0" anchor="t"/>
          <a:lstStyle/>
          <a:p>
            <a:pPr algn="l" indent="0" marL="0">
              <a:buNone/>
            </a:pPr>
            <a:r>
              <a:rPr lang="en-US" sz="750" b="1" spc="30" kern="0" dirty="0">
                <a:solidFill>
                  <a:srgbClr val="FFFFFF"/>
                </a:solidFill>
                <a:latin typeface="Arial" pitchFamily="34" charset="0"/>
                <a:ea typeface="Arial" pitchFamily="34" charset="-122"/>
                <a:cs typeface="Arial" pitchFamily="34" charset="-120"/>
              </a:rPr>
              <a:t>WATCH</a:t>
            </a:r>
            <a:endParaRPr lang="en-US" sz="750" dirty="0"/>
          </a:p>
        </p:txBody>
      </p:sp>
      <p:sp>
        <p:nvSpPr>
          <p:cNvPr id="79" name="Text 76"/>
          <p:cNvSpPr/>
          <p:nvPr/>
        </p:nvSpPr>
        <p:spPr>
          <a:xfrm>
            <a:off x="685800" y="5616245"/>
            <a:ext cx="5260543" cy="134417"/>
          </a:xfrm>
          <a:prstGeom prst="rect">
            <a:avLst/>
          </a:prstGeom>
          <a:noFill/>
          <a:ln/>
        </p:spPr>
        <p:txBody>
          <a:bodyPr wrap="none" lIns="0" tIns="0" rIns="0" bIns="0" rtlCol="0" anchor="t"/>
          <a:lstStyle/>
          <a:p>
            <a:pPr algn="l" indent="0" marL="0">
              <a:buNone/>
            </a:pPr>
            <a:r>
              <a:rPr lang="en-US" sz="780" spc="23" kern="0" dirty="0">
                <a:solidFill>
                  <a:srgbClr val="83878E"/>
                </a:solidFill>
                <a:latin typeface="Consolas" pitchFamily="34" charset="0"/>
                <a:ea typeface="Consolas" pitchFamily="34" charset="-122"/>
                <a:cs typeface="Consolas" pitchFamily="34" charset="-120"/>
              </a:rPr>
              <a:t>Source: user brief. Risk owners were not supplied and must be assigned in the QBR.</a:t>
            </a:r>
            <a:endParaRPr lang="en-US" sz="780" dirty="0"/>
          </a:p>
        </p:txBody>
      </p:sp>
      <p:sp>
        <p:nvSpPr>
          <p:cNvPr id="80" name="Text 77"/>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10 / 12</a:t>
            </a:r>
            <a:endParaRPr lang="en-US" sz="8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299362"/>
            <a:ext cx="10820004"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6181344"/>
            <a:ext cx="10820095" cy="9510"/>
          </a:xfrm>
          <a:prstGeom prst="rect">
            <a:avLst/>
          </a:prstGeom>
          <a:solidFill>
            <a:srgbClr val="E2E5EA"/>
          </a:solidFill>
          <a:ln/>
        </p:spPr>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685800" y="1526134"/>
          <a:ext cx="9143771" cy="914400"/>
        </p:xfrm>
        <a:graphic>
          <a:graphicData uri="http://schemas.openxmlformats.org/drawingml/2006/table">
            <a:tbl>
              <a:tblPr/>
              <a:tblGrid>
                <a:gridCol w="1150315"/>
                <a:gridCol w="3642055"/>
                <a:gridCol w="960120"/>
                <a:gridCol w="1675181"/>
                <a:gridCol w="1125626"/>
                <a:gridCol w="2265883"/>
              </a:tblGrid>
              <a:tr h="346558">
                <a:tc>
                  <a:txBody>
                    <a:bodyPr/>
                    <a:lstStyle/>
                    <a:p>
                      <a:pPr algn="l" indent="0" marL="0">
                        <a:buNone/>
                      </a:pPr>
                      <a:r>
                        <a:rPr lang="en-US" sz="780" b="1" dirty="0">
                          <a:solidFill>
                            <a:srgbClr val="FFFFFF"/>
                          </a:solidFill>
                          <a:latin typeface="Arial" pitchFamily="34" charset="0"/>
                          <a:ea typeface="Arial" pitchFamily="34" charset="-122"/>
                          <a:cs typeface="Arial" pitchFamily="34" charset="-120"/>
                        </a:rPr>
                        <a:t>WORKSTREAM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780" b="1" dirty="0">
                          <a:solidFill>
                            <a:srgbClr val="FFFFFF"/>
                          </a:solidFill>
                          <a:latin typeface="Arial" pitchFamily="34" charset="0"/>
                          <a:ea typeface="Arial" pitchFamily="34" charset="-122"/>
                          <a:cs typeface="Arial" pitchFamily="34" charset="-120"/>
                        </a:rPr>
                        <a:t>ACTION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780" b="1" dirty="0">
                          <a:solidFill>
                            <a:srgbClr val="FFFFFF"/>
                          </a:solidFill>
                          <a:latin typeface="Arial" pitchFamily="34" charset="0"/>
                          <a:ea typeface="Arial" pitchFamily="34" charset="-122"/>
                          <a:cs typeface="Arial" pitchFamily="34" charset="-120"/>
                        </a:rPr>
                        <a:t>DUE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780" b="1" dirty="0">
                          <a:solidFill>
                            <a:srgbClr val="FFFFFF"/>
                          </a:solidFill>
                          <a:latin typeface="Arial" pitchFamily="34" charset="0"/>
                          <a:ea typeface="Arial" pitchFamily="34" charset="-122"/>
                          <a:cs typeface="Arial" pitchFamily="34" charset="-120"/>
                        </a:rPr>
                        <a:t>Q3 COST / CASH EFFECT</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780" b="1" dirty="0">
                          <a:solidFill>
                            <a:srgbClr val="FFFFFF"/>
                          </a:solidFill>
                          <a:latin typeface="Arial" pitchFamily="34" charset="0"/>
                          <a:ea typeface="Arial" pitchFamily="34" charset="-122"/>
                          <a:cs typeface="Arial" pitchFamily="34" charset="-120"/>
                        </a:rPr>
                        <a:t>OWNER</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780" b="1" dirty="0">
                          <a:solidFill>
                            <a:srgbClr val="FFFFFF"/>
                          </a:solidFill>
                          <a:latin typeface="Arial" pitchFamily="34" charset="0"/>
                          <a:ea typeface="Arial" pitchFamily="34" charset="-122"/>
                          <a:cs typeface="Arial" pitchFamily="34" charset="-120"/>
                        </a:rPr>
                        <a:t>MEASURE OF DONE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r>
              <a:tr h="586130">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Operations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Add a second internal battery shift, raising weekly </a:t>
                      </a:r>
                      <a:pPr algn="l" indent="0" marL="0">
                        <a:buNone/>
                      </a:pPr>
                      <a:r>
                        <a:rPr lang="en-US" sz="1080" dirty="0">
                          <a:solidFill>
                            <a:srgbClr val="3F434B"/>
                          </a:solidFill>
                          <a:latin typeface="Arial" pitchFamily="34" charset="0"/>
                          <a:ea typeface="Arial" pitchFamily="34" charset="-122"/>
                          <a:cs typeface="Arial" pitchFamily="34" charset="-120"/>
                        </a:rPr>
                        <a:t>capacity from 170 to 225</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22 July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€0.19m cost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Samira Holt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225 units per week internal </a:t>
                      </a:r>
                      <a:pPr algn="l" indent="0" marL="0">
                        <a:buNone/>
                      </a:pPr>
                      <a:r>
                        <a:rPr lang="en-US" sz="1080" dirty="0">
                          <a:solidFill>
                            <a:srgbClr val="3F434B"/>
                          </a:solidFill>
                          <a:latin typeface="Arial" pitchFamily="34" charset="0"/>
                          <a:ea typeface="Arial" pitchFamily="34" charset="-122"/>
                          <a:cs typeface="Arial" pitchFamily="34" charset="-120"/>
                        </a:rPr>
                        <a:t>capacity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589788">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Procurement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Contract 70 external refurbishment units a week</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12 August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€0.31m cost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Emil Voss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Qualified supplier live at 70 </a:t>
                      </a:r>
                      <a:pPr algn="l" indent="0" marL="0">
                        <a:buNone/>
                      </a:pPr>
                      <a:r>
                        <a:rPr lang="en-US" sz="1080" dirty="0">
                          <a:solidFill>
                            <a:srgbClr val="3F434B"/>
                          </a:solidFill>
                          <a:latin typeface="Arial" pitchFamily="34" charset="0"/>
                          <a:ea typeface="Arial" pitchFamily="34" charset="-122"/>
                          <a:cs typeface="Arial" pitchFamily="34" charset="-120"/>
                        </a:rPr>
                        <a:t>units per week</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r>
              <a:tr h="589788">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Product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Introduce availability-aware acquisition caps in </a:t>
                      </a:r>
                      <a:pPr algn="l" indent="0" marL="0">
                        <a:buNone/>
                      </a:pPr>
                      <a:r>
                        <a:rPr lang="en-US" sz="1080" dirty="0">
                          <a:solidFill>
                            <a:srgbClr val="3F434B"/>
                          </a:solidFill>
                          <a:latin typeface="Arial" pitchFamily="34" charset="0"/>
                          <a:ea typeface="Arial" pitchFamily="34" charset="-122"/>
                          <a:cs typeface="Arial" pitchFamily="34" charset="-120"/>
                        </a:rPr>
                        <a:t>Westhaven and Bellweather</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15 July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Not specified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Jo Neri</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Caps live and reviewed weekly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589788">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Customer</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Offer proactive swap reservations to 2,400 high-usage </a:t>
                      </a:r>
                      <a:pPr algn="l" indent="0" marL="0">
                        <a:buNone/>
                      </a:pPr>
                      <a:r>
                        <a:rPr lang="en-US" sz="1080" dirty="0">
                          <a:solidFill>
                            <a:srgbClr val="3F434B"/>
                          </a:solidFill>
                          <a:latin typeface="Arial" pitchFamily="34" charset="0"/>
                          <a:ea typeface="Arial" pitchFamily="34" charset="-122"/>
                          <a:cs typeface="Arial" pitchFamily="34" charset="-120"/>
                        </a:rPr>
                        <a:t>subscribers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29 July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Not specified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Lena Arvid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2,400 subscribers offered </a:t>
                      </a:r>
                      <a:pPr algn="l" indent="0" marL="0">
                        <a:buNone/>
                      </a:pPr>
                      <a:r>
                        <a:rPr lang="en-US" sz="1080" dirty="0">
                          <a:solidFill>
                            <a:srgbClr val="3F434B"/>
                          </a:solidFill>
                          <a:latin typeface="Arial" pitchFamily="34" charset="0"/>
                          <a:ea typeface="Arial" pitchFamily="34" charset="-122"/>
                          <a:cs typeface="Arial" pitchFamily="34" charset="-120"/>
                        </a:rPr>
                        <a:t>reservations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r>
              <a:tr h="586130">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Expansion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Defer Eastmere launch from October 2028 to February </a:t>
                      </a:r>
                      <a:pPr algn="l" indent="0" marL="0">
                        <a:buNone/>
                      </a:pPr>
                      <a:r>
                        <a:rPr lang="en-US" sz="1080" dirty="0">
                          <a:solidFill>
                            <a:srgbClr val="3F434B"/>
                          </a:solidFill>
                          <a:latin typeface="Arial" pitchFamily="34" charset="0"/>
                          <a:ea typeface="Arial" pitchFamily="34" charset="-122"/>
                          <a:cs typeface="Arial" pitchFamily="34" charset="-120"/>
                        </a:rPr>
                        <a:t>2029</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Q3 </a:t>
                      </a:r>
                      <a:pPr algn="r" indent="0" marL="0">
                        <a:buNone/>
                      </a:pPr>
                      <a:r>
                        <a:rPr lang="en-US" sz="1080" dirty="0">
                          <a:solidFill>
                            <a:srgbClr val="3F434B"/>
                          </a:solidFill>
                          <a:latin typeface="Arial" pitchFamily="34" charset="0"/>
                          <a:ea typeface="Arial" pitchFamily="34" charset="-122"/>
                          <a:cs typeface="Arial" pitchFamily="34" charset="-120"/>
                        </a:rPr>
                        <a:t>decision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€0.86m Q3 cash use </a:t>
                      </a:r>
                      <a:pPr algn="r" indent="0" marL="0">
                        <a:buNone/>
                      </a:pPr>
                      <a:r>
                        <a:rPr lang="en-US" sz="1080" dirty="0">
                          <a:solidFill>
                            <a:srgbClr val="3F434B"/>
                          </a:solidFill>
                          <a:latin typeface="Arial" pitchFamily="34" charset="0"/>
                          <a:ea typeface="Arial" pitchFamily="34" charset="-122"/>
                          <a:cs typeface="Arial" pitchFamily="34" charset="-120"/>
                        </a:rPr>
                        <a:t>avoided</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Executive </a:t>
                      </a:r>
                      <a:pPr algn="l" indent="0" marL="0">
                        <a:buNone/>
                      </a:pPr>
                      <a:r>
                        <a:rPr lang="en-US" sz="1080" dirty="0">
                          <a:solidFill>
                            <a:srgbClr val="3F434B"/>
                          </a:solidFill>
                          <a:latin typeface="Arial" pitchFamily="34" charset="0"/>
                          <a:ea typeface="Arial" pitchFamily="34" charset="-122"/>
                          <a:cs typeface="Arial" pitchFamily="34" charset="-120"/>
                        </a:rPr>
                        <a:t>team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Launch plan reset and spend </a:t>
                      </a:r>
                      <a:pPr algn="l" indent="0" marL="0">
                        <a:buNone/>
                      </a:pPr>
                      <a:r>
                        <a:rPr lang="en-US" sz="1080" dirty="0">
                          <a:solidFill>
                            <a:srgbClr val="3F434B"/>
                          </a:solidFill>
                          <a:latin typeface="Arial" pitchFamily="34" charset="0"/>
                          <a:ea typeface="Arial" pitchFamily="34" charset="-122"/>
                          <a:cs typeface="Arial" pitchFamily="34" charset="-120"/>
                        </a:rPr>
                        <a:t>held</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r>
            </a:tbl>
          </a:graphicData>
        </a:graphic>
      </p:graphicFrame>
      <p:sp>
        <p:nvSpPr>
          <p:cNvPr id="7" name="Text 3"/>
          <p:cNvSpPr/>
          <p:nvPr/>
        </p:nvSpPr>
        <p:spPr>
          <a:xfrm>
            <a:off x="685800" y="513893"/>
            <a:ext cx="1195121"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11</a:t>
            </a:r>
            <a:pPr algn="l" indent="0" marL="0">
              <a:buNone/>
            </a:pPr>
            <a:r>
              <a:rPr lang="en-US" sz="900" spc="36" kern="0" dirty="0">
                <a:solidFill>
                  <a:srgbClr val="666A73"/>
                </a:solidFill>
                <a:latin typeface="Arial" pitchFamily="34" charset="0"/>
                <a:ea typeface="Arial" pitchFamily="34" charset="-122"/>
                <a:cs typeface="Arial" pitchFamily="34" charset="-120"/>
              </a:rPr>
              <a:t> Q3 ACTION PLAN</a:t>
            </a:r>
            <a:endParaRPr lang="en-US" sz="900" dirty="0"/>
          </a:p>
        </p:txBody>
      </p:sp>
      <p:sp>
        <p:nvSpPr>
          <p:cNvPr id="8" name="Text 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9" name="Text 5"/>
          <p:cNvSpPr/>
          <p:nvPr/>
        </p:nvSpPr>
        <p:spPr>
          <a:xfrm>
            <a:off x="685800" y="786384"/>
            <a:ext cx="10896905" cy="451714"/>
          </a:xfrm>
          <a:prstGeom prst="rect">
            <a:avLst/>
          </a:prstGeom>
          <a:noFill/>
          <a:ln/>
        </p:spPr>
        <p:txBody>
          <a:bodyPr wrap="none" lIns="0" tIns="0" rIns="0" bIns="0" rtlCol="0" anchor="t"/>
          <a:lstStyle/>
          <a:p>
            <a:pPr algn="l" indent="0" marL="0">
              <a:buNone/>
            </a:pPr>
            <a:r>
              <a:rPr lang="en-US" sz="2750" b="1" spc="-55" kern="0" dirty="0">
                <a:solidFill>
                  <a:srgbClr val="15171C"/>
                </a:solidFill>
                <a:latin typeface="Arial" pitchFamily="34" charset="0"/>
                <a:ea typeface="Arial" pitchFamily="34" charset="-122"/>
                <a:cs typeface="Arial" pitchFamily="34" charset="-120"/>
              </a:rPr>
              <a:t>Five owned actions shift Q3 from growth chasing to reliable supply</a:t>
            </a:r>
            <a:endParaRPr lang="en-US" sz="2750" dirty="0"/>
          </a:p>
        </p:txBody>
      </p:sp>
      <p:sp>
        <p:nvSpPr>
          <p:cNvPr id="10" name="Text 6"/>
          <p:cNvSpPr/>
          <p:nvPr/>
        </p:nvSpPr>
        <p:spPr>
          <a:xfrm>
            <a:off x="685800" y="4951476"/>
            <a:ext cx="5083150" cy="125273"/>
          </a:xfrm>
          <a:prstGeom prst="rect">
            <a:avLst/>
          </a:prstGeom>
          <a:noFill/>
          <a:ln/>
        </p:spPr>
        <p:txBody>
          <a:bodyPr wrap="none" lIns="0" tIns="0" rIns="0" bIns="0" rtlCol="0" anchor="t"/>
          <a:lstStyle/>
          <a:p>
            <a:pPr algn="l" indent="0" marL="0">
              <a:buNone/>
            </a:pPr>
            <a:r>
              <a:rPr lang="en-US" sz="720" spc="22" kern="0" dirty="0">
                <a:solidFill>
                  <a:srgbClr val="83878E"/>
                </a:solidFill>
                <a:latin typeface="Consolas" pitchFamily="34" charset="0"/>
                <a:ea typeface="Consolas" pitchFamily="34" charset="-122"/>
                <a:cs typeface="Consolas" pitchFamily="34" charset="-120"/>
              </a:rPr>
              <a:t>Source: user brief. Unspecified costs are left as not specified rather than estimated.</a:t>
            </a:r>
            <a:endParaRPr lang="en-US" sz="720" dirty="0"/>
          </a:p>
        </p:txBody>
      </p:sp>
      <p:sp>
        <p:nvSpPr>
          <p:cNvPr id="11" name="Text 7"/>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11 / 12</a:t>
            </a:r>
            <a:endParaRPr lang="en-US" sz="82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774850"/>
            <a:ext cx="10820095" cy="28529"/>
          </a:xfrm>
          <a:prstGeom prst="rect">
            <a:avLst/>
          </a:prstGeom>
          <a:solidFill>
            <a:srgbClr val="15508C"/>
          </a:solidFill>
          <a:ln/>
        </p:spPr>
      </p:sp>
      <p:sp>
        <p:nvSpPr>
          <p:cNvPr id="4" name="Shape 1"/>
          <p:cNvSpPr/>
          <p:nvPr/>
        </p:nvSpPr>
        <p:spPr>
          <a:xfrm>
            <a:off x="685800" y="1746504"/>
            <a:ext cx="513893" cy="28346"/>
          </a:xfrm>
          <a:prstGeom prst="rect">
            <a:avLst/>
          </a:prstGeom>
          <a:solidFill>
            <a:srgbClr val="15508C"/>
          </a:solidFill>
          <a:ln/>
        </p:spPr>
      </p:sp>
      <p:sp>
        <p:nvSpPr>
          <p:cNvPr id="5" name="Shape 2"/>
          <p:cNvSpPr/>
          <p:nvPr/>
        </p:nvSpPr>
        <p:spPr>
          <a:xfrm>
            <a:off x="685800" y="3327502"/>
            <a:ext cx="2499970" cy="1957730"/>
          </a:xfrm>
          <a:prstGeom prst="rect">
            <a:avLst/>
          </a:prstGeom>
          <a:solidFill>
            <a:srgbClr val="F6F7F9"/>
          </a:solidFill>
          <a:ln w="9525">
            <a:solidFill>
              <a:srgbClr val="E2E5EA"/>
            </a:solidFill>
            <a:prstDash val="solid"/>
          </a:ln>
        </p:spPr>
      </p:sp>
      <p:sp>
        <p:nvSpPr>
          <p:cNvPr id="6" name="Shape 3"/>
          <p:cNvSpPr/>
          <p:nvPr/>
        </p:nvSpPr>
        <p:spPr>
          <a:xfrm>
            <a:off x="3395167" y="3327502"/>
            <a:ext cx="2499970" cy="1957730"/>
          </a:xfrm>
          <a:prstGeom prst="rect">
            <a:avLst/>
          </a:prstGeom>
          <a:solidFill>
            <a:srgbClr val="F6F7F9"/>
          </a:solidFill>
          <a:ln w="9525">
            <a:solidFill>
              <a:srgbClr val="E2E5EA"/>
            </a:solidFill>
            <a:prstDash val="solid"/>
          </a:ln>
        </p:spPr>
      </p:sp>
      <p:sp>
        <p:nvSpPr>
          <p:cNvPr id="7" name="Shape 4"/>
          <p:cNvSpPr/>
          <p:nvPr/>
        </p:nvSpPr>
        <p:spPr>
          <a:xfrm>
            <a:off x="6295644" y="3327502"/>
            <a:ext cx="5210251" cy="914400"/>
          </a:xfrm>
          <a:prstGeom prst="rect">
            <a:avLst/>
          </a:prstGeom>
          <a:solidFill>
            <a:srgbClr val="FFFFFF">
              <a:alpha val="8000"/>
            </a:srgbClr>
          </a:solidFill>
          <a:ln w="9525">
            <a:solidFill>
              <a:srgbClr val="FFFFFF">
                <a:alpha val="22000"/>
              </a:srgbClr>
            </a:solidFill>
            <a:prstDash val="solid"/>
          </a:ln>
        </p:spPr>
      </p:sp>
      <p:sp>
        <p:nvSpPr>
          <p:cNvPr id="8" name="Shape 5"/>
          <p:cNvSpPr/>
          <p:nvPr/>
        </p:nvSpPr>
        <p:spPr>
          <a:xfrm>
            <a:off x="6295644" y="3327502"/>
            <a:ext cx="38130" cy="914400"/>
          </a:xfrm>
          <a:prstGeom prst="rect">
            <a:avLst/>
          </a:prstGeom>
          <a:solidFill>
            <a:srgbClr val="15171C"/>
          </a:solidFill>
          <a:ln/>
        </p:spPr>
      </p:sp>
      <p:sp>
        <p:nvSpPr>
          <p:cNvPr id="9" name="Shape 6"/>
          <p:cNvSpPr/>
          <p:nvPr/>
        </p:nvSpPr>
        <p:spPr>
          <a:xfrm>
            <a:off x="685800" y="6181344"/>
            <a:ext cx="10820095" cy="9510"/>
          </a:xfrm>
          <a:prstGeom prst="rect">
            <a:avLst/>
          </a:prstGeom>
          <a:solidFill>
            <a:srgbClr val="E2E5EA"/>
          </a:solidFill>
          <a:ln/>
        </p:spPr>
      </p:sp>
      <p:sp>
        <p:nvSpPr>
          <p:cNvPr id="10" name="Text 7"/>
          <p:cNvSpPr/>
          <p:nvPr/>
        </p:nvSpPr>
        <p:spPr>
          <a:xfrm>
            <a:off x="685800" y="513893"/>
            <a:ext cx="773582"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12</a:t>
            </a:r>
            <a:pPr algn="l" indent="0" marL="0">
              <a:buNone/>
            </a:pPr>
            <a:r>
              <a:rPr lang="en-US" sz="900" spc="36" kern="0" dirty="0">
                <a:solidFill>
                  <a:srgbClr val="666A73"/>
                </a:solidFill>
                <a:latin typeface="Arial" pitchFamily="34" charset="0"/>
                <a:ea typeface="Arial" pitchFamily="34" charset="-122"/>
                <a:cs typeface="Arial" pitchFamily="34" charset="-120"/>
              </a:rPr>
              <a:t> DECISION</a:t>
            </a:r>
            <a:endParaRPr lang="en-US" sz="900" dirty="0"/>
          </a:p>
        </p:txBody>
      </p:sp>
      <p:sp>
        <p:nvSpPr>
          <p:cNvPr id="11" name="Text 8"/>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2" name="Text 9"/>
          <p:cNvSpPr/>
          <p:nvPr/>
        </p:nvSpPr>
        <p:spPr>
          <a:xfrm>
            <a:off x="685800" y="1125626"/>
            <a:ext cx="8995867" cy="566014"/>
          </a:xfrm>
          <a:prstGeom prst="rect">
            <a:avLst/>
          </a:prstGeom>
          <a:noFill/>
          <a:ln/>
        </p:spPr>
        <p:txBody>
          <a:bodyPr wrap="none" lIns="0" tIns="0" rIns="0" bIns="0" rtlCol="0" anchor="t"/>
          <a:lstStyle/>
          <a:p>
            <a:pPr algn="l" indent="0" marL="0">
              <a:buNone/>
            </a:pPr>
            <a:r>
              <a:rPr lang="en-US" sz="3450" b="1" spc="-69" kern="0" dirty="0">
                <a:solidFill>
                  <a:srgbClr val="15171C"/>
                </a:solidFill>
                <a:latin typeface="Arial" pitchFamily="34" charset="0"/>
                <a:ea typeface="Arial" pitchFamily="34" charset="-122"/>
                <a:cs typeface="Arial" pitchFamily="34" charset="-120"/>
              </a:rPr>
              <a:t>Decision: fund recovery and defer Eastmere</a:t>
            </a:r>
            <a:endParaRPr lang="en-US" sz="3450" dirty="0"/>
          </a:p>
        </p:txBody>
      </p:sp>
      <p:sp>
        <p:nvSpPr>
          <p:cNvPr id="13" name="Text 10"/>
          <p:cNvSpPr/>
          <p:nvPr/>
        </p:nvSpPr>
        <p:spPr>
          <a:xfrm>
            <a:off x="685800" y="2108606"/>
            <a:ext cx="4873752" cy="1028700"/>
          </a:xfrm>
          <a:prstGeom prst="rect">
            <a:avLst/>
          </a:prstGeom>
          <a:noFill/>
          <a:ln/>
        </p:spPr>
        <p:txBody>
          <a:bodyPr wrap="none" lIns="0" tIns="0" rIns="0" bIns="0" rtlCol="0" anchor="t"/>
          <a:lstStyle/>
          <a:p>
            <a:pPr algn="l" indent="0" marL="0">
              <a:lnSpc>
                <a:spcPts val="2700"/>
              </a:lnSpc>
              <a:buNone/>
            </a:pPr>
            <a:r>
              <a:rPr lang="en-US" sz="1800" b="1" dirty="0">
                <a:solidFill>
                  <a:srgbClr val="15171C"/>
                </a:solidFill>
                <a:latin typeface="Arial" pitchFamily="34" charset="0"/>
                <a:ea typeface="Arial" pitchFamily="34" charset="-122"/>
                <a:cs typeface="Arial" pitchFamily="34" charset="-120"/>
              </a:rPr>
              <a:t>Approve €0.50m Q3 recovery spend</a:t>
            </a:r>
            <a:pPr algn="l" indent="0" marL="0">
              <a:lnSpc>
                <a:spcPts val="2700"/>
              </a:lnSpc>
              <a:buNone/>
            </a:pPr>
            <a:r>
              <a:rPr lang="en-US" sz="1800" dirty="0">
                <a:solidFill>
                  <a:srgbClr val="3F434B"/>
                </a:solidFill>
                <a:latin typeface="Arial" pitchFamily="34" charset="0"/>
                <a:ea typeface="Arial" pitchFamily="34" charset="-122"/>
                <a:cs typeface="Arial" pitchFamily="34" charset="-120"/>
              </a:rPr>
              <a:t> to add</a:t>
            </a:r>
            <a:endParaRPr lang="en-US" sz="1800" dirty="0"/>
          </a:p>
          <a:p>
            <a:pPr algn="l" indent="0" marL="0">
              <a:lnSpc>
                <a:spcPts val="2700"/>
              </a:lnSpc>
              <a:buNone/>
            </a:pPr>
            <a:r>
              <a:rPr lang="en-US" sz="1800" dirty="0">
                <a:solidFill>
                  <a:srgbClr val="3F434B"/>
                </a:solidFill>
                <a:latin typeface="Arial" pitchFamily="34" charset="0"/>
                <a:ea typeface="Arial" pitchFamily="34" charset="-122"/>
                <a:cs typeface="Arial" pitchFamily="34" charset="-120"/>
              </a:rPr>
              <a:t>internal and external battery refurbishment</a:t>
            </a:r>
            <a:endParaRPr lang="en-US" sz="1800" dirty="0"/>
          </a:p>
          <a:p>
            <a:pPr algn="l" indent="0" marL="0">
              <a:lnSpc>
                <a:spcPts val="2700"/>
              </a:lnSpc>
              <a:buNone/>
            </a:pPr>
            <a:r>
              <a:rPr lang="en-US" sz="1800" dirty="0">
                <a:solidFill>
                  <a:srgbClr val="3F434B"/>
                </a:solidFill>
                <a:latin typeface="Arial" pitchFamily="34" charset="0"/>
                <a:ea typeface="Arial" pitchFamily="34" charset="-122"/>
                <a:cs typeface="Arial" pitchFamily="34" charset="-120"/>
              </a:rPr>
              <a:t>capacity, restore availability and protect churn.</a:t>
            </a:r>
            <a:endParaRPr lang="en-US" sz="1800" dirty="0"/>
          </a:p>
        </p:txBody>
      </p:sp>
      <p:sp>
        <p:nvSpPr>
          <p:cNvPr id="14" name="Text 11"/>
          <p:cNvSpPr/>
          <p:nvPr/>
        </p:nvSpPr>
        <p:spPr>
          <a:xfrm>
            <a:off x="942746" y="3603650"/>
            <a:ext cx="441655" cy="142646"/>
          </a:xfrm>
          <a:prstGeom prst="rect">
            <a:avLst/>
          </a:prstGeom>
          <a:noFill/>
          <a:ln/>
        </p:spPr>
        <p:txBody>
          <a:bodyPr wrap="none" lIns="0" tIns="0" rIns="0" bIns="0" rtlCol="0" anchor="t"/>
          <a:lstStyle/>
          <a:p>
            <a:pPr algn="l" indent="0" marL="0">
              <a:buNone/>
            </a:pPr>
            <a:r>
              <a:rPr lang="en-US" sz="820" b="1" spc="82" kern="0" dirty="0">
                <a:solidFill>
                  <a:srgbClr val="666A73"/>
                </a:solidFill>
                <a:latin typeface="Arial" pitchFamily="34" charset="0"/>
                <a:ea typeface="Arial" pitchFamily="34" charset="-122"/>
                <a:cs typeface="Arial" pitchFamily="34" charset="-120"/>
              </a:rPr>
              <a:t>SPEND</a:t>
            </a:r>
            <a:endParaRPr lang="en-US" sz="820" dirty="0"/>
          </a:p>
        </p:txBody>
      </p:sp>
      <p:sp>
        <p:nvSpPr>
          <p:cNvPr id="15" name="Text 12"/>
          <p:cNvSpPr/>
          <p:nvPr/>
        </p:nvSpPr>
        <p:spPr>
          <a:xfrm>
            <a:off x="942746" y="3860597"/>
            <a:ext cx="1928470"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€0.19m + €0.31m</a:t>
            </a:r>
            <a:endParaRPr lang="en-US" sz="1870" dirty="0"/>
          </a:p>
        </p:txBody>
      </p:sp>
      <p:sp>
        <p:nvSpPr>
          <p:cNvPr id="16" name="Text 13"/>
          <p:cNvSpPr/>
          <p:nvPr/>
        </p:nvSpPr>
        <p:spPr>
          <a:xfrm>
            <a:off x="942746" y="4265676"/>
            <a:ext cx="2005279" cy="771754"/>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Second internal shift plus</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70 external refurbishment</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units per week.</a:t>
            </a:r>
            <a:endParaRPr lang="en-US" sz="1350" dirty="0"/>
          </a:p>
        </p:txBody>
      </p:sp>
      <p:sp>
        <p:nvSpPr>
          <p:cNvPr id="17" name="Text 14"/>
          <p:cNvSpPr/>
          <p:nvPr/>
        </p:nvSpPr>
        <p:spPr>
          <a:xfrm>
            <a:off x="3653028" y="3603650"/>
            <a:ext cx="504749" cy="142646"/>
          </a:xfrm>
          <a:prstGeom prst="rect">
            <a:avLst/>
          </a:prstGeom>
          <a:noFill/>
          <a:ln/>
        </p:spPr>
        <p:txBody>
          <a:bodyPr wrap="none" lIns="0" tIns="0" rIns="0" bIns="0" rtlCol="0" anchor="t"/>
          <a:lstStyle/>
          <a:p>
            <a:pPr algn="l" indent="0" marL="0">
              <a:buNone/>
            </a:pPr>
            <a:r>
              <a:rPr lang="en-US" sz="820" b="1" spc="82" kern="0" dirty="0">
                <a:solidFill>
                  <a:srgbClr val="666A73"/>
                </a:solidFill>
                <a:latin typeface="Arial" pitchFamily="34" charset="0"/>
                <a:ea typeface="Arial" pitchFamily="34" charset="-122"/>
                <a:cs typeface="Arial" pitchFamily="34" charset="-120"/>
              </a:rPr>
              <a:t>TARGET</a:t>
            </a:r>
            <a:endParaRPr lang="en-US" sz="820" dirty="0"/>
          </a:p>
        </p:txBody>
      </p:sp>
      <p:sp>
        <p:nvSpPr>
          <p:cNvPr id="18" name="Text 15"/>
          <p:cNvSpPr/>
          <p:nvPr/>
        </p:nvSpPr>
        <p:spPr>
          <a:xfrm>
            <a:off x="3653028" y="3860597"/>
            <a:ext cx="1972361"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95.1% availability</a:t>
            </a:r>
            <a:endParaRPr lang="en-US" sz="1870" dirty="0"/>
          </a:p>
        </p:txBody>
      </p:sp>
      <p:sp>
        <p:nvSpPr>
          <p:cNvPr id="19" name="Text 16"/>
          <p:cNvSpPr/>
          <p:nvPr/>
        </p:nvSpPr>
        <p:spPr>
          <a:xfrm>
            <a:off x="3653028" y="4265676"/>
            <a:ext cx="2010766" cy="771754"/>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Recovery case if capacity</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actions land by 15</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August.</a:t>
            </a:r>
            <a:endParaRPr lang="en-US" sz="1350" dirty="0"/>
          </a:p>
        </p:txBody>
      </p:sp>
      <p:sp>
        <p:nvSpPr>
          <p:cNvPr id="20" name="Text 17"/>
          <p:cNvSpPr/>
          <p:nvPr/>
        </p:nvSpPr>
        <p:spPr>
          <a:xfrm>
            <a:off x="6295644" y="2108606"/>
            <a:ext cx="5274259" cy="1028700"/>
          </a:xfrm>
          <a:prstGeom prst="rect">
            <a:avLst/>
          </a:prstGeom>
          <a:noFill/>
          <a:ln/>
        </p:spPr>
        <p:txBody>
          <a:bodyPr wrap="none" lIns="0" tIns="0" rIns="0" bIns="0" rtlCol="0" anchor="t"/>
          <a:lstStyle/>
          <a:p>
            <a:pPr algn="l" indent="0" marL="0">
              <a:lnSpc>
                <a:spcPts val="2700"/>
              </a:lnSpc>
              <a:buNone/>
            </a:pPr>
            <a:r>
              <a:rPr lang="en-US" sz="1800" b="1" dirty="0">
                <a:solidFill>
                  <a:srgbClr val="15171C"/>
                </a:solidFill>
                <a:latin typeface="Arial" pitchFamily="34" charset="0"/>
                <a:ea typeface="Arial" pitchFamily="34" charset="-122"/>
                <a:cs typeface="Arial" pitchFamily="34" charset="-120"/>
              </a:rPr>
              <a:t>Defer Eastmere</a:t>
            </a:r>
            <a:pPr algn="l" indent="0" marL="0">
              <a:lnSpc>
                <a:spcPts val="2700"/>
              </a:lnSpc>
              <a:buNone/>
            </a:pPr>
            <a:r>
              <a:rPr lang="en-US" sz="1800" dirty="0">
                <a:solidFill>
                  <a:srgbClr val="3F434B"/>
                </a:solidFill>
                <a:latin typeface="Arial" pitchFamily="34" charset="0"/>
                <a:ea typeface="Arial" pitchFamily="34" charset="-122"/>
                <a:cs typeface="Arial" pitchFamily="34" charset="-120"/>
              </a:rPr>
              <a:t> from October 2028 to February</a:t>
            </a:r>
            <a:endParaRPr lang="en-US" sz="1800" dirty="0"/>
          </a:p>
          <a:p>
            <a:pPr algn="l" indent="0" marL="0">
              <a:lnSpc>
                <a:spcPts val="2700"/>
              </a:lnSpc>
              <a:buNone/>
            </a:pPr>
            <a:r>
              <a:rPr lang="en-US" sz="1800" dirty="0">
                <a:solidFill>
                  <a:srgbClr val="3F434B"/>
                </a:solidFill>
                <a:latin typeface="Arial" pitchFamily="34" charset="0"/>
                <a:ea typeface="Arial" pitchFamily="34" charset="-122"/>
                <a:cs typeface="Arial" pitchFamily="34" charset="-120"/>
              </a:rPr>
              <a:t>2029, avoiding €0.86m Q3 cash use while the fleet</a:t>
            </a:r>
            <a:endParaRPr lang="en-US" sz="1800" dirty="0"/>
          </a:p>
          <a:p>
            <a:pPr algn="l" indent="0" marL="0">
              <a:lnSpc>
                <a:spcPts val="2700"/>
              </a:lnSpc>
              <a:buNone/>
            </a:pPr>
            <a:r>
              <a:rPr lang="en-US" sz="1800" dirty="0">
                <a:solidFill>
                  <a:srgbClr val="3F434B"/>
                </a:solidFill>
                <a:latin typeface="Arial" pitchFamily="34" charset="0"/>
                <a:ea typeface="Arial" pitchFamily="34" charset="-122"/>
                <a:cs typeface="Arial" pitchFamily="34" charset="-120"/>
              </a:rPr>
              <a:t>recovery is executed.</a:t>
            </a:r>
            <a:endParaRPr lang="en-US" sz="1800" dirty="0"/>
          </a:p>
        </p:txBody>
      </p:sp>
      <p:sp>
        <p:nvSpPr>
          <p:cNvPr id="21" name="Text 18"/>
          <p:cNvSpPr/>
          <p:nvPr/>
        </p:nvSpPr>
        <p:spPr>
          <a:xfrm>
            <a:off x="6562649" y="3546958"/>
            <a:ext cx="4683557" cy="503834"/>
          </a:xfrm>
          <a:prstGeom prst="rect">
            <a:avLst/>
          </a:prstGeom>
          <a:noFill/>
          <a:ln/>
        </p:spPr>
        <p:txBody>
          <a:bodyPr wrap="none" lIns="0" tIns="0" rIns="0" bIns="0" rtlCol="0" anchor="t"/>
          <a:lstStyle/>
          <a:p>
            <a:pPr algn="l" indent="0" marL="0">
              <a:lnSpc>
                <a:spcPts val="2020"/>
              </a:lnSpc>
              <a:buNone/>
            </a:pPr>
            <a:r>
              <a:rPr lang="en-US" sz="1350" b="1" dirty="0">
                <a:solidFill>
                  <a:srgbClr val="3F434B"/>
                </a:solidFill>
                <a:latin typeface="Arial" pitchFamily="34" charset="0"/>
                <a:ea typeface="Arial" pitchFamily="34" charset="-122"/>
                <a:cs typeface="Arial" pitchFamily="34" charset="-120"/>
              </a:rPr>
              <a:t>Decision due:</a:t>
            </a:r>
            <a:pPr algn="l" indent="0" marL="0">
              <a:lnSpc>
                <a:spcPts val="2020"/>
              </a:lnSpc>
              <a:buNone/>
            </a:pPr>
            <a:r>
              <a:rPr lang="en-US" sz="1350" dirty="0">
                <a:solidFill>
                  <a:srgbClr val="3F434B"/>
                </a:solidFill>
                <a:latin typeface="Arial" pitchFamily="34" charset="0"/>
                <a:ea typeface="Arial" pitchFamily="34" charset="-122"/>
                <a:cs typeface="Arial" pitchFamily="34" charset="-120"/>
              </a:rPr>
              <a:t> this QBR. The August 15 recovery-case gate</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depends on immediate approval and owner alignment.</a:t>
            </a:r>
            <a:endParaRPr lang="en-US" sz="1350" dirty="0"/>
          </a:p>
        </p:txBody>
      </p:sp>
      <p:sp>
        <p:nvSpPr>
          <p:cNvPr id="22" name="Text 19"/>
          <p:cNvSpPr/>
          <p:nvPr/>
        </p:nvSpPr>
        <p:spPr>
          <a:xfrm>
            <a:off x="685800" y="5456225"/>
            <a:ext cx="3035808" cy="152705"/>
          </a:xfrm>
          <a:prstGeom prst="rect">
            <a:avLst/>
          </a:prstGeom>
          <a:noFill/>
          <a:ln/>
        </p:spPr>
        <p:txBody>
          <a:bodyPr wrap="none" lIns="0" tIns="0" rIns="0" bIns="0" rtlCol="0" anchor="t"/>
          <a:lstStyle/>
          <a:p>
            <a:pPr algn="l" indent="0" marL="0">
              <a:buNone/>
            </a:pPr>
            <a:r>
              <a:rPr lang="en-US" sz="900" spc="27" kern="0" dirty="0">
                <a:solidFill>
                  <a:srgbClr val="FFFFFF">
                    <a:alpha val="55000"/>
                  </a:srgbClr>
                </a:solidFill>
                <a:latin typeface="Consolas" pitchFamily="34" charset="0"/>
                <a:ea typeface="Consolas" pitchFamily="34" charset="-122"/>
                <a:cs typeface="Consolas" pitchFamily="34" charset="-120"/>
              </a:rPr>
              <a:t>Source: user brief. Values are fictional.</a:t>
            </a:r>
            <a:endParaRPr lang="en-US" sz="900" dirty="0"/>
          </a:p>
        </p:txBody>
      </p:sp>
      <p:sp>
        <p:nvSpPr>
          <p:cNvPr id="23" name="Text 20"/>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12 / 12</a:t>
            </a:r>
            <a:endParaRPr lang="en-US" sz="8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302106"/>
            <a:ext cx="10820095"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1528877"/>
            <a:ext cx="3474720" cy="1223467"/>
          </a:xfrm>
          <a:prstGeom prst="roundRect">
            <a:avLst>
              <a:gd name="adj" fmla="val 7773"/>
            </a:avLst>
          </a:prstGeom>
          <a:solidFill>
            <a:srgbClr val="F6F7F9"/>
          </a:solidFill>
          <a:ln w="9525">
            <a:solidFill>
              <a:srgbClr val="E2E5EA"/>
            </a:solidFill>
            <a:prstDash val="solid"/>
          </a:ln>
        </p:spPr>
      </p:sp>
      <p:sp>
        <p:nvSpPr>
          <p:cNvPr id="6" name="Shape 3"/>
          <p:cNvSpPr/>
          <p:nvPr/>
        </p:nvSpPr>
        <p:spPr>
          <a:xfrm>
            <a:off x="685800" y="1623974"/>
            <a:ext cx="28529" cy="1032815"/>
          </a:xfrm>
          <a:prstGeom prst="rect">
            <a:avLst/>
          </a:prstGeom>
          <a:solidFill>
            <a:srgbClr val="15508C"/>
          </a:solidFill>
          <a:ln/>
        </p:spPr>
      </p:sp>
      <p:sp>
        <p:nvSpPr>
          <p:cNvPr id="7" name="Shape 4"/>
          <p:cNvSpPr/>
          <p:nvPr/>
        </p:nvSpPr>
        <p:spPr>
          <a:xfrm>
            <a:off x="4358945" y="1528877"/>
            <a:ext cx="3474720" cy="1223467"/>
          </a:xfrm>
          <a:prstGeom prst="roundRect">
            <a:avLst>
              <a:gd name="adj" fmla="val 7773"/>
            </a:avLst>
          </a:prstGeom>
          <a:solidFill>
            <a:srgbClr val="F6F7F9"/>
          </a:solidFill>
          <a:ln w="9525">
            <a:solidFill>
              <a:srgbClr val="E2E5EA"/>
            </a:solidFill>
            <a:prstDash val="solid"/>
          </a:ln>
        </p:spPr>
      </p:sp>
      <p:sp>
        <p:nvSpPr>
          <p:cNvPr id="8" name="Shape 5"/>
          <p:cNvSpPr/>
          <p:nvPr/>
        </p:nvSpPr>
        <p:spPr>
          <a:xfrm>
            <a:off x="4358945" y="1623974"/>
            <a:ext cx="28529" cy="1032815"/>
          </a:xfrm>
          <a:prstGeom prst="rect">
            <a:avLst/>
          </a:prstGeom>
          <a:solidFill>
            <a:srgbClr val="15508C"/>
          </a:solidFill>
          <a:ln/>
        </p:spPr>
      </p:sp>
      <p:sp>
        <p:nvSpPr>
          <p:cNvPr id="9" name="Shape 6"/>
          <p:cNvSpPr/>
          <p:nvPr/>
        </p:nvSpPr>
        <p:spPr>
          <a:xfrm>
            <a:off x="8031175" y="1528877"/>
            <a:ext cx="3474720" cy="1223467"/>
          </a:xfrm>
          <a:prstGeom prst="roundRect">
            <a:avLst>
              <a:gd name="adj" fmla="val 7773"/>
            </a:avLst>
          </a:prstGeom>
          <a:solidFill>
            <a:srgbClr val="F6F7F9"/>
          </a:solidFill>
          <a:ln w="9525">
            <a:solidFill>
              <a:srgbClr val="E2E5EA"/>
            </a:solidFill>
            <a:prstDash val="solid"/>
          </a:ln>
        </p:spPr>
      </p:sp>
      <p:sp>
        <p:nvSpPr>
          <p:cNvPr id="10" name="Shape 7"/>
          <p:cNvSpPr/>
          <p:nvPr/>
        </p:nvSpPr>
        <p:spPr>
          <a:xfrm>
            <a:off x="8031175" y="1623974"/>
            <a:ext cx="28529" cy="1032815"/>
          </a:xfrm>
          <a:prstGeom prst="rect">
            <a:avLst/>
          </a:prstGeom>
          <a:solidFill>
            <a:srgbClr val="15508C"/>
          </a:solidFill>
          <a:ln/>
        </p:spPr>
      </p:sp>
      <p:sp>
        <p:nvSpPr>
          <p:cNvPr id="11" name="Shape 8"/>
          <p:cNvSpPr/>
          <p:nvPr/>
        </p:nvSpPr>
        <p:spPr>
          <a:xfrm>
            <a:off x="685800" y="2950769"/>
            <a:ext cx="3474720" cy="1223467"/>
          </a:xfrm>
          <a:prstGeom prst="roundRect">
            <a:avLst>
              <a:gd name="adj" fmla="val 7773"/>
            </a:avLst>
          </a:prstGeom>
          <a:solidFill>
            <a:srgbClr val="F6F7F9"/>
          </a:solidFill>
          <a:ln w="9525">
            <a:solidFill>
              <a:srgbClr val="E2E5EA"/>
            </a:solidFill>
            <a:prstDash val="solid"/>
          </a:ln>
        </p:spPr>
      </p:sp>
      <p:sp>
        <p:nvSpPr>
          <p:cNvPr id="12" name="Shape 9"/>
          <p:cNvSpPr/>
          <p:nvPr/>
        </p:nvSpPr>
        <p:spPr>
          <a:xfrm>
            <a:off x="685800" y="3045866"/>
            <a:ext cx="28529" cy="1032815"/>
          </a:xfrm>
          <a:prstGeom prst="rect">
            <a:avLst/>
          </a:prstGeom>
          <a:solidFill>
            <a:srgbClr val="15508C"/>
          </a:solidFill>
          <a:ln/>
        </p:spPr>
      </p:sp>
      <p:sp>
        <p:nvSpPr>
          <p:cNvPr id="13" name="Shape 10"/>
          <p:cNvSpPr/>
          <p:nvPr/>
        </p:nvSpPr>
        <p:spPr>
          <a:xfrm>
            <a:off x="685800" y="4372661"/>
            <a:ext cx="10820095" cy="733349"/>
          </a:xfrm>
          <a:prstGeom prst="rect">
            <a:avLst/>
          </a:prstGeom>
          <a:solidFill>
            <a:srgbClr val="E4EAF0"/>
          </a:solidFill>
          <a:ln w="9525">
            <a:solidFill>
              <a:srgbClr val="E2E5EA"/>
            </a:solidFill>
            <a:prstDash val="solid"/>
          </a:ln>
        </p:spPr>
      </p:sp>
      <p:sp>
        <p:nvSpPr>
          <p:cNvPr id="14" name="Shape 11"/>
          <p:cNvSpPr/>
          <p:nvPr/>
        </p:nvSpPr>
        <p:spPr>
          <a:xfrm>
            <a:off x="685800" y="4372661"/>
            <a:ext cx="38130" cy="733166"/>
          </a:xfrm>
          <a:prstGeom prst="rect">
            <a:avLst/>
          </a:prstGeom>
          <a:solidFill>
            <a:srgbClr val="15508C"/>
          </a:solidFill>
          <a:ln/>
        </p:spPr>
      </p:sp>
      <p:sp>
        <p:nvSpPr>
          <p:cNvPr id="15" name="Shape 12"/>
          <p:cNvSpPr/>
          <p:nvPr/>
        </p:nvSpPr>
        <p:spPr>
          <a:xfrm>
            <a:off x="685800" y="6181344"/>
            <a:ext cx="10820095" cy="9510"/>
          </a:xfrm>
          <a:prstGeom prst="rect">
            <a:avLst/>
          </a:prstGeom>
          <a:solidFill>
            <a:srgbClr val="E2E5EA"/>
          </a:solidFill>
          <a:ln/>
        </p:spPr>
      </p:sp>
      <p:sp>
        <p:nvSpPr>
          <p:cNvPr id="16" name="Text 13"/>
          <p:cNvSpPr/>
          <p:nvPr/>
        </p:nvSpPr>
        <p:spPr>
          <a:xfrm>
            <a:off x="685800" y="513893"/>
            <a:ext cx="709574"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02</a:t>
            </a:r>
            <a:pPr algn="l" indent="0" marL="0">
              <a:buNone/>
            </a:pPr>
            <a:r>
              <a:rPr lang="en-US" sz="900" spc="36" kern="0" dirty="0">
                <a:solidFill>
                  <a:srgbClr val="666A73"/>
                </a:solidFill>
                <a:latin typeface="Arial" pitchFamily="34" charset="0"/>
                <a:ea typeface="Arial" pitchFamily="34" charset="-122"/>
                <a:cs typeface="Arial" pitchFamily="34" charset="-120"/>
              </a:rPr>
              <a:t> VERDICT</a:t>
            </a:r>
            <a:endParaRPr lang="en-US" sz="900" dirty="0"/>
          </a:p>
        </p:txBody>
      </p:sp>
      <p:sp>
        <p:nvSpPr>
          <p:cNvPr id="17" name="Text 1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8" name="Text 15"/>
          <p:cNvSpPr/>
          <p:nvPr/>
        </p:nvSpPr>
        <p:spPr>
          <a:xfrm>
            <a:off x="685800" y="786384"/>
            <a:ext cx="9165031" cy="453542"/>
          </a:xfrm>
          <a:prstGeom prst="rect">
            <a:avLst/>
          </a:prstGeom>
          <a:noFill/>
          <a:ln/>
        </p:spPr>
        <p:txBody>
          <a:bodyPr wrap="none" lIns="0" tIns="0" rIns="0" bIns="0" rtlCol="0" anchor="t"/>
          <a:lstStyle/>
          <a:p>
            <a:pPr algn="l" indent="0" marL="0">
              <a:buNone/>
            </a:pPr>
            <a:r>
              <a:rPr lang="en-US" sz="2770" b="1" spc="-55" kern="0" dirty="0">
                <a:solidFill>
                  <a:srgbClr val="15171C"/>
                </a:solidFill>
                <a:latin typeface="Arial" pitchFamily="34" charset="0"/>
                <a:ea typeface="Arial" pitchFamily="34" charset="-122"/>
                <a:cs typeface="Arial" pitchFamily="34" charset="-120"/>
              </a:rPr>
              <a:t>Verdict: recovery should prioritize supply, not expansion</a:t>
            </a:r>
            <a:endParaRPr lang="en-US" sz="2770" dirty="0"/>
          </a:p>
        </p:txBody>
      </p:sp>
      <p:sp>
        <p:nvSpPr>
          <p:cNvPr id="19" name="Text 16"/>
          <p:cNvSpPr/>
          <p:nvPr/>
        </p:nvSpPr>
        <p:spPr>
          <a:xfrm>
            <a:off x="876910" y="1658722"/>
            <a:ext cx="1736446" cy="576986"/>
          </a:xfrm>
          <a:prstGeom prst="rect">
            <a:avLst/>
          </a:prstGeom>
          <a:noFill/>
          <a:ln/>
        </p:spPr>
        <p:txBody>
          <a:bodyPr wrap="none" lIns="0" tIns="0" rIns="0" bIns="0" rtlCol="0" anchor="t"/>
          <a:lstStyle/>
          <a:p>
            <a:pPr algn="l" indent="0" marL="0">
              <a:buNone/>
            </a:pPr>
            <a:r>
              <a:rPr lang="en-US" sz="3490" b="1" spc="-70" kern="0" dirty="0">
                <a:solidFill>
                  <a:srgbClr val="15171C"/>
                </a:solidFill>
                <a:latin typeface="Arial" pitchFamily="34" charset="0"/>
                <a:ea typeface="Arial" pitchFamily="34" charset="-122"/>
                <a:cs typeface="Arial" pitchFamily="34" charset="-120"/>
              </a:rPr>
              <a:t>€12.84m</a:t>
            </a:r>
            <a:endParaRPr lang="en-US" sz="3490" dirty="0"/>
          </a:p>
        </p:txBody>
      </p:sp>
      <p:sp>
        <p:nvSpPr>
          <p:cNvPr id="20" name="Text 17"/>
          <p:cNvSpPr/>
          <p:nvPr/>
        </p:nvSpPr>
        <p:spPr>
          <a:xfrm>
            <a:off x="876910" y="2209190"/>
            <a:ext cx="1656893" cy="156362"/>
          </a:xfrm>
          <a:prstGeom prst="rect">
            <a:avLst/>
          </a:prstGeom>
          <a:noFill/>
          <a:ln/>
        </p:spPr>
        <p:txBody>
          <a:bodyPr wrap="none" lIns="0" tIns="0" rIns="0" bIns="0" rtlCol="0" anchor="t"/>
          <a:lstStyle/>
          <a:p>
            <a:pPr algn="l" indent="0" marL="0">
              <a:buNone/>
            </a:pPr>
            <a:r>
              <a:rPr lang="en-US" sz="960" dirty="0">
                <a:solidFill>
                  <a:srgbClr val="666A73"/>
                </a:solidFill>
                <a:latin typeface="Arial" pitchFamily="34" charset="0"/>
                <a:ea typeface="Arial" pitchFamily="34" charset="-122"/>
                <a:cs typeface="Arial" pitchFamily="34" charset="-120"/>
              </a:rPr>
              <a:t>Q2 revenue, 2.7% below plan</a:t>
            </a:r>
            <a:endParaRPr lang="en-US" sz="960" dirty="0"/>
          </a:p>
        </p:txBody>
      </p:sp>
      <p:sp>
        <p:nvSpPr>
          <p:cNvPr id="21" name="Text 18"/>
          <p:cNvSpPr/>
          <p:nvPr/>
        </p:nvSpPr>
        <p:spPr>
          <a:xfrm>
            <a:off x="876910" y="2446934"/>
            <a:ext cx="705002" cy="149047"/>
          </a:xfrm>
          <a:prstGeom prst="rect">
            <a:avLst/>
          </a:prstGeom>
          <a:noFill/>
          <a:ln/>
        </p:spPr>
        <p:txBody>
          <a:bodyPr wrap="none" lIns="0" tIns="0" rIns="0" bIns="0" rtlCol="0" anchor="t"/>
          <a:lstStyle/>
          <a:p>
            <a:pPr algn="l" indent="0" marL="0">
              <a:buNone/>
            </a:pPr>
            <a:r>
              <a:rPr lang="en-US" sz="840" b="1" spc="8" kern="0" dirty="0">
                <a:solidFill>
                  <a:srgbClr val="B3403A"/>
                </a:solidFill>
                <a:latin typeface="Arial" pitchFamily="34" charset="0"/>
                <a:ea typeface="Arial" pitchFamily="34" charset="-122"/>
                <a:cs typeface="Arial" pitchFamily="34" charset="-120"/>
              </a:rPr>
              <a:t>Miss: €0.36m</a:t>
            </a:r>
            <a:endParaRPr lang="en-US" sz="840" dirty="0"/>
          </a:p>
        </p:txBody>
      </p:sp>
      <p:sp>
        <p:nvSpPr>
          <p:cNvPr id="22" name="Text 19"/>
          <p:cNvSpPr/>
          <p:nvPr/>
        </p:nvSpPr>
        <p:spPr>
          <a:xfrm>
            <a:off x="4549140" y="1658722"/>
            <a:ext cx="1292047" cy="576986"/>
          </a:xfrm>
          <a:prstGeom prst="rect">
            <a:avLst/>
          </a:prstGeom>
          <a:noFill/>
          <a:ln/>
        </p:spPr>
        <p:txBody>
          <a:bodyPr wrap="none" lIns="0" tIns="0" rIns="0" bIns="0" rtlCol="0" anchor="t"/>
          <a:lstStyle/>
          <a:p>
            <a:pPr algn="l" indent="0" marL="0">
              <a:buNone/>
            </a:pPr>
            <a:r>
              <a:rPr lang="en-US" sz="3490" b="1" spc="-70" kern="0" dirty="0">
                <a:solidFill>
                  <a:srgbClr val="15171C"/>
                </a:solidFill>
                <a:latin typeface="Arial" pitchFamily="34" charset="0"/>
                <a:ea typeface="Arial" pitchFamily="34" charset="-122"/>
                <a:cs typeface="Arial" pitchFamily="34" charset="-120"/>
              </a:rPr>
              <a:t>41.8%</a:t>
            </a:r>
            <a:endParaRPr lang="en-US" sz="3490" dirty="0"/>
          </a:p>
        </p:txBody>
      </p:sp>
      <p:sp>
        <p:nvSpPr>
          <p:cNvPr id="23" name="Text 20"/>
          <p:cNvSpPr/>
          <p:nvPr/>
        </p:nvSpPr>
        <p:spPr>
          <a:xfrm>
            <a:off x="4549140" y="2209190"/>
            <a:ext cx="1826971" cy="156362"/>
          </a:xfrm>
          <a:prstGeom prst="rect">
            <a:avLst/>
          </a:prstGeom>
          <a:noFill/>
          <a:ln/>
        </p:spPr>
        <p:txBody>
          <a:bodyPr wrap="none" lIns="0" tIns="0" rIns="0" bIns="0" rtlCol="0" anchor="t"/>
          <a:lstStyle/>
          <a:p>
            <a:pPr algn="l" indent="0" marL="0">
              <a:buNone/>
            </a:pPr>
            <a:r>
              <a:rPr lang="en-US" sz="960" dirty="0">
                <a:solidFill>
                  <a:srgbClr val="666A73"/>
                </a:solidFill>
                <a:latin typeface="Arial" pitchFamily="34" charset="0"/>
                <a:ea typeface="Arial" pitchFamily="34" charset="-122"/>
                <a:cs typeface="Arial" pitchFamily="34" charset="-120"/>
              </a:rPr>
              <a:t>Gross margin, 1.3 pp above plan</a:t>
            </a:r>
            <a:endParaRPr lang="en-US" sz="960" dirty="0"/>
          </a:p>
        </p:txBody>
      </p:sp>
      <p:sp>
        <p:nvSpPr>
          <p:cNvPr id="24" name="Text 21"/>
          <p:cNvSpPr/>
          <p:nvPr/>
        </p:nvSpPr>
        <p:spPr>
          <a:xfrm>
            <a:off x="4549140" y="2446934"/>
            <a:ext cx="730606" cy="149047"/>
          </a:xfrm>
          <a:prstGeom prst="rect">
            <a:avLst/>
          </a:prstGeom>
          <a:noFill/>
          <a:ln/>
        </p:spPr>
        <p:txBody>
          <a:bodyPr wrap="none" lIns="0" tIns="0" rIns="0" bIns="0" rtlCol="0" anchor="t"/>
          <a:lstStyle/>
          <a:p>
            <a:pPr algn="l" indent="0" marL="0">
              <a:buNone/>
            </a:pPr>
            <a:r>
              <a:rPr lang="en-US" sz="840" b="1" spc="8" kern="0" dirty="0">
                <a:solidFill>
                  <a:srgbClr val="2F7D4F"/>
                </a:solidFill>
                <a:latin typeface="Arial" pitchFamily="34" charset="0"/>
                <a:ea typeface="Arial" pitchFamily="34" charset="-122"/>
                <a:cs typeface="Arial" pitchFamily="34" charset="-120"/>
              </a:rPr>
              <a:t>+2.2 pp vs Q1</a:t>
            </a:r>
            <a:endParaRPr lang="en-US" sz="840" dirty="0"/>
          </a:p>
        </p:txBody>
      </p:sp>
      <p:sp>
        <p:nvSpPr>
          <p:cNvPr id="25" name="Text 22"/>
          <p:cNvSpPr/>
          <p:nvPr/>
        </p:nvSpPr>
        <p:spPr>
          <a:xfrm>
            <a:off x="8222285" y="1658722"/>
            <a:ext cx="1292047" cy="576986"/>
          </a:xfrm>
          <a:prstGeom prst="rect">
            <a:avLst/>
          </a:prstGeom>
          <a:noFill/>
          <a:ln/>
        </p:spPr>
        <p:txBody>
          <a:bodyPr wrap="none" lIns="0" tIns="0" rIns="0" bIns="0" rtlCol="0" anchor="t"/>
          <a:lstStyle/>
          <a:p>
            <a:pPr algn="l" indent="0" marL="0">
              <a:buNone/>
            </a:pPr>
            <a:r>
              <a:rPr lang="en-US" sz="3490" b="1" spc="-70" kern="0" dirty="0">
                <a:solidFill>
                  <a:srgbClr val="15171C"/>
                </a:solidFill>
                <a:latin typeface="Arial" pitchFamily="34" charset="0"/>
                <a:ea typeface="Arial" pitchFamily="34" charset="-122"/>
                <a:cs typeface="Arial" pitchFamily="34" charset="-120"/>
              </a:rPr>
              <a:t>91.6%</a:t>
            </a:r>
            <a:endParaRPr lang="en-US" sz="3490" dirty="0"/>
          </a:p>
        </p:txBody>
      </p:sp>
      <p:sp>
        <p:nvSpPr>
          <p:cNvPr id="26" name="Text 23"/>
          <p:cNvSpPr/>
          <p:nvPr/>
        </p:nvSpPr>
        <p:spPr>
          <a:xfrm>
            <a:off x="8222285" y="2209190"/>
            <a:ext cx="1950415" cy="156362"/>
          </a:xfrm>
          <a:prstGeom prst="rect">
            <a:avLst/>
          </a:prstGeom>
          <a:noFill/>
          <a:ln/>
        </p:spPr>
        <p:txBody>
          <a:bodyPr wrap="none" lIns="0" tIns="0" rIns="0" bIns="0" rtlCol="0" anchor="t"/>
          <a:lstStyle/>
          <a:p>
            <a:pPr algn="l" indent="0" marL="0">
              <a:buNone/>
            </a:pPr>
            <a:r>
              <a:rPr lang="en-US" sz="960" dirty="0">
                <a:solidFill>
                  <a:srgbClr val="666A73"/>
                </a:solidFill>
                <a:latin typeface="Arial" pitchFamily="34" charset="0"/>
                <a:ea typeface="Arial" pitchFamily="34" charset="-122"/>
                <a:cs typeface="Arial" pitchFamily="34" charset="-120"/>
              </a:rPr>
              <a:t>Fleet availability, 3.4 pp below plan</a:t>
            </a:r>
            <a:endParaRPr lang="en-US" sz="960" dirty="0"/>
          </a:p>
        </p:txBody>
      </p:sp>
      <p:sp>
        <p:nvSpPr>
          <p:cNvPr id="27" name="Text 24"/>
          <p:cNvSpPr/>
          <p:nvPr/>
        </p:nvSpPr>
        <p:spPr>
          <a:xfrm>
            <a:off x="8222285" y="2446934"/>
            <a:ext cx="1102766" cy="149047"/>
          </a:xfrm>
          <a:prstGeom prst="rect">
            <a:avLst/>
          </a:prstGeom>
          <a:noFill/>
          <a:ln/>
        </p:spPr>
        <p:txBody>
          <a:bodyPr wrap="none" lIns="0" tIns="0" rIns="0" bIns="0" rtlCol="0" anchor="t"/>
          <a:lstStyle/>
          <a:p>
            <a:pPr algn="l" indent="0" marL="0">
              <a:buNone/>
            </a:pPr>
            <a:r>
              <a:rPr lang="en-US" sz="840" b="1" spc="8" kern="0" dirty="0">
                <a:solidFill>
                  <a:srgbClr val="B3403A"/>
                </a:solidFill>
                <a:latin typeface="Arial" pitchFamily="34" charset="0"/>
                <a:ea typeface="Arial" pitchFamily="34" charset="-122"/>
                <a:cs typeface="Arial" pitchFamily="34" charset="-120"/>
              </a:rPr>
              <a:t>Operating constraint</a:t>
            </a:r>
            <a:endParaRPr lang="en-US" sz="840" dirty="0"/>
          </a:p>
        </p:txBody>
      </p:sp>
      <p:sp>
        <p:nvSpPr>
          <p:cNvPr id="28" name="Text 25"/>
          <p:cNvSpPr/>
          <p:nvPr/>
        </p:nvSpPr>
        <p:spPr>
          <a:xfrm>
            <a:off x="876910" y="3080614"/>
            <a:ext cx="1493215" cy="576986"/>
          </a:xfrm>
          <a:prstGeom prst="rect">
            <a:avLst/>
          </a:prstGeom>
          <a:noFill/>
          <a:ln/>
        </p:spPr>
        <p:txBody>
          <a:bodyPr wrap="none" lIns="0" tIns="0" rIns="0" bIns="0" rtlCol="0" anchor="t"/>
          <a:lstStyle/>
          <a:p>
            <a:pPr algn="l" indent="0" marL="0">
              <a:buNone/>
            </a:pPr>
            <a:r>
              <a:rPr lang="en-US" sz="3490" b="1" spc="-70" kern="0" dirty="0">
                <a:solidFill>
                  <a:srgbClr val="15171C"/>
                </a:solidFill>
                <a:latin typeface="Arial" pitchFamily="34" charset="0"/>
                <a:ea typeface="Arial" pitchFamily="34" charset="-122"/>
                <a:cs typeface="Arial" pitchFamily="34" charset="-120"/>
              </a:rPr>
              <a:t>€0.74m</a:t>
            </a:r>
            <a:endParaRPr lang="en-US" sz="3490" dirty="0"/>
          </a:p>
        </p:txBody>
      </p:sp>
      <p:sp>
        <p:nvSpPr>
          <p:cNvPr id="29" name="Text 26"/>
          <p:cNvSpPr/>
          <p:nvPr/>
        </p:nvSpPr>
        <p:spPr>
          <a:xfrm>
            <a:off x="876910" y="3631082"/>
            <a:ext cx="2257654" cy="156362"/>
          </a:xfrm>
          <a:prstGeom prst="rect">
            <a:avLst/>
          </a:prstGeom>
          <a:noFill/>
          <a:ln/>
        </p:spPr>
        <p:txBody>
          <a:bodyPr wrap="none" lIns="0" tIns="0" rIns="0" bIns="0" rtlCol="0" anchor="t"/>
          <a:lstStyle/>
          <a:p>
            <a:pPr algn="l" indent="0" marL="0">
              <a:buNone/>
            </a:pPr>
            <a:r>
              <a:rPr lang="en-US" sz="960" dirty="0">
                <a:solidFill>
                  <a:srgbClr val="666A73"/>
                </a:solidFill>
                <a:latin typeface="Arial" pitchFamily="34" charset="0"/>
                <a:ea typeface="Arial" pitchFamily="34" charset="-122"/>
                <a:cs typeface="Arial" pitchFamily="34" charset="-120"/>
              </a:rPr>
              <a:t>Operating cash flow, €0.22m above plan</a:t>
            </a:r>
            <a:endParaRPr lang="en-US" sz="960" dirty="0"/>
          </a:p>
        </p:txBody>
      </p:sp>
      <p:sp>
        <p:nvSpPr>
          <p:cNvPr id="30" name="Text 27"/>
          <p:cNvSpPr/>
          <p:nvPr/>
        </p:nvSpPr>
        <p:spPr>
          <a:xfrm>
            <a:off x="876910" y="3868826"/>
            <a:ext cx="841248" cy="149047"/>
          </a:xfrm>
          <a:prstGeom prst="rect">
            <a:avLst/>
          </a:prstGeom>
          <a:noFill/>
          <a:ln/>
        </p:spPr>
        <p:txBody>
          <a:bodyPr wrap="none" lIns="0" tIns="0" rIns="0" bIns="0" rtlCol="0" anchor="t"/>
          <a:lstStyle/>
          <a:p>
            <a:pPr algn="l" indent="0" marL="0">
              <a:buNone/>
            </a:pPr>
            <a:r>
              <a:rPr lang="en-US" sz="840" b="1" spc="8" kern="0" dirty="0">
                <a:solidFill>
                  <a:srgbClr val="2F7D4F"/>
                </a:solidFill>
                <a:latin typeface="Arial" pitchFamily="34" charset="0"/>
                <a:ea typeface="Arial" pitchFamily="34" charset="-122"/>
                <a:cs typeface="Arial" pitchFamily="34" charset="-120"/>
              </a:rPr>
              <a:t>Cash improving</a:t>
            </a:r>
            <a:endParaRPr lang="en-US" sz="840" dirty="0"/>
          </a:p>
        </p:txBody>
      </p:sp>
      <p:sp>
        <p:nvSpPr>
          <p:cNvPr id="31" name="Text 28"/>
          <p:cNvSpPr/>
          <p:nvPr/>
        </p:nvSpPr>
        <p:spPr>
          <a:xfrm>
            <a:off x="899770" y="4548226"/>
            <a:ext cx="10485425" cy="404165"/>
          </a:xfrm>
          <a:prstGeom prst="rect">
            <a:avLst/>
          </a:prstGeom>
          <a:noFill/>
          <a:ln/>
        </p:spPr>
        <p:txBody>
          <a:bodyPr wrap="none" lIns="0" tIns="0" rIns="0" bIns="0" rtlCol="0" anchor="t"/>
          <a:lstStyle/>
          <a:p>
            <a:pPr algn="l" indent="0" marL="0">
              <a:lnSpc>
                <a:spcPts val="2020"/>
              </a:lnSpc>
              <a:buNone/>
            </a:pPr>
            <a:r>
              <a:rPr lang="en-US" sz="1080" b="1" dirty="0">
                <a:solidFill>
                  <a:srgbClr val="3F434B"/>
                </a:solidFill>
                <a:latin typeface="Arial" pitchFamily="34" charset="0"/>
                <a:ea typeface="Arial" pitchFamily="34" charset="-122"/>
                <a:cs typeface="Arial" pitchFamily="34" charset="-120"/>
              </a:rPr>
              <a:t>Executive take:</a:t>
            </a:r>
            <a:pPr algn="l" indent="0" marL="0">
              <a:lnSpc>
                <a:spcPts val="2020"/>
              </a:lnSpc>
              <a:buNone/>
            </a:pPr>
            <a:r>
              <a:rPr lang="en-US" sz="1080" dirty="0">
                <a:solidFill>
                  <a:srgbClr val="3F434B"/>
                </a:solidFill>
                <a:latin typeface="Arial" pitchFamily="34" charset="0"/>
                <a:ea typeface="Arial" pitchFamily="34" charset="-122"/>
                <a:cs typeface="Arial" pitchFamily="34" charset="-120"/>
              </a:rPr>
              <a:t> Q2 was not a demand failure. Subscriber growth and margin improved, but unavailable bikes reduced subscription months, lifted churn and held back</a:t>
            </a:r>
            <a:endParaRPr lang="en-US" sz="1080" dirty="0"/>
          </a:p>
          <a:p>
            <a:pPr algn="l" indent="0" marL="0">
              <a:lnSpc>
                <a:spcPts val="2020"/>
              </a:lnSpc>
              <a:buNone/>
            </a:pPr>
            <a:r>
              <a:rPr lang="en-US" sz="1080" dirty="0">
                <a:solidFill>
                  <a:srgbClr val="3F434B"/>
                </a:solidFill>
                <a:latin typeface="Arial" pitchFamily="34" charset="0"/>
                <a:ea typeface="Arial" pitchFamily="34" charset="-122"/>
                <a:cs typeface="Arial" pitchFamily="34" charset="-120"/>
              </a:rPr>
              <a:t>NPS. The Q3 plan should spend €0.50m to restore capacity and avoid €0.86m Q3 Eastmere cash use.</a:t>
            </a:r>
            <a:endParaRPr lang="en-US" sz="1080" dirty="0"/>
          </a:p>
        </p:txBody>
      </p:sp>
      <p:sp>
        <p:nvSpPr>
          <p:cNvPr id="32" name="Text 29"/>
          <p:cNvSpPr/>
          <p:nvPr/>
        </p:nvSpPr>
        <p:spPr>
          <a:xfrm>
            <a:off x="685800" y="5243170"/>
            <a:ext cx="2434133" cy="126187"/>
          </a:xfrm>
          <a:prstGeom prst="rect">
            <a:avLst/>
          </a:prstGeom>
          <a:noFill/>
          <a:ln/>
        </p:spPr>
        <p:txBody>
          <a:bodyPr wrap="none" lIns="0" tIns="0" rIns="0" bIns="0" rtlCol="0" anchor="t"/>
          <a:lstStyle/>
          <a:p>
            <a:pPr algn="l" indent="0" marL="0">
              <a:buNone/>
            </a:pPr>
            <a:r>
              <a:rPr lang="en-US" sz="720" spc="22" kern="0" dirty="0">
                <a:solidFill>
                  <a:srgbClr val="83878E"/>
                </a:solidFill>
                <a:latin typeface="Consolas" pitchFamily="34" charset="0"/>
                <a:ea typeface="Consolas" pitchFamily="34" charset="-122"/>
                <a:cs typeface="Consolas" pitchFamily="34" charset="-120"/>
              </a:rPr>
              <a:t>Source: user brief. Values are fictional.</a:t>
            </a:r>
            <a:endParaRPr lang="en-US" sz="720" dirty="0"/>
          </a:p>
        </p:txBody>
      </p:sp>
      <p:sp>
        <p:nvSpPr>
          <p:cNvPr id="33" name="Text 30"/>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02 / 12</a:t>
            </a:r>
            <a:endParaRPr lang="en-US" sz="82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310335"/>
            <a:ext cx="10820004"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1539850"/>
            <a:ext cx="2825496" cy="352958"/>
          </a:xfrm>
          <a:prstGeom prst="rect">
            <a:avLst/>
          </a:prstGeom>
          <a:solidFill>
            <a:srgbClr val="15171C"/>
          </a:solidFill>
          <a:ln/>
        </p:spPr>
      </p:sp>
      <p:sp>
        <p:nvSpPr>
          <p:cNvPr id="6" name="Shape 3"/>
          <p:cNvSpPr/>
          <p:nvPr/>
        </p:nvSpPr>
        <p:spPr>
          <a:xfrm>
            <a:off x="3511296" y="1539850"/>
            <a:ext cx="1586484" cy="352958"/>
          </a:xfrm>
          <a:prstGeom prst="rect">
            <a:avLst/>
          </a:prstGeom>
          <a:solidFill>
            <a:srgbClr val="15171C"/>
          </a:solidFill>
          <a:ln/>
        </p:spPr>
      </p:sp>
      <p:sp>
        <p:nvSpPr>
          <p:cNvPr id="7" name="Shape 4"/>
          <p:cNvSpPr/>
          <p:nvPr/>
        </p:nvSpPr>
        <p:spPr>
          <a:xfrm>
            <a:off x="5097780" y="1539850"/>
            <a:ext cx="1464869" cy="352958"/>
          </a:xfrm>
          <a:prstGeom prst="rect">
            <a:avLst/>
          </a:prstGeom>
          <a:solidFill>
            <a:srgbClr val="15171C"/>
          </a:solidFill>
          <a:ln/>
        </p:spPr>
      </p:sp>
      <p:sp>
        <p:nvSpPr>
          <p:cNvPr id="8" name="Shape 5"/>
          <p:cNvSpPr/>
          <p:nvPr/>
        </p:nvSpPr>
        <p:spPr>
          <a:xfrm>
            <a:off x="6562649" y="1539850"/>
            <a:ext cx="1586484" cy="352958"/>
          </a:xfrm>
          <a:prstGeom prst="rect">
            <a:avLst/>
          </a:prstGeom>
          <a:solidFill>
            <a:srgbClr val="15171C"/>
          </a:solidFill>
          <a:ln/>
        </p:spPr>
      </p:sp>
      <p:sp>
        <p:nvSpPr>
          <p:cNvPr id="9" name="Shape 6"/>
          <p:cNvSpPr/>
          <p:nvPr/>
        </p:nvSpPr>
        <p:spPr>
          <a:xfrm>
            <a:off x="8148218" y="1539850"/>
            <a:ext cx="1626718" cy="352958"/>
          </a:xfrm>
          <a:prstGeom prst="rect">
            <a:avLst/>
          </a:prstGeom>
          <a:solidFill>
            <a:srgbClr val="15171C"/>
          </a:solidFill>
          <a:ln/>
        </p:spPr>
      </p:sp>
      <p:sp>
        <p:nvSpPr>
          <p:cNvPr id="10" name="Shape 7"/>
          <p:cNvSpPr/>
          <p:nvPr/>
        </p:nvSpPr>
        <p:spPr>
          <a:xfrm>
            <a:off x="9775850" y="1539850"/>
            <a:ext cx="1730045" cy="352958"/>
          </a:xfrm>
          <a:prstGeom prst="rect">
            <a:avLst/>
          </a:prstGeom>
          <a:solidFill>
            <a:srgbClr val="15171C"/>
          </a:solidFill>
          <a:ln/>
        </p:spPr>
      </p:sp>
      <p:sp>
        <p:nvSpPr>
          <p:cNvPr id="11" name="Shape 8"/>
          <p:cNvSpPr/>
          <p:nvPr/>
        </p:nvSpPr>
        <p:spPr>
          <a:xfrm>
            <a:off x="685800" y="2307031"/>
            <a:ext cx="2825862" cy="9510"/>
          </a:xfrm>
          <a:prstGeom prst="rect">
            <a:avLst/>
          </a:prstGeom>
          <a:solidFill>
            <a:srgbClr val="EEF0F3"/>
          </a:solidFill>
          <a:ln/>
        </p:spPr>
      </p:sp>
      <p:sp>
        <p:nvSpPr>
          <p:cNvPr id="12" name="Shape 9"/>
          <p:cNvSpPr/>
          <p:nvPr/>
        </p:nvSpPr>
        <p:spPr>
          <a:xfrm>
            <a:off x="3511296" y="2307031"/>
            <a:ext cx="1586118" cy="9510"/>
          </a:xfrm>
          <a:prstGeom prst="rect">
            <a:avLst/>
          </a:prstGeom>
          <a:solidFill>
            <a:srgbClr val="EEF0F3"/>
          </a:solidFill>
          <a:ln/>
        </p:spPr>
      </p:sp>
      <p:sp>
        <p:nvSpPr>
          <p:cNvPr id="13" name="Shape 10"/>
          <p:cNvSpPr/>
          <p:nvPr/>
        </p:nvSpPr>
        <p:spPr>
          <a:xfrm>
            <a:off x="5097780" y="2307031"/>
            <a:ext cx="1464869" cy="9510"/>
          </a:xfrm>
          <a:prstGeom prst="rect">
            <a:avLst/>
          </a:prstGeom>
          <a:solidFill>
            <a:srgbClr val="EEF0F3"/>
          </a:solidFill>
          <a:ln/>
        </p:spPr>
      </p:sp>
      <p:sp>
        <p:nvSpPr>
          <p:cNvPr id="14" name="Shape 11"/>
          <p:cNvSpPr/>
          <p:nvPr/>
        </p:nvSpPr>
        <p:spPr>
          <a:xfrm>
            <a:off x="6562649" y="2307031"/>
            <a:ext cx="1586118" cy="9510"/>
          </a:xfrm>
          <a:prstGeom prst="rect">
            <a:avLst/>
          </a:prstGeom>
          <a:solidFill>
            <a:srgbClr val="EEF0F3"/>
          </a:solidFill>
          <a:ln/>
        </p:spPr>
      </p:sp>
      <p:sp>
        <p:nvSpPr>
          <p:cNvPr id="15" name="Shape 12"/>
          <p:cNvSpPr/>
          <p:nvPr/>
        </p:nvSpPr>
        <p:spPr>
          <a:xfrm>
            <a:off x="8148218" y="2307031"/>
            <a:ext cx="1626992" cy="9510"/>
          </a:xfrm>
          <a:prstGeom prst="rect">
            <a:avLst/>
          </a:prstGeom>
          <a:solidFill>
            <a:srgbClr val="EEF0F3"/>
          </a:solidFill>
          <a:ln/>
        </p:spPr>
      </p:sp>
      <p:sp>
        <p:nvSpPr>
          <p:cNvPr id="16" name="Shape 13"/>
          <p:cNvSpPr/>
          <p:nvPr/>
        </p:nvSpPr>
        <p:spPr>
          <a:xfrm>
            <a:off x="9775850" y="2307031"/>
            <a:ext cx="1730136" cy="9510"/>
          </a:xfrm>
          <a:prstGeom prst="rect">
            <a:avLst/>
          </a:prstGeom>
          <a:solidFill>
            <a:srgbClr val="EEF0F3"/>
          </a:solidFill>
          <a:ln/>
        </p:spPr>
      </p:sp>
      <p:sp>
        <p:nvSpPr>
          <p:cNvPr id="17" name="Shape 14"/>
          <p:cNvSpPr/>
          <p:nvPr/>
        </p:nvSpPr>
        <p:spPr>
          <a:xfrm>
            <a:off x="9930384" y="2006194"/>
            <a:ext cx="572414" cy="197510"/>
          </a:xfrm>
          <a:prstGeom prst="rect">
            <a:avLst/>
          </a:prstGeom>
          <a:solidFill>
            <a:srgbClr val="A06E1C"/>
          </a:solidFill>
          <a:ln/>
        </p:spPr>
      </p:sp>
      <p:sp>
        <p:nvSpPr>
          <p:cNvPr id="18" name="Shape 15"/>
          <p:cNvSpPr/>
          <p:nvPr/>
        </p:nvSpPr>
        <p:spPr>
          <a:xfrm>
            <a:off x="685800" y="2316175"/>
            <a:ext cx="2825496" cy="427025"/>
          </a:xfrm>
          <a:prstGeom prst="rect">
            <a:avLst/>
          </a:prstGeom>
          <a:solidFill>
            <a:srgbClr val="F3F3F4"/>
          </a:solidFill>
          <a:ln/>
        </p:spPr>
      </p:sp>
      <p:sp>
        <p:nvSpPr>
          <p:cNvPr id="19" name="Shape 16"/>
          <p:cNvSpPr/>
          <p:nvPr/>
        </p:nvSpPr>
        <p:spPr>
          <a:xfrm>
            <a:off x="685800" y="2734056"/>
            <a:ext cx="2825862" cy="9510"/>
          </a:xfrm>
          <a:prstGeom prst="rect">
            <a:avLst/>
          </a:prstGeom>
          <a:solidFill>
            <a:srgbClr val="EEF0F3"/>
          </a:solidFill>
          <a:ln/>
        </p:spPr>
      </p:sp>
      <p:sp>
        <p:nvSpPr>
          <p:cNvPr id="20" name="Shape 17"/>
          <p:cNvSpPr/>
          <p:nvPr/>
        </p:nvSpPr>
        <p:spPr>
          <a:xfrm>
            <a:off x="3511296" y="2316175"/>
            <a:ext cx="1586484" cy="427025"/>
          </a:xfrm>
          <a:prstGeom prst="rect">
            <a:avLst/>
          </a:prstGeom>
          <a:solidFill>
            <a:srgbClr val="F3F3F4"/>
          </a:solidFill>
          <a:ln/>
        </p:spPr>
      </p:sp>
      <p:sp>
        <p:nvSpPr>
          <p:cNvPr id="21" name="Shape 18"/>
          <p:cNvSpPr/>
          <p:nvPr/>
        </p:nvSpPr>
        <p:spPr>
          <a:xfrm>
            <a:off x="3511296" y="2734056"/>
            <a:ext cx="1586118" cy="9510"/>
          </a:xfrm>
          <a:prstGeom prst="rect">
            <a:avLst/>
          </a:prstGeom>
          <a:solidFill>
            <a:srgbClr val="EEF0F3"/>
          </a:solidFill>
          <a:ln/>
        </p:spPr>
      </p:sp>
      <p:sp>
        <p:nvSpPr>
          <p:cNvPr id="22" name="Shape 19"/>
          <p:cNvSpPr/>
          <p:nvPr/>
        </p:nvSpPr>
        <p:spPr>
          <a:xfrm>
            <a:off x="5097780" y="2316175"/>
            <a:ext cx="1464869" cy="427025"/>
          </a:xfrm>
          <a:prstGeom prst="rect">
            <a:avLst/>
          </a:prstGeom>
          <a:solidFill>
            <a:srgbClr val="F3F3F4"/>
          </a:solidFill>
          <a:ln/>
        </p:spPr>
      </p:sp>
      <p:sp>
        <p:nvSpPr>
          <p:cNvPr id="23" name="Shape 20"/>
          <p:cNvSpPr/>
          <p:nvPr/>
        </p:nvSpPr>
        <p:spPr>
          <a:xfrm>
            <a:off x="5097780" y="2734056"/>
            <a:ext cx="1464869" cy="9510"/>
          </a:xfrm>
          <a:prstGeom prst="rect">
            <a:avLst/>
          </a:prstGeom>
          <a:solidFill>
            <a:srgbClr val="EEF0F3"/>
          </a:solidFill>
          <a:ln/>
        </p:spPr>
      </p:sp>
      <p:sp>
        <p:nvSpPr>
          <p:cNvPr id="24" name="Shape 21"/>
          <p:cNvSpPr/>
          <p:nvPr/>
        </p:nvSpPr>
        <p:spPr>
          <a:xfrm>
            <a:off x="6562649" y="2316175"/>
            <a:ext cx="1586484" cy="427025"/>
          </a:xfrm>
          <a:prstGeom prst="rect">
            <a:avLst/>
          </a:prstGeom>
          <a:solidFill>
            <a:srgbClr val="F3F3F4"/>
          </a:solidFill>
          <a:ln/>
        </p:spPr>
      </p:sp>
      <p:sp>
        <p:nvSpPr>
          <p:cNvPr id="25" name="Shape 22"/>
          <p:cNvSpPr/>
          <p:nvPr/>
        </p:nvSpPr>
        <p:spPr>
          <a:xfrm>
            <a:off x="6562649" y="2734056"/>
            <a:ext cx="1586118" cy="9510"/>
          </a:xfrm>
          <a:prstGeom prst="rect">
            <a:avLst/>
          </a:prstGeom>
          <a:solidFill>
            <a:srgbClr val="EEF0F3"/>
          </a:solidFill>
          <a:ln/>
        </p:spPr>
      </p:sp>
      <p:sp>
        <p:nvSpPr>
          <p:cNvPr id="26" name="Shape 23"/>
          <p:cNvSpPr/>
          <p:nvPr/>
        </p:nvSpPr>
        <p:spPr>
          <a:xfrm>
            <a:off x="8148218" y="2316175"/>
            <a:ext cx="1626718" cy="427025"/>
          </a:xfrm>
          <a:prstGeom prst="rect">
            <a:avLst/>
          </a:prstGeom>
          <a:solidFill>
            <a:srgbClr val="F3F3F4"/>
          </a:solidFill>
          <a:ln/>
        </p:spPr>
      </p:sp>
      <p:sp>
        <p:nvSpPr>
          <p:cNvPr id="27" name="Shape 24"/>
          <p:cNvSpPr/>
          <p:nvPr/>
        </p:nvSpPr>
        <p:spPr>
          <a:xfrm>
            <a:off x="8148218" y="2734056"/>
            <a:ext cx="1626992" cy="9510"/>
          </a:xfrm>
          <a:prstGeom prst="rect">
            <a:avLst/>
          </a:prstGeom>
          <a:solidFill>
            <a:srgbClr val="EEF0F3"/>
          </a:solidFill>
          <a:ln/>
        </p:spPr>
      </p:sp>
      <p:sp>
        <p:nvSpPr>
          <p:cNvPr id="28" name="Shape 25"/>
          <p:cNvSpPr/>
          <p:nvPr/>
        </p:nvSpPr>
        <p:spPr>
          <a:xfrm>
            <a:off x="9775850" y="2316175"/>
            <a:ext cx="1730045" cy="427025"/>
          </a:xfrm>
          <a:prstGeom prst="rect">
            <a:avLst/>
          </a:prstGeom>
          <a:solidFill>
            <a:srgbClr val="F3F3F4"/>
          </a:solidFill>
          <a:ln/>
        </p:spPr>
      </p:sp>
      <p:sp>
        <p:nvSpPr>
          <p:cNvPr id="29" name="Shape 26"/>
          <p:cNvSpPr/>
          <p:nvPr/>
        </p:nvSpPr>
        <p:spPr>
          <a:xfrm>
            <a:off x="9775850" y="2734056"/>
            <a:ext cx="1730136" cy="9510"/>
          </a:xfrm>
          <a:prstGeom prst="rect">
            <a:avLst/>
          </a:prstGeom>
          <a:solidFill>
            <a:srgbClr val="EEF0F3"/>
          </a:solidFill>
          <a:ln/>
        </p:spPr>
      </p:sp>
      <p:sp>
        <p:nvSpPr>
          <p:cNvPr id="30" name="Shape 27"/>
          <p:cNvSpPr/>
          <p:nvPr/>
        </p:nvSpPr>
        <p:spPr>
          <a:xfrm>
            <a:off x="9930384" y="2433218"/>
            <a:ext cx="572414" cy="197510"/>
          </a:xfrm>
          <a:prstGeom prst="rect">
            <a:avLst/>
          </a:prstGeom>
          <a:solidFill>
            <a:srgbClr val="A06E1C"/>
          </a:solidFill>
          <a:ln/>
        </p:spPr>
      </p:sp>
      <p:sp>
        <p:nvSpPr>
          <p:cNvPr id="31" name="Shape 28"/>
          <p:cNvSpPr/>
          <p:nvPr/>
        </p:nvSpPr>
        <p:spPr>
          <a:xfrm>
            <a:off x="685800" y="3161081"/>
            <a:ext cx="2825862" cy="9510"/>
          </a:xfrm>
          <a:prstGeom prst="rect">
            <a:avLst/>
          </a:prstGeom>
          <a:solidFill>
            <a:srgbClr val="EEF0F3"/>
          </a:solidFill>
          <a:ln/>
        </p:spPr>
      </p:sp>
      <p:sp>
        <p:nvSpPr>
          <p:cNvPr id="32" name="Shape 29"/>
          <p:cNvSpPr/>
          <p:nvPr/>
        </p:nvSpPr>
        <p:spPr>
          <a:xfrm>
            <a:off x="3511296" y="3161081"/>
            <a:ext cx="1586118" cy="9510"/>
          </a:xfrm>
          <a:prstGeom prst="rect">
            <a:avLst/>
          </a:prstGeom>
          <a:solidFill>
            <a:srgbClr val="EEF0F3"/>
          </a:solidFill>
          <a:ln/>
        </p:spPr>
      </p:sp>
      <p:sp>
        <p:nvSpPr>
          <p:cNvPr id="33" name="Shape 30"/>
          <p:cNvSpPr/>
          <p:nvPr/>
        </p:nvSpPr>
        <p:spPr>
          <a:xfrm>
            <a:off x="5097780" y="3161081"/>
            <a:ext cx="1464869" cy="9510"/>
          </a:xfrm>
          <a:prstGeom prst="rect">
            <a:avLst/>
          </a:prstGeom>
          <a:solidFill>
            <a:srgbClr val="EEF0F3"/>
          </a:solidFill>
          <a:ln/>
        </p:spPr>
      </p:sp>
      <p:sp>
        <p:nvSpPr>
          <p:cNvPr id="34" name="Shape 31"/>
          <p:cNvSpPr/>
          <p:nvPr/>
        </p:nvSpPr>
        <p:spPr>
          <a:xfrm>
            <a:off x="6562649" y="3161081"/>
            <a:ext cx="1586118" cy="9510"/>
          </a:xfrm>
          <a:prstGeom prst="rect">
            <a:avLst/>
          </a:prstGeom>
          <a:solidFill>
            <a:srgbClr val="EEF0F3"/>
          </a:solidFill>
          <a:ln/>
        </p:spPr>
      </p:sp>
      <p:sp>
        <p:nvSpPr>
          <p:cNvPr id="35" name="Shape 32"/>
          <p:cNvSpPr/>
          <p:nvPr/>
        </p:nvSpPr>
        <p:spPr>
          <a:xfrm>
            <a:off x="8148218" y="3161081"/>
            <a:ext cx="1626992" cy="9510"/>
          </a:xfrm>
          <a:prstGeom prst="rect">
            <a:avLst/>
          </a:prstGeom>
          <a:solidFill>
            <a:srgbClr val="EEF0F3"/>
          </a:solidFill>
          <a:ln/>
        </p:spPr>
      </p:sp>
      <p:sp>
        <p:nvSpPr>
          <p:cNvPr id="36" name="Shape 33"/>
          <p:cNvSpPr/>
          <p:nvPr/>
        </p:nvSpPr>
        <p:spPr>
          <a:xfrm>
            <a:off x="9775850" y="3161081"/>
            <a:ext cx="1730136" cy="9510"/>
          </a:xfrm>
          <a:prstGeom prst="rect">
            <a:avLst/>
          </a:prstGeom>
          <a:solidFill>
            <a:srgbClr val="EEF0F3"/>
          </a:solidFill>
          <a:ln/>
        </p:spPr>
      </p:sp>
      <p:sp>
        <p:nvSpPr>
          <p:cNvPr id="37" name="Shape 34"/>
          <p:cNvSpPr/>
          <p:nvPr/>
        </p:nvSpPr>
        <p:spPr>
          <a:xfrm>
            <a:off x="9930384" y="2860243"/>
            <a:ext cx="572414" cy="197510"/>
          </a:xfrm>
          <a:prstGeom prst="rect">
            <a:avLst/>
          </a:prstGeom>
          <a:solidFill>
            <a:srgbClr val="A06E1C"/>
          </a:solidFill>
          <a:ln/>
        </p:spPr>
      </p:sp>
      <p:sp>
        <p:nvSpPr>
          <p:cNvPr id="38" name="Shape 35"/>
          <p:cNvSpPr/>
          <p:nvPr/>
        </p:nvSpPr>
        <p:spPr>
          <a:xfrm>
            <a:off x="685800" y="3170225"/>
            <a:ext cx="2825496" cy="427025"/>
          </a:xfrm>
          <a:prstGeom prst="rect">
            <a:avLst/>
          </a:prstGeom>
          <a:solidFill>
            <a:srgbClr val="F3F3F4"/>
          </a:solidFill>
          <a:ln/>
        </p:spPr>
      </p:sp>
      <p:sp>
        <p:nvSpPr>
          <p:cNvPr id="39" name="Shape 36"/>
          <p:cNvSpPr/>
          <p:nvPr/>
        </p:nvSpPr>
        <p:spPr>
          <a:xfrm>
            <a:off x="685800" y="3588106"/>
            <a:ext cx="2825862" cy="9510"/>
          </a:xfrm>
          <a:prstGeom prst="rect">
            <a:avLst/>
          </a:prstGeom>
          <a:solidFill>
            <a:srgbClr val="EEF0F3"/>
          </a:solidFill>
          <a:ln/>
        </p:spPr>
      </p:sp>
      <p:sp>
        <p:nvSpPr>
          <p:cNvPr id="40" name="Shape 37"/>
          <p:cNvSpPr/>
          <p:nvPr/>
        </p:nvSpPr>
        <p:spPr>
          <a:xfrm>
            <a:off x="3511296" y="3170225"/>
            <a:ext cx="1586484" cy="427025"/>
          </a:xfrm>
          <a:prstGeom prst="rect">
            <a:avLst/>
          </a:prstGeom>
          <a:solidFill>
            <a:srgbClr val="F3F3F4"/>
          </a:solidFill>
          <a:ln/>
        </p:spPr>
      </p:sp>
      <p:sp>
        <p:nvSpPr>
          <p:cNvPr id="41" name="Shape 38"/>
          <p:cNvSpPr/>
          <p:nvPr/>
        </p:nvSpPr>
        <p:spPr>
          <a:xfrm>
            <a:off x="3511296" y="3588106"/>
            <a:ext cx="1586118" cy="9510"/>
          </a:xfrm>
          <a:prstGeom prst="rect">
            <a:avLst/>
          </a:prstGeom>
          <a:solidFill>
            <a:srgbClr val="EEF0F3"/>
          </a:solidFill>
          <a:ln/>
        </p:spPr>
      </p:sp>
      <p:sp>
        <p:nvSpPr>
          <p:cNvPr id="42" name="Shape 39"/>
          <p:cNvSpPr/>
          <p:nvPr/>
        </p:nvSpPr>
        <p:spPr>
          <a:xfrm>
            <a:off x="5097780" y="3170225"/>
            <a:ext cx="1464869" cy="427025"/>
          </a:xfrm>
          <a:prstGeom prst="rect">
            <a:avLst/>
          </a:prstGeom>
          <a:solidFill>
            <a:srgbClr val="F3F3F4"/>
          </a:solidFill>
          <a:ln/>
        </p:spPr>
      </p:sp>
      <p:sp>
        <p:nvSpPr>
          <p:cNvPr id="43" name="Shape 40"/>
          <p:cNvSpPr/>
          <p:nvPr/>
        </p:nvSpPr>
        <p:spPr>
          <a:xfrm>
            <a:off x="5097780" y="3588106"/>
            <a:ext cx="1464869" cy="9510"/>
          </a:xfrm>
          <a:prstGeom prst="rect">
            <a:avLst/>
          </a:prstGeom>
          <a:solidFill>
            <a:srgbClr val="EEF0F3"/>
          </a:solidFill>
          <a:ln/>
        </p:spPr>
      </p:sp>
      <p:sp>
        <p:nvSpPr>
          <p:cNvPr id="44" name="Shape 41"/>
          <p:cNvSpPr/>
          <p:nvPr/>
        </p:nvSpPr>
        <p:spPr>
          <a:xfrm>
            <a:off x="6562649" y="3170225"/>
            <a:ext cx="1586484" cy="427025"/>
          </a:xfrm>
          <a:prstGeom prst="rect">
            <a:avLst/>
          </a:prstGeom>
          <a:solidFill>
            <a:srgbClr val="F3F3F4"/>
          </a:solidFill>
          <a:ln/>
        </p:spPr>
      </p:sp>
      <p:sp>
        <p:nvSpPr>
          <p:cNvPr id="45" name="Shape 42"/>
          <p:cNvSpPr/>
          <p:nvPr/>
        </p:nvSpPr>
        <p:spPr>
          <a:xfrm>
            <a:off x="6562649" y="3588106"/>
            <a:ext cx="1586118" cy="9510"/>
          </a:xfrm>
          <a:prstGeom prst="rect">
            <a:avLst/>
          </a:prstGeom>
          <a:solidFill>
            <a:srgbClr val="EEF0F3"/>
          </a:solidFill>
          <a:ln/>
        </p:spPr>
      </p:sp>
      <p:sp>
        <p:nvSpPr>
          <p:cNvPr id="46" name="Shape 43"/>
          <p:cNvSpPr/>
          <p:nvPr/>
        </p:nvSpPr>
        <p:spPr>
          <a:xfrm>
            <a:off x="8148218" y="3170225"/>
            <a:ext cx="1626718" cy="427025"/>
          </a:xfrm>
          <a:prstGeom prst="rect">
            <a:avLst/>
          </a:prstGeom>
          <a:solidFill>
            <a:srgbClr val="F3F3F4"/>
          </a:solidFill>
          <a:ln/>
        </p:spPr>
      </p:sp>
      <p:sp>
        <p:nvSpPr>
          <p:cNvPr id="47" name="Shape 44"/>
          <p:cNvSpPr/>
          <p:nvPr/>
        </p:nvSpPr>
        <p:spPr>
          <a:xfrm>
            <a:off x="8148218" y="3588106"/>
            <a:ext cx="1626992" cy="9510"/>
          </a:xfrm>
          <a:prstGeom prst="rect">
            <a:avLst/>
          </a:prstGeom>
          <a:solidFill>
            <a:srgbClr val="EEF0F3"/>
          </a:solidFill>
          <a:ln/>
        </p:spPr>
      </p:sp>
      <p:sp>
        <p:nvSpPr>
          <p:cNvPr id="48" name="Shape 45"/>
          <p:cNvSpPr/>
          <p:nvPr/>
        </p:nvSpPr>
        <p:spPr>
          <a:xfrm>
            <a:off x="9775850" y="3170225"/>
            <a:ext cx="1730045" cy="427025"/>
          </a:xfrm>
          <a:prstGeom prst="rect">
            <a:avLst/>
          </a:prstGeom>
          <a:solidFill>
            <a:srgbClr val="F3F3F4"/>
          </a:solidFill>
          <a:ln/>
        </p:spPr>
      </p:sp>
      <p:sp>
        <p:nvSpPr>
          <p:cNvPr id="49" name="Shape 46"/>
          <p:cNvSpPr/>
          <p:nvPr/>
        </p:nvSpPr>
        <p:spPr>
          <a:xfrm>
            <a:off x="9775850" y="3588106"/>
            <a:ext cx="1730136" cy="9510"/>
          </a:xfrm>
          <a:prstGeom prst="rect">
            <a:avLst/>
          </a:prstGeom>
          <a:solidFill>
            <a:srgbClr val="EEF0F3"/>
          </a:solidFill>
          <a:ln/>
        </p:spPr>
      </p:sp>
      <p:sp>
        <p:nvSpPr>
          <p:cNvPr id="50" name="Shape 47"/>
          <p:cNvSpPr/>
          <p:nvPr/>
        </p:nvSpPr>
        <p:spPr>
          <a:xfrm>
            <a:off x="9930384" y="3287268"/>
            <a:ext cx="562356" cy="197510"/>
          </a:xfrm>
          <a:prstGeom prst="rect">
            <a:avLst/>
          </a:prstGeom>
          <a:solidFill>
            <a:srgbClr val="2F7D4F"/>
          </a:solidFill>
          <a:ln/>
        </p:spPr>
      </p:sp>
      <p:sp>
        <p:nvSpPr>
          <p:cNvPr id="51" name="Shape 48"/>
          <p:cNvSpPr/>
          <p:nvPr/>
        </p:nvSpPr>
        <p:spPr>
          <a:xfrm>
            <a:off x="685800" y="4015130"/>
            <a:ext cx="2825862" cy="9510"/>
          </a:xfrm>
          <a:prstGeom prst="rect">
            <a:avLst/>
          </a:prstGeom>
          <a:solidFill>
            <a:srgbClr val="EEF0F3"/>
          </a:solidFill>
          <a:ln/>
        </p:spPr>
      </p:sp>
      <p:sp>
        <p:nvSpPr>
          <p:cNvPr id="52" name="Shape 49"/>
          <p:cNvSpPr/>
          <p:nvPr/>
        </p:nvSpPr>
        <p:spPr>
          <a:xfrm>
            <a:off x="3511296" y="4015130"/>
            <a:ext cx="1586118" cy="9510"/>
          </a:xfrm>
          <a:prstGeom prst="rect">
            <a:avLst/>
          </a:prstGeom>
          <a:solidFill>
            <a:srgbClr val="EEF0F3"/>
          </a:solidFill>
          <a:ln/>
        </p:spPr>
      </p:sp>
      <p:sp>
        <p:nvSpPr>
          <p:cNvPr id="53" name="Shape 50"/>
          <p:cNvSpPr/>
          <p:nvPr/>
        </p:nvSpPr>
        <p:spPr>
          <a:xfrm>
            <a:off x="5097780" y="4015130"/>
            <a:ext cx="1464869" cy="9510"/>
          </a:xfrm>
          <a:prstGeom prst="rect">
            <a:avLst/>
          </a:prstGeom>
          <a:solidFill>
            <a:srgbClr val="EEF0F3"/>
          </a:solidFill>
          <a:ln/>
        </p:spPr>
      </p:sp>
      <p:sp>
        <p:nvSpPr>
          <p:cNvPr id="54" name="Shape 51"/>
          <p:cNvSpPr/>
          <p:nvPr/>
        </p:nvSpPr>
        <p:spPr>
          <a:xfrm>
            <a:off x="6562649" y="4015130"/>
            <a:ext cx="1586118" cy="9510"/>
          </a:xfrm>
          <a:prstGeom prst="rect">
            <a:avLst/>
          </a:prstGeom>
          <a:solidFill>
            <a:srgbClr val="EEF0F3"/>
          </a:solidFill>
          <a:ln/>
        </p:spPr>
      </p:sp>
      <p:sp>
        <p:nvSpPr>
          <p:cNvPr id="55" name="Shape 52"/>
          <p:cNvSpPr/>
          <p:nvPr/>
        </p:nvSpPr>
        <p:spPr>
          <a:xfrm>
            <a:off x="8148218" y="4015130"/>
            <a:ext cx="1626992" cy="9510"/>
          </a:xfrm>
          <a:prstGeom prst="rect">
            <a:avLst/>
          </a:prstGeom>
          <a:solidFill>
            <a:srgbClr val="EEF0F3"/>
          </a:solidFill>
          <a:ln/>
        </p:spPr>
      </p:sp>
      <p:sp>
        <p:nvSpPr>
          <p:cNvPr id="56" name="Shape 53"/>
          <p:cNvSpPr/>
          <p:nvPr/>
        </p:nvSpPr>
        <p:spPr>
          <a:xfrm>
            <a:off x="9775850" y="4015130"/>
            <a:ext cx="1730136" cy="9510"/>
          </a:xfrm>
          <a:prstGeom prst="rect">
            <a:avLst/>
          </a:prstGeom>
          <a:solidFill>
            <a:srgbClr val="EEF0F3"/>
          </a:solidFill>
          <a:ln/>
        </p:spPr>
      </p:sp>
      <p:sp>
        <p:nvSpPr>
          <p:cNvPr id="57" name="Shape 54"/>
          <p:cNvSpPr/>
          <p:nvPr/>
        </p:nvSpPr>
        <p:spPr>
          <a:xfrm>
            <a:off x="9930384" y="3714293"/>
            <a:ext cx="572414" cy="197510"/>
          </a:xfrm>
          <a:prstGeom prst="rect">
            <a:avLst/>
          </a:prstGeom>
          <a:solidFill>
            <a:srgbClr val="A06E1C"/>
          </a:solidFill>
          <a:ln/>
        </p:spPr>
      </p:sp>
      <p:sp>
        <p:nvSpPr>
          <p:cNvPr id="58" name="Shape 55"/>
          <p:cNvSpPr/>
          <p:nvPr/>
        </p:nvSpPr>
        <p:spPr>
          <a:xfrm>
            <a:off x="685800" y="4025189"/>
            <a:ext cx="2825496" cy="427025"/>
          </a:xfrm>
          <a:prstGeom prst="rect">
            <a:avLst/>
          </a:prstGeom>
          <a:solidFill>
            <a:srgbClr val="F3F3F4"/>
          </a:solidFill>
          <a:ln/>
        </p:spPr>
      </p:sp>
      <p:sp>
        <p:nvSpPr>
          <p:cNvPr id="59" name="Shape 56"/>
          <p:cNvSpPr/>
          <p:nvPr/>
        </p:nvSpPr>
        <p:spPr>
          <a:xfrm>
            <a:off x="685800" y="4442155"/>
            <a:ext cx="2825862" cy="9510"/>
          </a:xfrm>
          <a:prstGeom prst="rect">
            <a:avLst/>
          </a:prstGeom>
          <a:solidFill>
            <a:srgbClr val="EEF0F3"/>
          </a:solidFill>
          <a:ln/>
        </p:spPr>
      </p:sp>
      <p:sp>
        <p:nvSpPr>
          <p:cNvPr id="60" name="Shape 57"/>
          <p:cNvSpPr/>
          <p:nvPr/>
        </p:nvSpPr>
        <p:spPr>
          <a:xfrm>
            <a:off x="3511296" y="4025189"/>
            <a:ext cx="1586484" cy="427025"/>
          </a:xfrm>
          <a:prstGeom prst="rect">
            <a:avLst/>
          </a:prstGeom>
          <a:solidFill>
            <a:srgbClr val="F3F3F4"/>
          </a:solidFill>
          <a:ln/>
        </p:spPr>
      </p:sp>
      <p:sp>
        <p:nvSpPr>
          <p:cNvPr id="61" name="Shape 58"/>
          <p:cNvSpPr/>
          <p:nvPr/>
        </p:nvSpPr>
        <p:spPr>
          <a:xfrm>
            <a:off x="3511296" y="4442155"/>
            <a:ext cx="1586118" cy="9510"/>
          </a:xfrm>
          <a:prstGeom prst="rect">
            <a:avLst/>
          </a:prstGeom>
          <a:solidFill>
            <a:srgbClr val="EEF0F3"/>
          </a:solidFill>
          <a:ln/>
        </p:spPr>
      </p:sp>
      <p:sp>
        <p:nvSpPr>
          <p:cNvPr id="62" name="Shape 59"/>
          <p:cNvSpPr/>
          <p:nvPr/>
        </p:nvSpPr>
        <p:spPr>
          <a:xfrm>
            <a:off x="5097780" y="4025189"/>
            <a:ext cx="1464869" cy="427025"/>
          </a:xfrm>
          <a:prstGeom prst="rect">
            <a:avLst/>
          </a:prstGeom>
          <a:solidFill>
            <a:srgbClr val="F3F3F4"/>
          </a:solidFill>
          <a:ln/>
        </p:spPr>
      </p:sp>
      <p:sp>
        <p:nvSpPr>
          <p:cNvPr id="63" name="Shape 60"/>
          <p:cNvSpPr/>
          <p:nvPr/>
        </p:nvSpPr>
        <p:spPr>
          <a:xfrm>
            <a:off x="5097780" y="4442155"/>
            <a:ext cx="1464869" cy="9510"/>
          </a:xfrm>
          <a:prstGeom prst="rect">
            <a:avLst/>
          </a:prstGeom>
          <a:solidFill>
            <a:srgbClr val="EEF0F3"/>
          </a:solidFill>
          <a:ln/>
        </p:spPr>
      </p:sp>
      <p:sp>
        <p:nvSpPr>
          <p:cNvPr id="64" name="Shape 61"/>
          <p:cNvSpPr/>
          <p:nvPr/>
        </p:nvSpPr>
        <p:spPr>
          <a:xfrm>
            <a:off x="6562649" y="4025189"/>
            <a:ext cx="1586484" cy="427025"/>
          </a:xfrm>
          <a:prstGeom prst="rect">
            <a:avLst/>
          </a:prstGeom>
          <a:solidFill>
            <a:srgbClr val="F3F3F4"/>
          </a:solidFill>
          <a:ln/>
        </p:spPr>
      </p:sp>
      <p:sp>
        <p:nvSpPr>
          <p:cNvPr id="65" name="Shape 62"/>
          <p:cNvSpPr/>
          <p:nvPr/>
        </p:nvSpPr>
        <p:spPr>
          <a:xfrm>
            <a:off x="6562649" y="4442155"/>
            <a:ext cx="1586118" cy="9510"/>
          </a:xfrm>
          <a:prstGeom prst="rect">
            <a:avLst/>
          </a:prstGeom>
          <a:solidFill>
            <a:srgbClr val="EEF0F3"/>
          </a:solidFill>
          <a:ln/>
        </p:spPr>
      </p:sp>
      <p:sp>
        <p:nvSpPr>
          <p:cNvPr id="66" name="Shape 63"/>
          <p:cNvSpPr/>
          <p:nvPr/>
        </p:nvSpPr>
        <p:spPr>
          <a:xfrm>
            <a:off x="8148218" y="4025189"/>
            <a:ext cx="1626718" cy="427025"/>
          </a:xfrm>
          <a:prstGeom prst="rect">
            <a:avLst/>
          </a:prstGeom>
          <a:solidFill>
            <a:srgbClr val="F3F3F4"/>
          </a:solidFill>
          <a:ln/>
        </p:spPr>
      </p:sp>
      <p:sp>
        <p:nvSpPr>
          <p:cNvPr id="67" name="Shape 64"/>
          <p:cNvSpPr/>
          <p:nvPr/>
        </p:nvSpPr>
        <p:spPr>
          <a:xfrm>
            <a:off x="8148218" y="4442155"/>
            <a:ext cx="1626992" cy="9510"/>
          </a:xfrm>
          <a:prstGeom prst="rect">
            <a:avLst/>
          </a:prstGeom>
          <a:solidFill>
            <a:srgbClr val="EEF0F3"/>
          </a:solidFill>
          <a:ln/>
        </p:spPr>
      </p:sp>
      <p:sp>
        <p:nvSpPr>
          <p:cNvPr id="68" name="Shape 65"/>
          <p:cNvSpPr/>
          <p:nvPr/>
        </p:nvSpPr>
        <p:spPr>
          <a:xfrm>
            <a:off x="9775850" y="4025189"/>
            <a:ext cx="1730045" cy="427025"/>
          </a:xfrm>
          <a:prstGeom prst="rect">
            <a:avLst/>
          </a:prstGeom>
          <a:solidFill>
            <a:srgbClr val="F3F3F4"/>
          </a:solidFill>
          <a:ln/>
        </p:spPr>
      </p:sp>
      <p:sp>
        <p:nvSpPr>
          <p:cNvPr id="69" name="Shape 66"/>
          <p:cNvSpPr/>
          <p:nvPr/>
        </p:nvSpPr>
        <p:spPr>
          <a:xfrm>
            <a:off x="9775850" y="4442155"/>
            <a:ext cx="1730136" cy="9510"/>
          </a:xfrm>
          <a:prstGeom prst="rect">
            <a:avLst/>
          </a:prstGeom>
          <a:solidFill>
            <a:srgbClr val="EEF0F3"/>
          </a:solidFill>
          <a:ln/>
        </p:spPr>
      </p:sp>
      <p:sp>
        <p:nvSpPr>
          <p:cNvPr id="70" name="Shape 67"/>
          <p:cNvSpPr/>
          <p:nvPr/>
        </p:nvSpPr>
        <p:spPr>
          <a:xfrm>
            <a:off x="9930384" y="4141318"/>
            <a:ext cx="700430" cy="197510"/>
          </a:xfrm>
          <a:prstGeom prst="rect">
            <a:avLst/>
          </a:prstGeom>
          <a:solidFill>
            <a:srgbClr val="B3403A"/>
          </a:solidFill>
          <a:ln/>
        </p:spPr>
      </p:sp>
      <p:sp>
        <p:nvSpPr>
          <p:cNvPr id="71" name="Shape 68"/>
          <p:cNvSpPr/>
          <p:nvPr/>
        </p:nvSpPr>
        <p:spPr>
          <a:xfrm>
            <a:off x="685800" y="4869180"/>
            <a:ext cx="2825862" cy="9510"/>
          </a:xfrm>
          <a:prstGeom prst="rect">
            <a:avLst/>
          </a:prstGeom>
          <a:solidFill>
            <a:srgbClr val="EEF0F3"/>
          </a:solidFill>
          <a:ln/>
        </p:spPr>
      </p:sp>
      <p:sp>
        <p:nvSpPr>
          <p:cNvPr id="72" name="Shape 69"/>
          <p:cNvSpPr/>
          <p:nvPr/>
        </p:nvSpPr>
        <p:spPr>
          <a:xfrm>
            <a:off x="3511296" y="4869180"/>
            <a:ext cx="1586118" cy="9510"/>
          </a:xfrm>
          <a:prstGeom prst="rect">
            <a:avLst/>
          </a:prstGeom>
          <a:solidFill>
            <a:srgbClr val="EEF0F3"/>
          </a:solidFill>
          <a:ln/>
        </p:spPr>
      </p:sp>
      <p:sp>
        <p:nvSpPr>
          <p:cNvPr id="73" name="Shape 70"/>
          <p:cNvSpPr/>
          <p:nvPr/>
        </p:nvSpPr>
        <p:spPr>
          <a:xfrm>
            <a:off x="5097780" y="4869180"/>
            <a:ext cx="1464869" cy="9510"/>
          </a:xfrm>
          <a:prstGeom prst="rect">
            <a:avLst/>
          </a:prstGeom>
          <a:solidFill>
            <a:srgbClr val="EEF0F3"/>
          </a:solidFill>
          <a:ln/>
        </p:spPr>
      </p:sp>
      <p:sp>
        <p:nvSpPr>
          <p:cNvPr id="74" name="Shape 71"/>
          <p:cNvSpPr/>
          <p:nvPr/>
        </p:nvSpPr>
        <p:spPr>
          <a:xfrm>
            <a:off x="6562649" y="4869180"/>
            <a:ext cx="1586118" cy="9510"/>
          </a:xfrm>
          <a:prstGeom prst="rect">
            <a:avLst/>
          </a:prstGeom>
          <a:solidFill>
            <a:srgbClr val="EEF0F3"/>
          </a:solidFill>
          <a:ln/>
        </p:spPr>
      </p:sp>
      <p:sp>
        <p:nvSpPr>
          <p:cNvPr id="75" name="Shape 72"/>
          <p:cNvSpPr/>
          <p:nvPr/>
        </p:nvSpPr>
        <p:spPr>
          <a:xfrm>
            <a:off x="8148218" y="4869180"/>
            <a:ext cx="1626992" cy="9510"/>
          </a:xfrm>
          <a:prstGeom prst="rect">
            <a:avLst/>
          </a:prstGeom>
          <a:solidFill>
            <a:srgbClr val="EEF0F3"/>
          </a:solidFill>
          <a:ln/>
        </p:spPr>
      </p:sp>
      <p:sp>
        <p:nvSpPr>
          <p:cNvPr id="76" name="Shape 73"/>
          <p:cNvSpPr/>
          <p:nvPr/>
        </p:nvSpPr>
        <p:spPr>
          <a:xfrm>
            <a:off x="9775850" y="4869180"/>
            <a:ext cx="1730136" cy="9510"/>
          </a:xfrm>
          <a:prstGeom prst="rect">
            <a:avLst/>
          </a:prstGeom>
          <a:solidFill>
            <a:srgbClr val="EEF0F3"/>
          </a:solidFill>
          <a:ln/>
        </p:spPr>
      </p:sp>
      <p:sp>
        <p:nvSpPr>
          <p:cNvPr id="77" name="Shape 74"/>
          <p:cNvSpPr/>
          <p:nvPr/>
        </p:nvSpPr>
        <p:spPr>
          <a:xfrm>
            <a:off x="9930384" y="4568342"/>
            <a:ext cx="572414" cy="197510"/>
          </a:xfrm>
          <a:prstGeom prst="rect">
            <a:avLst/>
          </a:prstGeom>
          <a:solidFill>
            <a:srgbClr val="A06E1C"/>
          </a:solidFill>
          <a:ln/>
        </p:spPr>
      </p:sp>
      <p:sp>
        <p:nvSpPr>
          <p:cNvPr id="78" name="Shape 75"/>
          <p:cNvSpPr/>
          <p:nvPr/>
        </p:nvSpPr>
        <p:spPr>
          <a:xfrm>
            <a:off x="685800" y="4879238"/>
            <a:ext cx="2825496" cy="423367"/>
          </a:xfrm>
          <a:prstGeom prst="rect">
            <a:avLst/>
          </a:prstGeom>
          <a:solidFill>
            <a:srgbClr val="F3F3F4"/>
          </a:solidFill>
          <a:ln/>
        </p:spPr>
      </p:sp>
      <p:sp>
        <p:nvSpPr>
          <p:cNvPr id="79" name="Shape 76"/>
          <p:cNvSpPr/>
          <p:nvPr/>
        </p:nvSpPr>
        <p:spPr>
          <a:xfrm>
            <a:off x="3511296" y="4879238"/>
            <a:ext cx="1586484" cy="423367"/>
          </a:xfrm>
          <a:prstGeom prst="rect">
            <a:avLst/>
          </a:prstGeom>
          <a:solidFill>
            <a:srgbClr val="F3F3F4"/>
          </a:solidFill>
          <a:ln/>
        </p:spPr>
      </p:sp>
      <p:sp>
        <p:nvSpPr>
          <p:cNvPr id="80" name="Shape 77"/>
          <p:cNvSpPr/>
          <p:nvPr/>
        </p:nvSpPr>
        <p:spPr>
          <a:xfrm>
            <a:off x="5097780" y="4879238"/>
            <a:ext cx="1464869" cy="423367"/>
          </a:xfrm>
          <a:prstGeom prst="rect">
            <a:avLst/>
          </a:prstGeom>
          <a:solidFill>
            <a:srgbClr val="F3F3F4"/>
          </a:solidFill>
          <a:ln/>
        </p:spPr>
      </p:sp>
      <p:sp>
        <p:nvSpPr>
          <p:cNvPr id="81" name="Shape 78"/>
          <p:cNvSpPr/>
          <p:nvPr/>
        </p:nvSpPr>
        <p:spPr>
          <a:xfrm>
            <a:off x="6562649" y="4879238"/>
            <a:ext cx="1586484" cy="423367"/>
          </a:xfrm>
          <a:prstGeom prst="rect">
            <a:avLst/>
          </a:prstGeom>
          <a:solidFill>
            <a:srgbClr val="F3F3F4"/>
          </a:solidFill>
          <a:ln/>
        </p:spPr>
      </p:sp>
      <p:sp>
        <p:nvSpPr>
          <p:cNvPr id="82" name="Shape 79"/>
          <p:cNvSpPr/>
          <p:nvPr/>
        </p:nvSpPr>
        <p:spPr>
          <a:xfrm>
            <a:off x="8148218" y="4879238"/>
            <a:ext cx="1626718" cy="423367"/>
          </a:xfrm>
          <a:prstGeom prst="rect">
            <a:avLst/>
          </a:prstGeom>
          <a:solidFill>
            <a:srgbClr val="F3F3F4"/>
          </a:solidFill>
          <a:ln/>
        </p:spPr>
      </p:sp>
      <p:sp>
        <p:nvSpPr>
          <p:cNvPr id="83" name="Shape 80"/>
          <p:cNvSpPr/>
          <p:nvPr/>
        </p:nvSpPr>
        <p:spPr>
          <a:xfrm>
            <a:off x="9775850" y="4879238"/>
            <a:ext cx="1730045" cy="423367"/>
          </a:xfrm>
          <a:prstGeom prst="rect">
            <a:avLst/>
          </a:prstGeom>
          <a:solidFill>
            <a:srgbClr val="F3F3F4"/>
          </a:solidFill>
          <a:ln/>
        </p:spPr>
      </p:sp>
      <p:sp>
        <p:nvSpPr>
          <p:cNvPr id="84" name="Shape 81"/>
          <p:cNvSpPr/>
          <p:nvPr/>
        </p:nvSpPr>
        <p:spPr>
          <a:xfrm>
            <a:off x="9930384" y="4996282"/>
            <a:ext cx="562356" cy="197510"/>
          </a:xfrm>
          <a:prstGeom prst="rect">
            <a:avLst/>
          </a:prstGeom>
          <a:solidFill>
            <a:srgbClr val="2F7D4F"/>
          </a:solidFill>
          <a:ln/>
        </p:spPr>
      </p:sp>
      <p:sp>
        <p:nvSpPr>
          <p:cNvPr id="85" name="Shape 82"/>
          <p:cNvSpPr/>
          <p:nvPr/>
        </p:nvSpPr>
        <p:spPr>
          <a:xfrm>
            <a:off x="685800" y="6181344"/>
            <a:ext cx="10820095" cy="9510"/>
          </a:xfrm>
          <a:prstGeom prst="rect">
            <a:avLst/>
          </a:prstGeom>
          <a:solidFill>
            <a:srgbClr val="E2E5EA"/>
          </a:solidFill>
          <a:ln/>
        </p:spPr>
      </p:sp>
      <p:sp>
        <p:nvSpPr>
          <p:cNvPr id="86" name="Text 83"/>
          <p:cNvSpPr/>
          <p:nvPr/>
        </p:nvSpPr>
        <p:spPr>
          <a:xfrm>
            <a:off x="685800" y="513893"/>
            <a:ext cx="949147"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03</a:t>
            </a:r>
            <a:pPr algn="l" indent="0" marL="0">
              <a:buNone/>
            </a:pPr>
            <a:r>
              <a:rPr lang="en-US" sz="900" spc="36" kern="0" dirty="0">
                <a:solidFill>
                  <a:srgbClr val="666A73"/>
                </a:solidFill>
                <a:latin typeface="Arial" pitchFamily="34" charset="0"/>
                <a:ea typeface="Arial" pitchFamily="34" charset="-122"/>
                <a:cs typeface="Arial" pitchFamily="34" charset="-120"/>
              </a:rPr>
              <a:t> SCORECARD</a:t>
            </a:r>
            <a:endParaRPr lang="en-US" sz="900" dirty="0"/>
          </a:p>
        </p:txBody>
      </p:sp>
      <p:sp>
        <p:nvSpPr>
          <p:cNvPr id="87" name="Text 8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88" name="Text 85"/>
          <p:cNvSpPr/>
          <p:nvPr/>
        </p:nvSpPr>
        <p:spPr>
          <a:xfrm>
            <a:off x="685800" y="786384"/>
            <a:ext cx="10230307" cy="460858"/>
          </a:xfrm>
          <a:prstGeom prst="rect">
            <a:avLst/>
          </a:prstGeom>
          <a:noFill/>
          <a:ln/>
        </p:spPr>
        <p:txBody>
          <a:bodyPr wrap="none" lIns="0" tIns="0" rIns="0" bIns="0" rtlCol="0" anchor="t"/>
          <a:lstStyle/>
          <a:p>
            <a:pPr algn="l" indent="0" marL="0">
              <a:buNone/>
            </a:pPr>
            <a:r>
              <a:rPr lang="en-US" sz="2810" b="1" spc="-56" kern="0" dirty="0">
                <a:solidFill>
                  <a:srgbClr val="15171C"/>
                </a:solidFill>
                <a:latin typeface="Arial" pitchFamily="34" charset="0"/>
                <a:ea typeface="Arial" pitchFamily="34" charset="-122"/>
                <a:cs typeface="Arial" pitchFamily="34" charset="-120"/>
              </a:rPr>
              <a:t>The scorecard shows growth and margin, with availability red</a:t>
            </a:r>
            <a:endParaRPr lang="en-US" sz="2810" dirty="0"/>
          </a:p>
        </p:txBody>
      </p:sp>
      <p:sp>
        <p:nvSpPr>
          <p:cNvPr id="89" name="Text 86"/>
          <p:cNvSpPr/>
          <p:nvPr/>
        </p:nvSpPr>
        <p:spPr>
          <a:xfrm>
            <a:off x="841248" y="1648663"/>
            <a:ext cx="454457" cy="142646"/>
          </a:xfrm>
          <a:prstGeom prst="rect">
            <a:avLst/>
          </a:prstGeom>
          <a:noFill/>
          <a:ln/>
        </p:spPr>
        <p:txBody>
          <a:bodyPr wrap="none" lIns="0" tIns="0" rIns="0" bIns="0" rtlCol="0" anchor="t"/>
          <a:lstStyle/>
          <a:p>
            <a:pPr algn="l" indent="0" marL="0">
              <a:buNone/>
            </a:pPr>
            <a:r>
              <a:rPr lang="en-US" sz="790" b="1" spc="40" kern="0" dirty="0">
                <a:solidFill>
                  <a:srgbClr val="FFFFFF"/>
                </a:solidFill>
                <a:latin typeface="Arial" pitchFamily="34" charset="0"/>
                <a:ea typeface="Arial" pitchFamily="34" charset="-122"/>
                <a:cs typeface="Arial" pitchFamily="34" charset="-120"/>
              </a:rPr>
              <a:t>METRIC</a:t>
            </a:r>
            <a:endParaRPr lang="en-US" sz="790" dirty="0"/>
          </a:p>
        </p:txBody>
      </p:sp>
      <p:sp>
        <p:nvSpPr>
          <p:cNvPr id="90" name="Text 87"/>
          <p:cNvSpPr/>
          <p:nvPr/>
        </p:nvSpPr>
        <p:spPr>
          <a:xfrm>
            <a:off x="4297680" y="1648663"/>
            <a:ext cx="645566" cy="142646"/>
          </a:xfrm>
          <a:prstGeom prst="rect">
            <a:avLst/>
          </a:prstGeom>
          <a:noFill/>
          <a:ln/>
        </p:spPr>
        <p:txBody>
          <a:bodyPr wrap="none" lIns="0" tIns="0" rIns="0" bIns="0" rtlCol="0" anchor="t"/>
          <a:lstStyle/>
          <a:p>
            <a:pPr algn="r" indent="0" marL="0">
              <a:buNone/>
            </a:pPr>
            <a:r>
              <a:rPr lang="en-US" sz="790" b="1" spc="40" kern="0" dirty="0">
                <a:solidFill>
                  <a:srgbClr val="FFFFFF"/>
                </a:solidFill>
                <a:latin typeface="Arial" pitchFamily="34" charset="0"/>
                <a:ea typeface="Arial" pitchFamily="34" charset="-122"/>
                <a:cs typeface="Arial" pitchFamily="34" charset="-120"/>
              </a:rPr>
              <a:t>Q2 ACTUAL</a:t>
            </a:r>
            <a:endParaRPr lang="en-US" sz="790" dirty="0"/>
          </a:p>
        </p:txBody>
      </p:sp>
      <p:sp>
        <p:nvSpPr>
          <p:cNvPr id="91" name="Text 88"/>
          <p:cNvSpPr/>
          <p:nvPr/>
        </p:nvSpPr>
        <p:spPr>
          <a:xfrm>
            <a:off x="5910682" y="1648663"/>
            <a:ext cx="497434" cy="142646"/>
          </a:xfrm>
          <a:prstGeom prst="rect">
            <a:avLst/>
          </a:prstGeom>
          <a:noFill/>
          <a:ln/>
        </p:spPr>
        <p:txBody>
          <a:bodyPr wrap="none" lIns="0" tIns="0" rIns="0" bIns="0" rtlCol="0" anchor="t"/>
          <a:lstStyle/>
          <a:p>
            <a:pPr algn="r" indent="0" marL="0">
              <a:buNone/>
            </a:pPr>
            <a:r>
              <a:rPr lang="en-US" sz="790" b="1" spc="40" kern="0" dirty="0">
                <a:solidFill>
                  <a:srgbClr val="FFFFFF"/>
                </a:solidFill>
                <a:latin typeface="Arial" pitchFamily="34" charset="0"/>
                <a:ea typeface="Arial" pitchFamily="34" charset="-122"/>
                <a:cs typeface="Arial" pitchFamily="34" charset="-120"/>
              </a:rPr>
              <a:t>Q2 PLAN</a:t>
            </a:r>
            <a:endParaRPr lang="en-US" sz="790" dirty="0"/>
          </a:p>
        </p:txBody>
      </p:sp>
      <p:sp>
        <p:nvSpPr>
          <p:cNvPr id="92" name="Text 89"/>
          <p:cNvSpPr/>
          <p:nvPr/>
        </p:nvSpPr>
        <p:spPr>
          <a:xfrm>
            <a:off x="7348118" y="1648663"/>
            <a:ext cx="645566" cy="142646"/>
          </a:xfrm>
          <a:prstGeom prst="rect">
            <a:avLst/>
          </a:prstGeom>
          <a:noFill/>
          <a:ln/>
        </p:spPr>
        <p:txBody>
          <a:bodyPr wrap="none" lIns="0" tIns="0" rIns="0" bIns="0" rtlCol="0" anchor="t"/>
          <a:lstStyle/>
          <a:p>
            <a:pPr algn="r" indent="0" marL="0">
              <a:buNone/>
            </a:pPr>
            <a:r>
              <a:rPr lang="en-US" sz="790" b="1" spc="40" kern="0" dirty="0">
                <a:solidFill>
                  <a:srgbClr val="FFFFFF"/>
                </a:solidFill>
                <a:latin typeface="Arial" pitchFamily="34" charset="0"/>
                <a:ea typeface="Arial" pitchFamily="34" charset="-122"/>
                <a:cs typeface="Arial" pitchFamily="34" charset="-120"/>
              </a:rPr>
              <a:t>Q1 ACTUAL</a:t>
            </a:r>
            <a:endParaRPr lang="en-US" sz="790" dirty="0"/>
          </a:p>
        </p:txBody>
      </p:sp>
      <p:sp>
        <p:nvSpPr>
          <p:cNvPr id="93" name="Text 90"/>
          <p:cNvSpPr/>
          <p:nvPr/>
        </p:nvSpPr>
        <p:spPr>
          <a:xfrm>
            <a:off x="8951976" y="1648663"/>
            <a:ext cx="669341" cy="142646"/>
          </a:xfrm>
          <a:prstGeom prst="rect">
            <a:avLst/>
          </a:prstGeom>
          <a:noFill/>
          <a:ln/>
        </p:spPr>
        <p:txBody>
          <a:bodyPr wrap="none" lIns="0" tIns="0" rIns="0" bIns="0" rtlCol="0" anchor="t"/>
          <a:lstStyle/>
          <a:p>
            <a:pPr algn="r" indent="0" marL="0">
              <a:buNone/>
            </a:pPr>
            <a:r>
              <a:rPr lang="en-US" sz="790" b="1" spc="40" kern="0" dirty="0">
                <a:solidFill>
                  <a:srgbClr val="FFFFFF"/>
                </a:solidFill>
                <a:latin typeface="Arial" pitchFamily="34" charset="0"/>
                <a:ea typeface="Arial" pitchFamily="34" charset="-122"/>
                <a:cs typeface="Arial" pitchFamily="34" charset="-120"/>
              </a:rPr>
              <a:t>Q2 VS PLAN</a:t>
            </a:r>
            <a:endParaRPr lang="en-US" sz="790" dirty="0"/>
          </a:p>
        </p:txBody>
      </p:sp>
      <p:sp>
        <p:nvSpPr>
          <p:cNvPr id="94" name="Text 91"/>
          <p:cNvSpPr/>
          <p:nvPr/>
        </p:nvSpPr>
        <p:spPr>
          <a:xfrm>
            <a:off x="9930384" y="1648663"/>
            <a:ext cx="437998" cy="142646"/>
          </a:xfrm>
          <a:prstGeom prst="rect">
            <a:avLst/>
          </a:prstGeom>
          <a:noFill/>
          <a:ln/>
        </p:spPr>
        <p:txBody>
          <a:bodyPr wrap="none" lIns="0" tIns="0" rIns="0" bIns="0" rtlCol="0" anchor="t"/>
          <a:lstStyle/>
          <a:p>
            <a:pPr algn="l" indent="0" marL="0">
              <a:buNone/>
            </a:pPr>
            <a:r>
              <a:rPr lang="en-US" sz="790" b="1" spc="40" kern="0" dirty="0">
                <a:solidFill>
                  <a:srgbClr val="FFFFFF"/>
                </a:solidFill>
                <a:latin typeface="Arial" pitchFamily="34" charset="0"/>
                <a:ea typeface="Arial" pitchFamily="34" charset="-122"/>
                <a:cs typeface="Arial" pitchFamily="34" charset="-120"/>
              </a:rPr>
              <a:t>STATUS</a:t>
            </a:r>
            <a:endParaRPr lang="en-US" sz="790" dirty="0"/>
          </a:p>
        </p:txBody>
      </p:sp>
      <p:sp>
        <p:nvSpPr>
          <p:cNvPr id="95" name="Text 92"/>
          <p:cNvSpPr/>
          <p:nvPr/>
        </p:nvSpPr>
        <p:spPr>
          <a:xfrm>
            <a:off x="841248" y="2016252"/>
            <a:ext cx="608076"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Revenue</a:t>
            </a:r>
            <a:endParaRPr lang="en-US" sz="1100" dirty="0"/>
          </a:p>
        </p:txBody>
      </p:sp>
      <p:sp>
        <p:nvSpPr>
          <p:cNvPr id="96" name="Text 93"/>
          <p:cNvSpPr/>
          <p:nvPr/>
        </p:nvSpPr>
        <p:spPr>
          <a:xfrm>
            <a:off x="4368089" y="2016252"/>
            <a:ext cx="574243"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€12.84m</a:t>
            </a:r>
            <a:endParaRPr lang="en-US" sz="1100" dirty="0"/>
          </a:p>
        </p:txBody>
      </p:sp>
      <p:sp>
        <p:nvSpPr>
          <p:cNvPr id="97" name="Text 94"/>
          <p:cNvSpPr/>
          <p:nvPr/>
        </p:nvSpPr>
        <p:spPr>
          <a:xfrm>
            <a:off x="5832958" y="2016252"/>
            <a:ext cx="574243"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€13.20m</a:t>
            </a:r>
            <a:endParaRPr lang="en-US" sz="1100" dirty="0"/>
          </a:p>
        </p:txBody>
      </p:sp>
      <p:sp>
        <p:nvSpPr>
          <p:cNvPr id="98" name="Text 95"/>
          <p:cNvSpPr/>
          <p:nvPr/>
        </p:nvSpPr>
        <p:spPr>
          <a:xfrm>
            <a:off x="7419442" y="2016252"/>
            <a:ext cx="574243"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€11.46m</a:t>
            </a:r>
            <a:endParaRPr lang="en-US" sz="1100" dirty="0"/>
          </a:p>
        </p:txBody>
      </p:sp>
      <p:sp>
        <p:nvSpPr>
          <p:cNvPr id="99" name="Text 96"/>
          <p:cNvSpPr/>
          <p:nvPr/>
        </p:nvSpPr>
        <p:spPr>
          <a:xfrm>
            <a:off x="9175090" y="2016252"/>
            <a:ext cx="44622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−2.7%</a:t>
            </a:r>
            <a:endParaRPr lang="en-US" sz="1100" dirty="0"/>
          </a:p>
        </p:txBody>
      </p:sp>
      <p:sp>
        <p:nvSpPr>
          <p:cNvPr id="100" name="Text 97"/>
          <p:cNvSpPr/>
          <p:nvPr/>
        </p:nvSpPr>
        <p:spPr>
          <a:xfrm>
            <a:off x="10047427" y="2052828"/>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01" name="Text 98"/>
          <p:cNvSpPr/>
          <p:nvPr/>
        </p:nvSpPr>
        <p:spPr>
          <a:xfrm>
            <a:off x="841248" y="2443277"/>
            <a:ext cx="1266444"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Active subscribers</a:t>
            </a:r>
            <a:endParaRPr lang="en-US" sz="1100" dirty="0"/>
          </a:p>
        </p:txBody>
      </p:sp>
      <p:sp>
        <p:nvSpPr>
          <p:cNvPr id="102" name="Text 99"/>
          <p:cNvSpPr/>
          <p:nvPr/>
        </p:nvSpPr>
        <p:spPr>
          <a:xfrm>
            <a:off x="4486961" y="2443277"/>
            <a:ext cx="455371"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38,420</a:t>
            </a:r>
            <a:endParaRPr lang="en-US" sz="1100" dirty="0"/>
          </a:p>
        </p:txBody>
      </p:sp>
      <p:sp>
        <p:nvSpPr>
          <p:cNvPr id="103" name="Text 100"/>
          <p:cNvSpPr/>
          <p:nvPr/>
        </p:nvSpPr>
        <p:spPr>
          <a:xfrm>
            <a:off x="5951830" y="2443277"/>
            <a:ext cx="455371"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39,000</a:t>
            </a:r>
            <a:endParaRPr lang="en-US" sz="1100" dirty="0"/>
          </a:p>
        </p:txBody>
      </p:sp>
      <p:sp>
        <p:nvSpPr>
          <p:cNvPr id="104" name="Text 101"/>
          <p:cNvSpPr/>
          <p:nvPr/>
        </p:nvSpPr>
        <p:spPr>
          <a:xfrm>
            <a:off x="7538314" y="2443277"/>
            <a:ext cx="455371"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35,880</a:t>
            </a:r>
            <a:endParaRPr lang="en-US" sz="1100" dirty="0"/>
          </a:p>
        </p:txBody>
      </p:sp>
      <p:sp>
        <p:nvSpPr>
          <p:cNvPr id="105" name="Text 102"/>
          <p:cNvSpPr/>
          <p:nvPr/>
        </p:nvSpPr>
        <p:spPr>
          <a:xfrm>
            <a:off x="9175090" y="2443277"/>
            <a:ext cx="44622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−1.5%</a:t>
            </a:r>
            <a:endParaRPr lang="en-US" sz="1100" dirty="0"/>
          </a:p>
        </p:txBody>
      </p:sp>
      <p:sp>
        <p:nvSpPr>
          <p:cNvPr id="106" name="Text 103"/>
          <p:cNvSpPr/>
          <p:nvPr/>
        </p:nvSpPr>
        <p:spPr>
          <a:xfrm>
            <a:off x="10047427" y="2479853"/>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07" name="Text 104"/>
          <p:cNvSpPr/>
          <p:nvPr/>
        </p:nvSpPr>
        <p:spPr>
          <a:xfrm>
            <a:off x="841248" y="2870302"/>
            <a:ext cx="625450"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Net adds</a:t>
            </a:r>
            <a:endParaRPr lang="en-US" sz="1100" dirty="0"/>
          </a:p>
        </p:txBody>
      </p:sp>
      <p:sp>
        <p:nvSpPr>
          <p:cNvPr id="108" name="Text 105"/>
          <p:cNvSpPr/>
          <p:nvPr/>
        </p:nvSpPr>
        <p:spPr>
          <a:xfrm>
            <a:off x="4564685" y="2870302"/>
            <a:ext cx="37764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2,540</a:t>
            </a:r>
            <a:endParaRPr lang="en-US" sz="1100" dirty="0"/>
          </a:p>
        </p:txBody>
      </p:sp>
      <p:sp>
        <p:nvSpPr>
          <p:cNvPr id="109" name="Text 106"/>
          <p:cNvSpPr/>
          <p:nvPr/>
        </p:nvSpPr>
        <p:spPr>
          <a:xfrm>
            <a:off x="6029554" y="2870302"/>
            <a:ext cx="37764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3,120</a:t>
            </a:r>
            <a:endParaRPr lang="en-US" sz="1100" dirty="0"/>
          </a:p>
        </p:txBody>
      </p:sp>
      <p:sp>
        <p:nvSpPr>
          <p:cNvPr id="110" name="Text 107"/>
          <p:cNvSpPr/>
          <p:nvPr/>
        </p:nvSpPr>
        <p:spPr>
          <a:xfrm>
            <a:off x="7616038" y="2870302"/>
            <a:ext cx="37764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2,310</a:t>
            </a:r>
            <a:endParaRPr lang="en-US" sz="1100" dirty="0"/>
          </a:p>
        </p:txBody>
      </p:sp>
      <p:sp>
        <p:nvSpPr>
          <p:cNvPr id="111" name="Text 108"/>
          <p:cNvSpPr/>
          <p:nvPr/>
        </p:nvSpPr>
        <p:spPr>
          <a:xfrm>
            <a:off x="9275674" y="2870302"/>
            <a:ext cx="344729"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−580</a:t>
            </a:r>
            <a:endParaRPr lang="en-US" sz="1100" dirty="0"/>
          </a:p>
        </p:txBody>
      </p:sp>
      <p:sp>
        <p:nvSpPr>
          <p:cNvPr id="112" name="Text 109"/>
          <p:cNvSpPr/>
          <p:nvPr/>
        </p:nvSpPr>
        <p:spPr>
          <a:xfrm>
            <a:off x="10047427" y="2906878"/>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13" name="Text 110"/>
          <p:cNvSpPr/>
          <p:nvPr/>
        </p:nvSpPr>
        <p:spPr>
          <a:xfrm>
            <a:off x="841248" y="3297326"/>
            <a:ext cx="920801"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Gross margin</a:t>
            </a:r>
            <a:endParaRPr lang="en-US" sz="1100" dirty="0"/>
          </a:p>
        </p:txBody>
      </p:sp>
      <p:sp>
        <p:nvSpPr>
          <p:cNvPr id="114" name="Text 111"/>
          <p:cNvSpPr/>
          <p:nvPr/>
        </p:nvSpPr>
        <p:spPr>
          <a:xfrm>
            <a:off x="4503420" y="3297326"/>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41.8%</a:t>
            </a:r>
            <a:endParaRPr lang="en-US" sz="1100" dirty="0"/>
          </a:p>
        </p:txBody>
      </p:sp>
      <p:sp>
        <p:nvSpPr>
          <p:cNvPr id="115" name="Text 112"/>
          <p:cNvSpPr/>
          <p:nvPr/>
        </p:nvSpPr>
        <p:spPr>
          <a:xfrm>
            <a:off x="5967374" y="3297326"/>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40.5%</a:t>
            </a:r>
            <a:endParaRPr lang="en-US" sz="1100" dirty="0"/>
          </a:p>
        </p:txBody>
      </p:sp>
      <p:sp>
        <p:nvSpPr>
          <p:cNvPr id="116" name="Text 113"/>
          <p:cNvSpPr/>
          <p:nvPr/>
        </p:nvSpPr>
        <p:spPr>
          <a:xfrm>
            <a:off x="7553858" y="3297326"/>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39.6%</a:t>
            </a:r>
            <a:endParaRPr lang="en-US" sz="1100" dirty="0"/>
          </a:p>
        </p:txBody>
      </p:sp>
      <p:sp>
        <p:nvSpPr>
          <p:cNvPr id="117" name="Text 114"/>
          <p:cNvSpPr/>
          <p:nvPr/>
        </p:nvSpPr>
        <p:spPr>
          <a:xfrm>
            <a:off x="9110167" y="3297326"/>
            <a:ext cx="510235"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+1.3 pp</a:t>
            </a:r>
            <a:endParaRPr lang="en-US" sz="1100" dirty="0"/>
          </a:p>
        </p:txBody>
      </p:sp>
      <p:sp>
        <p:nvSpPr>
          <p:cNvPr id="118" name="Text 115"/>
          <p:cNvSpPr/>
          <p:nvPr/>
        </p:nvSpPr>
        <p:spPr>
          <a:xfrm>
            <a:off x="10047427" y="3333902"/>
            <a:ext cx="358445"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AHEAD</a:t>
            </a:r>
            <a:endParaRPr lang="en-US" sz="700" dirty="0"/>
          </a:p>
        </p:txBody>
      </p:sp>
      <p:sp>
        <p:nvSpPr>
          <p:cNvPr id="119" name="Text 116"/>
          <p:cNvSpPr/>
          <p:nvPr/>
        </p:nvSpPr>
        <p:spPr>
          <a:xfrm>
            <a:off x="841248" y="3724351"/>
            <a:ext cx="987552"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Monthly churn</a:t>
            </a:r>
            <a:endParaRPr lang="en-US" sz="1100" dirty="0"/>
          </a:p>
        </p:txBody>
      </p:sp>
      <p:sp>
        <p:nvSpPr>
          <p:cNvPr id="120" name="Text 117"/>
          <p:cNvSpPr/>
          <p:nvPr/>
        </p:nvSpPr>
        <p:spPr>
          <a:xfrm>
            <a:off x="4580230" y="3724351"/>
            <a:ext cx="362102"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2.9%</a:t>
            </a:r>
            <a:endParaRPr lang="en-US" sz="1100" dirty="0"/>
          </a:p>
        </p:txBody>
      </p:sp>
      <p:sp>
        <p:nvSpPr>
          <p:cNvPr id="121" name="Text 118"/>
          <p:cNvSpPr/>
          <p:nvPr/>
        </p:nvSpPr>
        <p:spPr>
          <a:xfrm>
            <a:off x="6045098" y="3724351"/>
            <a:ext cx="362102"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2.6%</a:t>
            </a:r>
            <a:endParaRPr lang="en-US" sz="1100" dirty="0"/>
          </a:p>
        </p:txBody>
      </p:sp>
      <p:sp>
        <p:nvSpPr>
          <p:cNvPr id="122" name="Text 119"/>
          <p:cNvSpPr/>
          <p:nvPr/>
        </p:nvSpPr>
        <p:spPr>
          <a:xfrm>
            <a:off x="7631582" y="3724351"/>
            <a:ext cx="362102"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3.1%</a:t>
            </a:r>
            <a:endParaRPr lang="en-US" sz="1100" dirty="0"/>
          </a:p>
        </p:txBody>
      </p:sp>
      <p:sp>
        <p:nvSpPr>
          <p:cNvPr id="123" name="Text 120"/>
          <p:cNvSpPr/>
          <p:nvPr/>
        </p:nvSpPr>
        <p:spPr>
          <a:xfrm>
            <a:off x="9110167" y="3724351"/>
            <a:ext cx="510235"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+0.3 pp</a:t>
            </a:r>
            <a:endParaRPr lang="en-US" sz="1100" dirty="0"/>
          </a:p>
        </p:txBody>
      </p:sp>
      <p:sp>
        <p:nvSpPr>
          <p:cNvPr id="124" name="Text 121"/>
          <p:cNvSpPr/>
          <p:nvPr/>
        </p:nvSpPr>
        <p:spPr>
          <a:xfrm>
            <a:off x="10047427" y="3760927"/>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25" name="Text 122"/>
          <p:cNvSpPr/>
          <p:nvPr/>
        </p:nvSpPr>
        <p:spPr>
          <a:xfrm>
            <a:off x="841248" y="4152290"/>
            <a:ext cx="1095451"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Fleet availability</a:t>
            </a:r>
            <a:endParaRPr lang="en-US" sz="1100" dirty="0"/>
          </a:p>
        </p:txBody>
      </p:sp>
      <p:sp>
        <p:nvSpPr>
          <p:cNvPr id="126" name="Text 123"/>
          <p:cNvSpPr/>
          <p:nvPr/>
        </p:nvSpPr>
        <p:spPr>
          <a:xfrm>
            <a:off x="4503420" y="4152290"/>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91.6%</a:t>
            </a:r>
            <a:endParaRPr lang="en-US" sz="1100" dirty="0"/>
          </a:p>
        </p:txBody>
      </p:sp>
      <p:sp>
        <p:nvSpPr>
          <p:cNvPr id="127" name="Text 124"/>
          <p:cNvSpPr/>
          <p:nvPr/>
        </p:nvSpPr>
        <p:spPr>
          <a:xfrm>
            <a:off x="5967374" y="4152290"/>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95.0%</a:t>
            </a:r>
            <a:endParaRPr lang="en-US" sz="1100" dirty="0"/>
          </a:p>
        </p:txBody>
      </p:sp>
      <p:sp>
        <p:nvSpPr>
          <p:cNvPr id="128" name="Text 125"/>
          <p:cNvSpPr/>
          <p:nvPr/>
        </p:nvSpPr>
        <p:spPr>
          <a:xfrm>
            <a:off x="7553858" y="4152290"/>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93.8%</a:t>
            </a:r>
            <a:endParaRPr lang="en-US" sz="1100" dirty="0"/>
          </a:p>
        </p:txBody>
      </p:sp>
      <p:sp>
        <p:nvSpPr>
          <p:cNvPr id="129" name="Text 126"/>
          <p:cNvSpPr/>
          <p:nvPr/>
        </p:nvSpPr>
        <p:spPr>
          <a:xfrm>
            <a:off x="9110167" y="4152290"/>
            <a:ext cx="510235"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−3.4 pp</a:t>
            </a:r>
            <a:endParaRPr lang="en-US" sz="1100" dirty="0"/>
          </a:p>
        </p:txBody>
      </p:sp>
      <p:sp>
        <p:nvSpPr>
          <p:cNvPr id="130" name="Text 127"/>
          <p:cNvSpPr/>
          <p:nvPr/>
        </p:nvSpPr>
        <p:spPr>
          <a:xfrm>
            <a:off x="10047427" y="4187952"/>
            <a:ext cx="49651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OFF PLAN</a:t>
            </a:r>
            <a:endParaRPr lang="en-US" sz="700" dirty="0"/>
          </a:p>
        </p:txBody>
      </p:sp>
      <p:sp>
        <p:nvSpPr>
          <p:cNvPr id="131" name="Text 128"/>
          <p:cNvSpPr/>
          <p:nvPr/>
        </p:nvSpPr>
        <p:spPr>
          <a:xfrm>
            <a:off x="841248" y="4579315"/>
            <a:ext cx="315468"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NPS</a:t>
            </a:r>
            <a:endParaRPr lang="en-US" sz="1100" dirty="0"/>
          </a:p>
        </p:txBody>
      </p:sp>
      <p:sp>
        <p:nvSpPr>
          <p:cNvPr id="132" name="Text 129"/>
          <p:cNvSpPr/>
          <p:nvPr/>
        </p:nvSpPr>
        <p:spPr>
          <a:xfrm>
            <a:off x="4758538" y="4579315"/>
            <a:ext cx="183794"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48</a:t>
            </a:r>
            <a:endParaRPr lang="en-US" sz="1100" dirty="0"/>
          </a:p>
        </p:txBody>
      </p:sp>
      <p:sp>
        <p:nvSpPr>
          <p:cNvPr id="133" name="Text 130"/>
          <p:cNvSpPr/>
          <p:nvPr/>
        </p:nvSpPr>
        <p:spPr>
          <a:xfrm>
            <a:off x="6223406" y="4579315"/>
            <a:ext cx="183794"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52</a:t>
            </a:r>
            <a:endParaRPr lang="en-US" sz="1100" dirty="0"/>
          </a:p>
        </p:txBody>
      </p:sp>
      <p:sp>
        <p:nvSpPr>
          <p:cNvPr id="134" name="Text 131"/>
          <p:cNvSpPr/>
          <p:nvPr/>
        </p:nvSpPr>
        <p:spPr>
          <a:xfrm>
            <a:off x="7809890" y="4579315"/>
            <a:ext cx="183794"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46</a:t>
            </a:r>
            <a:endParaRPr lang="en-US" sz="1100" dirty="0"/>
          </a:p>
        </p:txBody>
      </p:sp>
      <p:sp>
        <p:nvSpPr>
          <p:cNvPr id="135" name="Text 132"/>
          <p:cNvSpPr/>
          <p:nvPr/>
        </p:nvSpPr>
        <p:spPr>
          <a:xfrm>
            <a:off x="9431122" y="4579315"/>
            <a:ext cx="190195"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a:t>
            </a:r>
            <a:endParaRPr lang="en-US" sz="1100" dirty="0"/>
          </a:p>
        </p:txBody>
      </p:sp>
      <p:sp>
        <p:nvSpPr>
          <p:cNvPr id="136" name="Text 133"/>
          <p:cNvSpPr/>
          <p:nvPr/>
        </p:nvSpPr>
        <p:spPr>
          <a:xfrm>
            <a:off x="10047427" y="4614977"/>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37" name="Text 134"/>
          <p:cNvSpPr/>
          <p:nvPr/>
        </p:nvSpPr>
        <p:spPr>
          <a:xfrm>
            <a:off x="841248" y="5006340"/>
            <a:ext cx="1374343"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Operating cash flow</a:t>
            </a:r>
            <a:endParaRPr lang="en-US" sz="1100" dirty="0"/>
          </a:p>
        </p:txBody>
      </p:sp>
      <p:sp>
        <p:nvSpPr>
          <p:cNvPr id="138" name="Text 135"/>
          <p:cNvSpPr/>
          <p:nvPr/>
        </p:nvSpPr>
        <p:spPr>
          <a:xfrm>
            <a:off x="4445813" y="5006340"/>
            <a:ext cx="496519"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€0.74m</a:t>
            </a:r>
            <a:endParaRPr lang="en-US" sz="1100" dirty="0"/>
          </a:p>
        </p:txBody>
      </p:sp>
      <p:sp>
        <p:nvSpPr>
          <p:cNvPr id="139" name="Text 136"/>
          <p:cNvSpPr/>
          <p:nvPr/>
        </p:nvSpPr>
        <p:spPr>
          <a:xfrm>
            <a:off x="5910682" y="5006340"/>
            <a:ext cx="496519"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€0.52m</a:t>
            </a:r>
            <a:endParaRPr lang="en-US" sz="1100" dirty="0"/>
          </a:p>
        </p:txBody>
      </p:sp>
      <p:sp>
        <p:nvSpPr>
          <p:cNvPr id="140" name="Text 137"/>
          <p:cNvSpPr/>
          <p:nvPr/>
        </p:nvSpPr>
        <p:spPr>
          <a:xfrm>
            <a:off x="7497166" y="5006340"/>
            <a:ext cx="496519"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€0.18m</a:t>
            </a:r>
            <a:endParaRPr lang="en-US" sz="1100" dirty="0"/>
          </a:p>
        </p:txBody>
      </p:sp>
      <p:sp>
        <p:nvSpPr>
          <p:cNvPr id="141" name="Text 138"/>
          <p:cNvSpPr/>
          <p:nvPr/>
        </p:nvSpPr>
        <p:spPr>
          <a:xfrm>
            <a:off x="9039758" y="5006340"/>
            <a:ext cx="580644"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+€0.22m</a:t>
            </a:r>
            <a:endParaRPr lang="en-US" sz="1100" dirty="0"/>
          </a:p>
        </p:txBody>
      </p:sp>
      <p:sp>
        <p:nvSpPr>
          <p:cNvPr id="142" name="Text 139"/>
          <p:cNvSpPr/>
          <p:nvPr/>
        </p:nvSpPr>
        <p:spPr>
          <a:xfrm>
            <a:off x="10047427" y="5042002"/>
            <a:ext cx="358445"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AHEAD</a:t>
            </a:r>
            <a:endParaRPr lang="en-US" sz="700" dirty="0"/>
          </a:p>
        </p:txBody>
      </p:sp>
      <p:sp>
        <p:nvSpPr>
          <p:cNvPr id="143" name="Text 140"/>
          <p:cNvSpPr/>
          <p:nvPr/>
        </p:nvSpPr>
        <p:spPr>
          <a:xfrm>
            <a:off x="685800" y="5441594"/>
            <a:ext cx="4279392" cy="128016"/>
          </a:xfrm>
          <a:prstGeom prst="rect">
            <a:avLst/>
          </a:prstGeom>
          <a:noFill/>
          <a:ln/>
        </p:spPr>
        <p:txBody>
          <a:bodyPr wrap="none" lIns="0" tIns="0" rIns="0" bIns="0" rtlCol="0" anchor="t"/>
          <a:lstStyle/>
          <a:p>
            <a:pPr algn="l" indent="0" marL="0">
              <a:buNone/>
            </a:pPr>
            <a:r>
              <a:rPr lang="en-US" sz="730" spc="22" kern="0" dirty="0">
                <a:solidFill>
                  <a:srgbClr val="83878E"/>
                </a:solidFill>
                <a:latin typeface="Consolas" pitchFamily="34" charset="0"/>
                <a:ea typeface="Consolas" pitchFamily="34" charset="-122"/>
                <a:cs typeface="Consolas" pitchFamily="34" charset="-120"/>
              </a:rPr>
              <a:t>Source: user brief. Status is working judgment based on Q2 versus plan.</a:t>
            </a:r>
            <a:endParaRPr lang="en-US" sz="730" dirty="0"/>
          </a:p>
        </p:txBody>
      </p:sp>
      <p:sp>
        <p:nvSpPr>
          <p:cNvPr id="144" name="Text 141"/>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03 / 12</a:t>
            </a:r>
            <a:endParaRPr lang="en-US" sz="8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188159"/>
            <a:ext cx="10820095" cy="28529"/>
          </a:xfrm>
          <a:prstGeom prst="rect">
            <a:avLst/>
          </a:prstGeom>
          <a:solidFill>
            <a:srgbClr val="15508C"/>
          </a:solidFill>
          <a:ln/>
        </p:spPr>
      </p:sp>
      <p:sp>
        <p:nvSpPr>
          <p:cNvPr id="4" name="Shape 1"/>
          <p:cNvSpPr/>
          <p:nvPr/>
        </p:nvSpPr>
        <p:spPr>
          <a:xfrm>
            <a:off x="685800" y="2158898"/>
            <a:ext cx="513893" cy="28346"/>
          </a:xfrm>
          <a:prstGeom prst="rect">
            <a:avLst/>
          </a:prstGeom>
          <a:solidFill>
            <a:srgbClr val="15508C"/>
          </a:solidFill>
          <a:ln/>
        </p:spPr>
      </p:sp>
      <p:sp>
        <p:nvSpPr>
          <p:cNvPr id="5" name="Shape 2"/>
          <p:cNvSpPr/>
          <p:nvPr/>
        </p:nvSpPr>
        <p:spPr>
          <a:xfrm>
            <a:off x="685800" y="6181344"/>
            <a:ext cx="10820095" cy="9510"/>
          </a:xfrm>
          <a:prstGeom prst="rect">
            <a:avLst/>
          </a:prstGeom>
          <a:solidFill>
            <a:srgbClr val="E2E5EA"/>
          </a:solidFill>
          <a:ln/>
        </p:spPr>
      </p:sp>
      <p:graphicFrame>
        <p:nvGraphicFramePr>
          <p:cNvPr id="6" name="Chart 0" descr=""/>
          <p:cNvGraphicFramePr/>
          <p:nvPr/>
        </p:nvGraphicFramePr>
        <p:xfrm>
          <a:off x="7164324" y="2682850"/>
          <a:ext cx="4341571" cy="2493569"/>
        </p:xfrm>
        <a:graphic xmlns:a="http://schemas.openxmlformats.org/drawingml/2006/main">
          <a:graphicData uri="http://schemas.openxmlformats.org/drawingml/2006/chart">
            <c:chart xmlns:c="http://schemas.openxmlformats.org/drawingml/2006/chart" r:id="rId1"/>
          </a:graphicData>
        </a:graphic>
      </p:graphicFrame>
      <p:sp>
        <p:nvSpPr>
          <p:cNvPr id="7" name="h2pl-0"/>
          <p:cNvSpPr/>
          <p:nvPr/>
        </p:nvSpPr>
        <p:spPr>
          <a:xfrm>
            <a:off x="895198" y="3493008"/>
            <a:ext cx="6220663" cy="994867"/>
          </a:xfrm>
          <a:prstGeom prst="rect">
            <a:avLst/>
          </a:prstGeom>
          <a:noFill/>
          <a:ln/>
        </p:spPr>
        <p:txBody>
          <a:bodyPr wrap="square" lIns="0" tIns="0" rIns="0" bIns="0" rtlCol="0" anchor="t"/>
          <a:lstStyle/>
          <a:p>
            <a:pPr marL="101600" indent="-101600">
              <a:lnSpc>
                <a:spcPts val="1850"/>
              </a:lnSpc>
              <a:buSzPct val="100000"/>
              <a:buChar char="•"/>
            </a:pPr>
            <a:r>
              <a:rPr lang="en-US" sz="1270" dirty="0">
                <a:solidFill>
                  <a:srgbClr val="15171C"/>
                </a:solidFill>
                <a:latin typeface="Arial" pitchFamily="34" charset="0"/>
                <a:ea typeface="Arial" pitchFamily="34" charset="-122"/>
                <a:cs typeface="Arial" pitchFamily="34" charset="-120"/>
              </a:rPr>
              <a:t>€0.24m fewer subscription months from unavailable bikes.</a:t>
            </a:r>
            <a:endParaRPr lang="en-US" sz="1270" dirty="0"/>
          </a:p>
          <a:p>
            <a:pPr marL="101600" indent="-101600">
              <a:lnSpc>
                <a:spcPts val="1850"/>
              </a:lnSpc>
              <a:buSzPct val="100000"/>
              <a:buChar char="•"/>
            </a:pPr>
            <a:r>
              <a:rPr lang="en-US" sz="1270" dirty="0">
                <a:solidFill>
                  <a:srgbClr val="15171C"/>
                </a:solidFill>
                <a:latin typeface="Arial" pitchFamily="34" charset="0"/>
                <a:ea typeface="Arial" pitchFamily="34" charset="-122"/>
                <a:cs typeface="Arial" pitchFamily="34" charset="-120"/>
              </a:rPr>
              <a:t>€0.17m lower accessory sales.</a:t>
            </a:r>
            <a:endParaRPr lang="en-US" sz="1270" dirty="0"/>
          </a:p>
          <a:p>
            <a:pPr marL="101600" indent="-101600">
              <a:lnSpc>
                <a:spcPts val="1850"/>
              </a:lnSpc>
              <a:buSzPct val="100000"/>
              <a:buChar char="•"/>
            </a:pPr>
            <a:r>
              <a:rPr lang="en-US" sz="1270" dirty="0">
                <a:solidFill>
                  <a:srgbClr val="15171C"/>
                </a:solidFill>
                <a:latin typeface="Arial" pitchFamily="34" charset="0"/>
                <a:ea typeface="Arial" pitchFamily="34" charset="-122"/>
                <a:cs typeface="Arial" pitchFamily="34" charset="-120"/>
              </a:rPr>
              <a:t>€0.08m slower corporate-plan activation.</a:t>
            </a:r>
            <a:endParaRPr lang="en-US" sz="1270" dirty="0"/>
          </a:p>
          <a:p>
            <a:pPr marL="101600" indent="-101600">
              <a:lnSpc>
                <a:spcPts val="1850"/>
              </a:lnSpc>
              <a:buSzPct val="100000"/>
              <a:buChar char="•"/>
            </a:pPr>
            <a:r>
              <a:rPr lang="en-US" sz="1270" dirty="0">
                <a:solidFill>
                  <a:srgbClr val="15171C"/>
                </a:solidFill>
                <a:latin typeface="Arial" pitchFamily="34" charset="0"/>
                <a:ea typeface="Arial" pitchFamily="34" charset="-122"/>
                <a:cs typeface="Arial" pitchFamily="34" charset="-120"/>
              </a:rPr>
              <a:t>€0.13m higher average subscription price offset part of the gap.</a:t>
            </a:r>
            <a:endParaRPr lang="en-US" sz="1270" dirty="0"/>
          </a:p>
        </p:txBody>
      </p:sp>
      <p:sp>
        <p:nvSpPr>
          <p:cNvPr id="8" name="Text 4"/>
          <p:cNvSpPr/>
          <p:nvPr/>
        </p:nvSpPr>
        <p:spPr>
          <a:xfrm>
            <a:off x="685800" y="513893"/>
            <a:ext cx="1244498"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04</a:t>
            </a:r>
            <a:pPr algn="l" indent="0" marL="0">
              <a:buNone/>
            </a:pPr>
            <a:r>
              <a:rPr lang="en-US" sz="900" spc="36" kern="0" dirty="0">
                <a:solidFill>
                  <a:srgbClr val="666A73"/>
                </a:solidFill>
                <a:latin typeface="Arial" pitchFamily="34" charset="0"/>
                <a:ea typeface="Arial" pitchFamily="34" charset="-122"/>
                <a:cs typeface="Arial" pitchFamily="34" charset="-120"/>
              </a:rPr>
              <a:t> REVENUE BRIDGE</a:t>
            </a:r>
            <a:endParaRPr lang="en-US" sz="900" dirty="0"/>
          </a:p>
        </p:txBody>
      </p:sp>
      <p:sp>
        <p:nvSpPr>
          <p:cNvPr id="9" name="Text 5"/>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0" name="Text 6"/>
          <p:cNvSpPr/>
          <p:nvPr/>
        </p:nvSpPr>
        <p:spPr>
          <a:xfrm>
            <a:off x="685800" y="1538021"/>
            <a:ext cx="10484510" cy="566014"/>
          </a:xfrm>
          <a:prstGeom prst="rect">
            <a:avLst/>
          </a:prstGeom>
          <a:noFill/>
          <a:ln/>
        </p:spPr>
        <p:txBody>
          <a:bodyPr wrap="none" lIns="0" tIns="0" rIns="0" bIns="0" rtlCol="0" anchor="t"/>
          <a:lstStyle/>
          <a:p>
            <a:pPr algn="l" indent="0" marL="0">
              <a:buNone/>
            </a:pPr>
            <a:r>
              <a:rPr lang="en-US" sz="3450" b="1" spc="-69" kern="0" dirty="0">
                <a:solidFill>
                  <a:srgbClr val="15171C"/>
                </a:solidFill>
                <a:latin typeface="Arial" pitchFamily="34" charset="0"/>
                <a:ea typeface="Arial" pitchFamily="34" charset="-122"/>
                <a:cs typeface="Arial" pitchFamily="34" charset="-120"/>
              </a:rPr>
              <a:t>Unavailable bikes explain most of the revenue miss</a:t>
            </a:r>
            <a:endParaRPr lang="en-US" sz="3450" dirty="0"/>
          </a:p>
        </p:txBody>
      </p:sp>
      <p:sp>
        <p:nvSpPr>
          <p:cNvPr id="11" name="Text 7"/>
          <p:cNvSpPr/>
          <p:nvPr/>
        </p:nvSpPr>
        <p:spPr>
          <a:xfrm>
            <a:off x="685800" y="2492654"/>
            <a:ext cx="6109106" cy="854050"/>
          </a:xfrm>
          <a:prstGeom prst="rect">
            <a:avLst/>
          </a:prstGeom>
          <a:noFill/>
          <a:ln/>
        </p:spPr>
        <p:txBody>
          <a:bodyPr wrap="none" lIns="0" tIns="0" rIns="0" bIns="0" rtlCol="0" anchor="t"/>
          <a:lstStyle/>
          <a:p>
            <a:pPr algn="l" indent="0" marL="0">
              <a:lnSpc>
                <a:spcPts val="2250"/>
              </a:lnSpc>
              <a:buNone/>
            </a:pPr>
            <a:r>
              <a:rPr lang="en-US" sz="1500" dirty="0">
                <a:solidFill>
                  <a:srgbClr val="3F434B"/>
                </a:solidFill>
                <a:latin typeface="Arial" pitchFamily="34" charset="0"/>
                <a:ea typeface="Arial" pitchFamily="34" charset="-122"/>
                <a:cs typeface="Arial" pitchFamily="34" charset="-120"/>
              </a:rPr>
              <a:t>The €0.36m gap versus plan was driven by fewer subscription months</a:t>
            </a:r>
            <a:endParaRPr lang="en-US" sz="1500" dirty="0"/>
          </a:p>
          <a:p>
            <a:pPr algn="l" indent="0" marL="0">
              <a:lnSpc>
                <a:spcPts val="2250"/>
              </a:lnSpc>
              <a:buNone/>
            </a:pPr>
            <a:r>
              <a:rPr lang="en-US" sz="1500" dirty="0">
                <a:solidFill>
                  <a:srgbClr val="3F434B"/>
                </a:solidFill>
                <a:latin typeface="Arial" pitchFamily="34" charset="0"/>
                <a:ea typeface="Arial" pitchFamily="34" charset="-122"/>
                <a:cs typeface="Arial" pitchFamily="34" charset="-120"/>
              </a:rPr>
              <a:t>from bike unavailability. Price helped, but did not offset availability,</a:t>
            </a:r>
            <a:endParaRPr lang="en-US" sz="1500" dirty="0"/>
          </a:p>
          <a:p>
            <a:pPr algn="l" indent="0" marL="0">
              <a:lnSpc>
                <a:spcPts val="2250"/>
              </a:lnSpc>
              <a:buNone/>
            </a:pPr>
            <a:r>
              <a:rPr lang="en-US" sz="1500" dirty="0">
                <a:solidFill>
                  <a:srgbClr val="3F434B"/>
                </a:solidFill>
                <a:latin typeface="Arial" pitchFamily="34" charset="0"/>
                <a:ea typeface="Arial" pitchFamily="34" charset="-122"/>
                <a:cs typeface="Arial" pitchFamily="34" charset="-120"/>
              </a:rPr>
              <a:t>accessory and corporate activation pressure.</a:t>
            </a:r>
            <a:endParaRPr lang="en-US" sz="1500" dirty="0"/>
          </a:p>
        </p:txBody>
      </p:sp>
      <p:sp>
        <p:nvSpPr>
          <p:cNvPr id="12" name="Text 8"/>
          <p:cNvSpPr/>
          <p:nvPr/>
        </p:nvSpPr>
        <p:spPr>
          <a:xfrm>
            <a:off x="685800" y="4603090"/>
            <a:ext cx="4739335"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Bridge values sum to −€0.36m after rounding.</a:t>
            </a:r>
            <a:endParaRPr lang="en-US" sz="900" dirty="0"/>
          </a:p>
        </p:txBody>
      </p:sp>
      <p:sp>
        <p:nvSpPr>
          <p:cNvPr id="13" name="Text 9"/>
          <p:cNvSpPr/>
          <p:nvPr/>
        </p:nvSpPr>
        <p:spPr>
          <a:xfrm>
            <a:off x="7164324" y="2464308"/>
            <a:ext cx="1940357" cy="142646"/>
          </a:xfrm>
          <a:prstGeom prst="rect">
            <a:avLst/>
          </a:prstGeom>
          <a:noFill/>
          <a:ln/>
        </p:spPr>
        <p:txBody>
          <a:bodyPr wrap="none" lIns="0" tIns="0" rIns="0" bIns="0" rtlCol="0" anchor="t"/>
          <a:lstStyle/>
          <a:p>
            <a:pPr algn="l" indent="0" marL="0">
              <a:buNone/>
            </a:pPr>
            <a:r>
              <a:rPr lang="en-US" sz="820" b="1" spc="82" kern="0" dirty="0">
                <a:solidFill>
                  <a:srgbClr val="666A73"/>
                </a:solidFill>
                <a:latin typeface="Arial" pitchFamily="34" charset="0"/>
                <a:ea typeface="Arial" pitchFamily="34" charset="-122"/>
                <a:cs typeface="Arial" pitchFamily="34" charset="-120"/>
              </a:rPr>
              <a:t>REVENUE BRIDGE, €M VS PLAN</a:t>
            </a:r>
            <a:endParaRPr lang="en-US" sz="820" dirty="0"/>
          </a:p>
        </p:txBody>
      </p:sp>
      <p:sp>
        <p:nvSpPr>
          <p:cNvPr id="14" name="Text 10"/>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04 / 12</a:t>
            </a:r>
            <a:endParaRPr lang="en-US" sz="82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272284"/>
            <a:ext cx="10820095" cy="28529"/>
          </a:xfrm>
          <a:prstGeom prst="rect">
            <a:avLst/>
          </a:prstGeom>
          <a:solidFill>
            <a:srgbClr val="15508C"/>
          </a:solidFill>
          <a:ln/>
        </p:spPr>
      </p:sp>
      <p:sp>
        <p:nvSpPr>
          <p:cNvPr id="4" name="Shape 1"/>
          <p:cNvSpPr/>
          <p:nvPr/>
        </p:nvSpPr>
        <p:spPr>
          <a:xfrm>
            <a:off x="685800" y="2243938"/>
            <a:ext cx="513893" cy="28346"/>
          </a:xfrm>
          <a:prstGeom prst="rect">
            <a:avLst/>
          </a:prstGeom>
          <a:solidFill>
            <a:srgbClr val="15508C"/>
          </a:solidFill>
          <a:ln/>
        </p:spPr>
      </p:sp>
      <p:sp>
        <p:nvSpPr>
          <p:cNvPr id="5" name="Shape 2"/>
          <p:cNvSpPr/>
          <p:nvPr/>
        </p:nvSpPr>
        <p:spPr>
          <a:xfrm>
            <a:off x="7164324" y="2548433"/>
            <a:ext cx="2047342" cy="1526134"/>
          </a:xfrm>
          <a:prstGeom prst="roundRect">
            <a:avLst>
              <a:gd name="adj" fmla="val 6231"/>
            </a:avLst>
          </a:prstGeom>
          <a:solidFill>
            <a:srgbClr val="F6F7F9"/>
          </a:solidFill>
          <a:ln w="9525">
            <a:solidFill>
              <a:srgbClr val="E2E5EA"/>
            </a:solidFill>
            <a:prstDash val="solid"/>
          </a:ln>
        </p:spPr>
      </p:sp>
      <p:sp>
        <p:nvSpPr>
          <p:cNvPr id="6" name="Shape 3"/>
          <p:cNvSpPr/>
          <p:nvPr/>
        </p:nvSpPr>
        <p:spPr>
          <a:xfrm>
            <a:off x="7164324" y="2643530"/>
            <a:ext cx="28529" cy="1335207"/>
          </a:xfrm>
          <a:prstGeom prst="rect">
            <a:avLst/>
          </a:prstGeom>
          <a:solidFill>
            <a:srgbClr val="15508C"/>
          </a:solidFill>
          <a:ln/>
        </p:spPr>
      </p:sp>
      <p:sp>
        <p:nvSpPr>
          <p:cNvPr id="7" name="Shape 4"/>
          <p:cNvSpPr/>
          <p:nvPr/>
        </p:nvSpPr>
        <p:spPr>
          <a:xfrm>
            <a:off x="9458554" y="2548433"/>
            <a:ext cx="2047342" cy="1526134"/>
          </a:xfrm>
          <a:prstGeom prst="roundRect">
            <a:avLst>
              <a:gd name="adj" fmla="val 6231"/>
            </a:avLst>
          </a:prstGeom>
          <a:solidFill>
            <a:srgbClr val="F6F7F9"/>
          </a:solidFill>
          <a:ln w="9525">
            <a:solidFill>
              <a:srgbClr val="E2E5EA"/>
            </a:solidFill>
            <a:prstDash val="solid"/>
          </a:ln>
        </p:spPr>
      </p:sp>
      <p:sp>
        <p:nvSpPr>
          <p:cNvPr id="8" name="Shape 5"/>
          <p:cNvSpPr/>
          <p:nvPr/>
        </p:nvSpPr>
        <p:spPr>
          <a:xfrm>
            <a:off x="9458554" y="2643530"/>
            <a:ext cx="28529" cy="1335207"/>
          </a:xfrm>
          <a:prstGeom prst="rect">
            <a:avLst/>
          </a:prstGeom>
          <a:solidFill>
            <a:srgbClr val="15508C"/>
          </a:solidFill>
          <a:ln/>
        </p:spPr>
      </p:sp>
      <p:sp>
        <p:nvSpPr>
          <p:cNvPr id="9" name="Shape 6"/>
          <p:cNvSpPr/>
          <p:nvPr/>
        </p:nvSpPr>
        <p:spPr>
          <a:xfrm>
            <a:off x="685800" y="6181344"/>
            <a:ext cx="10820095" cy="9510"/>
          </a:xfrm>
          <a:prstGeom prst="rect">
            <a:avLst/>
          </a:prstGeom>
          <a:solidFill>
            <a:srgbClr val="E2E5EA"/>
          </a:solidFill>
          <a:ln/>
        </p:spPr>
      </p:sp>
      <p:graphicFrame>
        <p:nvGraphicFramePr>
          <p:cNvPr id="10" name="Chart 0" descr=""/>
          <p:cNvGraphicFramePr/>
          <p:nvPr/>
        </p:nvGraphicFramePr>
        <p:xfrm>
          <a:off x="685800" y="2766974"/>
          <a:ext cx="6078017" cy="2794406"/>
        </p:xfrm>
        <a:graphic xmlns:a="http://schemas.openxmlformats.org/drawingml/2006/main">
          <a:graphicData uri="http://schemas.openxmlformats.org/drawingml/2006/chart">
            <c:chart xmlns:c="http://schemas.openxmlformats.org/drawingml/2006/chart" r:id="rId1"/>
          </a:graphicData>
        </a:graphic>
      </p:graphicFrame>
      <p:sp>
        <p:nvSpPr>
          <p:cNvPr id="11" name="Text 7"/>
          <p:cNvSpPr/>
          <p:nvPr/>
        </p:nvSpPr>
        <p:spPr>
          <a:xfrm>
            <a:off x="685800" y="513893"/>
            <a:ext cx="1166774"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05</a:t>
            </a:r>
            <a:pPr algn="l" indent="0" marL="0">
              <a:buNone/>
            </a:pPr>
            <a:r>
              <a:rPr lang="en-US" sz="900" spc="36" kern="0" dirty="0">
                <a:solidFill>
                  <a:srgbClr val="666A73"/>
                </a:solidFill>
                <a:latin typeface="Arial" pitchFamily="34" charset="0"/>
                <a:ea typeface="Arial" pitchFamily="34" charset="-122"/>
                <a:cs typeface="Arial" pitchFamily="34" charset="-120"/>
              </a:rPr>
              <a:t> MARGIN BRIDGE</a:t>
            </a:r>
            <a:endParaRPr lang="en-US" sz="900" dirty="0"/>
          </a:p>
        </p:txBody>
      </p:sp>
      <p:sp>
        <p:nvSpPr>
          <p:cNvPr id="12" name="Text 8"/>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3" name="Text 9"/>
          <p:cNvSpPr/>
          <p:nvPr/>
        </p:nvSpPr>
        <p:spPr>
          <a:xfrm>
            <a:off x="685800" y="1153973"/>
            <a:ext cx="9397289" cy="1071677"/>
          </a:xfrm>
          <a:prstGeom prst="rect">
            <a:avLst/>
          </a:prstGeom>
          <a:noFill/>
          <a:ln/>
        </p:spPr>
        <p:txBody>
          <a:bodyPr wrap="none" lIns="0" tIns="0" rIns="0" bIns="0" rtlCol="0" anchor="t"/>
          <a:lstStyle/>
          <a:p>
            <a:pPr algn="l" indent="0" marL="0">
              <a:lnSpc>
                <a:spcPts val="3690"/>
              </a:lnSpc>
              <a:buNone/>
            </a:pPr>
            <a:r>
              <a:rPr lang="en-US" sz="3450" b="1" spc="-69" kern="0" dirty="0">
                <a:solidFill>
                  <a:srgbClr val="15171C"/>
                </a:solidFill>
                <a:latin typeface="Arial" pitchFamily="34" charset="0"/>
                <a:ea typeface="Arial" pitchFamily="34" charset="-122"/>
                <a:cs typeface="Arial" pitchFamily="34" charset="-120"/>
              </a:rPr>
              <a:t>Margin improved because price, maintenance</a:t>
            </a:r>
            <a:endParaRPr lang="en-US" sz="3450" dirty="0"/>
          </a:p>
          <a:p>
            <a:pPr algn="l" indent="0" marL="0">
              <a:lnSpc>
                <a:spcPts val="3690"/>
              </a:lnSpc>
              <a:buNone/>
            </a:pPr>
            <a:r>
              <a:rPr lang="en-US" sz="3450" b="1" spc="-69" kern="0" dirty="0">
                <a:solidFill>
                  <a:srgbClr val="15171C"/>
                </a:solidFill>
                <a:latin typeface="Arial" pitchFamily="34" charset="0"/>
                <a:ea typeface="Arial" pitchFamily="34" charset="-122"/>
                <a:cs typeface="Arial" pitchFamily="34" charset="-120"/>
              </a:rPr>
              <a:t>and procurement outweighed logistics</a:t>
            </a:r>
            <a:endParaRPr lang="en-US" sz="3450" dirty="0"/>
          </a:p>
        </p:txBody>
      </p:sp>
      <p:sp>
        <p:nvSpPr>
          <p:cNvPr id="14" name="Text 10"/>
          <p:cNvSpPr/>
          <p:nvPr/>
        </p:nvSpPr>
        <p:spPr>
          <a:xfrm>
            <a:off x="685800" y="2548433"/>
            <a:ext cx="2153412" cy="142646"/>
          </a:xfrm>
          <a:prstGeom prst="rect">
            <a:avLst/>
          </a:prstGeom>
          <a:noFill/>
          <a:ln/>
        </p:spPr>
        <p:txBody>
          <a:bodyPr wrap="none" lIns="0" tIns="0" rIns="0" bIns="0" rtlCol="0" anchor="t"/>
          <a:lstStyle/>
          <a:p>
            <a:pPr algn="l" indent="0" marL="0">
              <a:buNone/>
            </a:pPr>
            <a:r>
              <a:rPr lang="en-US" sz="820" b="1" spc="82" kern="0" dirty="0">
                <a:solidFill>
                  <a:srgbClr val="666A73"/>
                </a:solidFill>
                <a:latin typeface="Arial" pitchFamily="34" charset="0"/>
                <a:ea typeface="Arial" pitchFamily="34" charset="-122"/>
                <a:cs typeface="Arial" pitchFamily="34" charset="-120"/>
              </a:rPr>
              <a:t>GROSS MARGIN BRIDGE, PP VS Q1</a:t>
            </a:r>
            <a:endParaRPr lang="en-US" sz="820" dirty="0"/>
          </a:p>
        </p:txBody>
      </p:sp>
      <p:sp>
        <p:nvSpPr>
          <p:cNvPr id="15" name="Text 11"/>
          <p:cNvSpPr/>
          <p:nvPr/>
        </p:nvSpPr>
        <p:spPr>
          <a:xfrm>
            <a:off x="7402068" y="2710282"/>
            <a:ext cx="1612087" cy="719633"/>
          </a:xfrm>
          <a:prstGeom prst="rect">
            <a:avLst/>
          </a:prstGeom>
          <a:noFill/>
          <a:ln/>
        </p:spPr>
        <p:txBody>
          <a:bodyPr wrap="none" lIns="0" tIns="0" rIns="0" bIns="0" rtlCol="0" anchor="t"/>
          <a:lstStyle/>
          <a:p>
            <a:pPr algn="l" indent="0" marL="0">
              <a:buNone/>
            </a:pPr>
            <a:r>
              <a:rPr lang="en-US" sz="4350" b="1" spc="-87" kern="0" dirty="0">
                <a:solidFill>
                  <a:srgbClr val="15171C"/>
                </a:solidFill>
                <a:latin typeface="Arial" pitchFamily="34" charset="0"/>
                <a:ea typeface="Arial" pitchFamily="34" charset="-122"/>
                <a:cs typeface="Arial" pitchFamily="34" charset="-120"/>
              </a:rPr>
              <a:t>39.6%</a:t>
            </a:r>
            <a:endParaRPr lang="en-US" sz="4350" dirty="0"/>
          </a:p>
        </p:txBody>
      </p:sp>
      <p:sp>
        <p:nvSpPr>
          <p:cNvPr id="16" name="Text 12"/>
          <p:cNvSpPr/>
          <p:nvPr/>
        </p:nvSpPr>
        <p:spPr>
          <a:xfrm>
            <a:off x="7402068" y="3396082"/>
            <a:ext cx="1153973"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Q1 gross margin</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baseline</a:t>
            </a:r>
            <a:endParaRPr lang="en-US" sz="1200" dirty="0"/>
          </a:p>
        </p:txBody>
      </p:sp>
      <p:sp>
        <p:nvSpPr>
          <p:cNvPr id="17" name="Text 13"/>
          <p:cNvSpPr/>
          <p:nvPr/>
        </p:nvSpPr>
        <p:spPr>
          <a:xfrm>
            <a:off x="9697212" y="2710282"/>
            <a:ext cx="1612087" cy="719633"/>
          </a:xfrm>
          <a:prstGeom prst="rect">
            <a:avLst/>
          </a:prstGeom>
          <a:noFill/>
          <a:ln/>
        </p:spPr>
        <p:txBody>
          <a:bodyPr wrap="none" lIns="0" tIns="0" rIns="0" bIns="0" rtlCol="0" anchor="t"/>
          <a:lstStyle/>
          <a:p>
            <a:pPr algn="l" indent="0" marL="0">
              <a:buNone/>
            </a:pPr>
            <a:r>
              <a:rPr lang="en-US" sz="4350" b="1" spc="-87" kern="0" dirty="0">
                <a:solidFill>
                  <a:srgbClr val="15171C"/>
                </a:solidFill>
                <a:latin typeface="Arial" pitchFamily="34" charset="0"/>
                <a:ea typeface="Arial" pitchFamily="34" charset="-122"/>
                <a:cs typeface="Arial" pitchFamily="34" charset="-120"/>
              </a:rPr>
              <a:t>41.8%</a:t>
            </a:r>
            <a:endParaRPr lang="en-US" sz="4350" dirty="0"/>
          </a:p>
        </p:txBody>
      </p:sp>
      <p:sp>
        <p:nvSpPr>
          <p:cNvPr id="18" name="Text 14"/>
          <p:cNvSpPr/>
          <p:nvPr/>
        </p:nvSpPr>
        <p:spPr>
          <a:xfrm>
            <a:off x="9697212" y="3396082"/>
            <a:ext cx="1619402" cy="190195"/>
          </a:xfrm>
          <a:prstGeom prst="rect">
            <a:avLst/>
          </a:prstGeom>
          <a:noFill/>
          <a:ln/>
        </p:spPr>
        <p:txBody>
          <a:bodyPr wrap="none" lIns="0" tIns="0" rIns="0" bIns="0" rtlCol="0" anchor="t"/>
          <a:lstStyle/>
          <a:p>
            <a:pPr algn="l" indent="0" marL="0">
              <a:buNone/>
            </a:pPr>
            <a:r>
              <a:rPr lang="en-US" sz="1200" dirty="0">
                <a:solidFill>
                  <a:srgbClr val="666A73"/>
                </a:solidFill>
                <a:latin typeface="Arial" pitchFamily="34" charset="0"/>
                <a:ea typeface="Arial" pitchFamily="34" charset="-122"/>
                <a:cs typeface="Arial" pitchFamily="34" charset="-120"/>
              </a:rPr>
              <a:t>Q2 actual gross margin</a:t>
            </a:r>
            <a:endParaRPr lang="en-US" sz="1200" dirty="0"/>
          </a:p>
        </p:txBody>
      </p:sp>
      <p:sp>
        <p:nvSpPr>
          <p:cNvPr id="19" name="Text 15"/>
          <p:cNvSpPr/>
          <p:nvPr/>
        </p:nvSpPr>
        <p:spPr>
          <a:xfrm>
            <a:off x="9697212" y="3693262"/>
            <a:ext cx="502920" cy="181051"/>
          </a:xfrm>
          <a:prstGeom prst="rect">
            <a:avLst/>
          </a:prstGeom>
          <a:noFill/>
          <a:ln/>
        </p:spPr>
        <p:txBody>
          <a:bodyPr wrap="none" lIns="0" tIns="0" rIns="0" bIns="0" rtlCol="0" anchor="t"/>
          <a:lstStyle/>
          <a:p>
            <a:pPr algn="l" indent="0" marL="0">
              <a:buNone/>
            </a:pPr>
            <a:r>
              <a:rPr lang="en-US" sz="1050" b="1" spc="10" kern="0" dirty="0">
                <a:solidFill>
                  <a:srgbClr val="2F7D4F"/>
                </a:solidFill>
                <a:latin typeface="Arial" pitchFamily="34" charset="0"/>
                <a:ea typeface="Arial" pitchFamily="34" charset="-122"/>
                <a:cs typeface="Arial" pitchFamily="34" charset="-120"/>
              </a:rPr>
              <a:t>+2.2 pp</a:t>
            </a:r>
            <a:endParaRPr lang="en-US" sz="1050" dirty="0"/>
          </a:p>
        </p:txBody>
      </p:sp>
      <p:sp>
        <p:nvSpPr>
          <p:cNvPr id="20" name="Text 16"/>
          <p:cNvSpPr/>
          <p:nvPr/>
        </p:nvSpPr>
        <p:spPr>
          <a:xfrm>
            <a:off x="7164324" y="4312310"/>
            <a:ext cx="4064508" cy="812902"/>
          </a:xfrm>
          <a:prstGeom prst="rect">
            <a:avLst/>
          </a:prstGeom>
          <a:noFill/>
          <a:ln/>
        </p:spPr>
        <p:txBody>
          <a:bodyPr wrap="none" lIns="0" tIns="0" rIns="0" bIns="0" rtlCol="0" anchor="t"/>
          <a:lstStyle/>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Margin quality improved in Q2, but one offset is</a:t>
            </a:r>
            <a:endParaRPr lang="en-US" sz="1420" dirty="0"/>
          </a:p>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directly tied to the availability problem: expedited</a:t>
            </a:r>
            <a:endParaRPr lang="en-US" sz="1420" dirty="0"/>
          </a:p>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battery logistics reduced gross margin by 0.3 pp.</a:t>
            </a:r>
            <a:endParaRPr lang="en-US" sz="1420" dirty="0"/>
          </a:p>
        </p:txBody>
      </p:sp>
      <p:sp>
        <p:nvSpPr>
          <p:cNvPr id="21" name="Text 17"/>
          <p:cNvSpPr/>
          <p:nvPr/>
        </p:nvSpPr>
        <p:spPr>
          <a:xfrm>
            <a:off x="7164324" y="5269687"/>
            <a:ext cx="1407262"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a:t>
            </a:r>
            <a:endParaRPr lang="en-US" sz="900" dirty="0"/>
          </a:p>
        </p:txBody>
      </p:sp>
      <p:sp>
        <p:nvSpPr>
          <p:cNvPr id="22" name="Text 18"/>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05 / 12</a:t>
            </a:r>
            <a:endParaRPr lang="en-US" sz="8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859890"/>
            <a:ext cx="10820004" cy="28529"/>
          </a:xfrm>
          <a:prstGeom prst="rect">
            <a:avLst/>
          </a:prstGeom>
          <a:solidFill>
            <a:srgbClr val="15508C"/>
          </a:solidFill>
          <a:ln/>
        </p:spPr>
      </p:sp>
      <p:sp>
        <p:nvSpPr>
          <p:cNvPr id="4" name="Shape 1"/>
          <p:cNvSpPr/>
          <p:nvPr/>
        </p:nvSpPr>
        <p:spPr>
          <a:xfrm>
            <a:off x="685800" y="1870862"/>
            <a:ext cx="513893" cy="28346"/>
          </a:xfrm>
          <a:prstGeom prst="rect">
            <a:avLst/>
          </a:prstGeom>
          <a:solidFill>
            <a:srgbClr val="15508C"/>
          </a:solidFill>
          <a:ln/>
        </p:spPr>
      </p:sp>
      <p:sp>
        <p:nvSpPr>
          <p:cNvPr id="5" name="Shape 2"/>
          <p:cNvSpPr/>
          <p:nvPr/>
        </p:nvSpPr>
        <p:spPr>
          <a:xfrm>
            <a:off x="685800" y="2126894"/>
            <a:ext cx="1525219" cy="417881"/>
          </a:xfrm>
          <a:prstGeom prst="rect">
            <a:avLst/>
          </a:prstGeom>
          <a:solidFill>
            <a:srgbClr val="15171C"/>
          </a:solidFill>
          <a:ln/>
        </p:spPr>
      </p:sp>
      <p:sp>
        <p:nvSpPr>
          <p:cNvPr id="6" name="Shape 3"/>
          <p:cNvSpPr/>
          <p:nvPr/>
        </p:nvSpPr>
        <p:spPr>
          <a:xfrm>
            <a:off x="2211019" y="2126894"/>
            <a:ext cx="1391717" cy="417881"/>
          </a:xfrm>
          <a:prstGeom prst="rect">
            <a:avLst/>
          </a:prstGeom>
          <a:solidFill>
            <a:srgbClr val="15171C"/>
          </a:solidFill>
          <a:ln/>
        </p:spPr>
      </p:sp>
      <p:sp>
        <p:nvSpPr>
          <p:cNvPr id="7" name="Shape 4"/>
          <p:cNvSpPr/>
          <p:nvPr/>
        </p:nvSpPr>
        <p:spPr>
          <a:xfrm>
            <a:off x="3602736" y="2126894"/>
            <a:ext cx="1469441" cy="417881"/>
          </a:xfrm>
          <a:prstGeom prst="rect">
            <a:avLst/>
          </a:prstGeom>
          <a:solidFill>
            <a:srgbClr val="15171C"/>
          </a:solidFill>
          <a:ln/>
        </p:spPr>
      </p:sp>
      <p:sp>
        <p:nvSpPr>
          <p:cNvPr id="8" name="Shape 5"/>
          <p:cNvSpPr/>
          <p:nvPr/>
        </p:nvSpPr>
        <p:spPr>
          <a:xfrm>
            <a:off x="5072177" y="2126894"/>
            <a:ext cx="1515161" cy="417881"/>
          </a:xfrm>
          <a:prstGeom prst="rect">
            <a:avLst/>
          </a:prstGeom>
          <a:solidFill>
            <a:srgbClr val="15171C"/>
          </a:solidFill>
          <a:ln/>
        </p:spPr>
      </p:sp>
      <p:sp>
        <p:nvSpPr>
          <p:cNvPr id="9" name="Shape 6"/>
          <p:cNvSpPr/>
          <p:nvPr/>
        </p:nvSpPr>
        <p:spPr>
          <a:xfrm>
            <a:off x="6587338" y="2126894"/>
            <a:ext cx="1441094" cy="417881"/>
          </a:xfrm>
          <a:prstGeom prst="rect">
            <a:avLst/>
          </a:prstGeom>
          <a:solidFill>
            <a:srgbClr val="15171C"/>
          </a:solidFill>
          <a:ln/>
        </p:spPr>
      </p:sp>
      <p:sp>
        <p:nvSpPr>
          <p:cNvPr id="10" name="Shape 7"/>
          <p:cNvSpPr/>
          <p:nvPr/>
        </p:nvSpPr>
        <p:spPr>
          <a:xfrm>
            <a:off x="8028432" y="2126894"/>
            <a:ext cx="1762049" cy="417881"/>
          </a:xfrm>
          <a:prstGeom prst="rect">
            <a:avLst/>
          </a:prstGeom>
          <a:solidFill>
            <a:srgbClr val="15171C"/>
          </a:solidFill>
          <a:ln/>
        </p:spPr>
      </p:sp>
      <p:sp>
        <p:nvSpPr>
          <p:cNvPr id="11" name="Shape 8"/>
          <p:cNvSpPr/>
          <p:nvPr/>
        </p:nvSpPr>
        <p:spPr>
          <a:xfrm>
            <a:off x="9791395" y="2126894"/>
            <a:ext cx="1714500" cy="417881"/>
          </a:xfrm>
          <a:prstGeom prst="rect">
            <a:avLst/>
          </a:prstGeom>
          <a:solidFill>
            <a:srgbClr val="15171C"/>
          </a:solidFill>
          <a:ln/>
        </p:spPr>
      </p:sp>
      <p:sp>
        <p:nvSpPr>
          <p:cNvPr id="12" name="Shape 9"/>
          <p:cNvSpPr/>
          <p:nvPr/>
        </p:nvSpPr>
        <p:spPr>
          <a:xfrm>
            <a:off x="685800" y="3036722"/>
            <a:ext cx="1524853" cy="9510"/>
          </a:xfrm>
          <a:prstGeom prst="rect">
            <a:avLst/>
          </a:prstGeom>
          <a:solidFill>
            <a:srgbClr val="EEF0F3"/>
          </a:solidFill>
          <a:ln/>
        </p:spPr>
      </p:sp>
      <p:sp>
        <p:nvSpPr>
          <p:cNvPr id="13" name="Shape 10"/>
          <p:cNvSpPr/>
          <p:nvPr/>
        </p:nvSpPr>
        <p:spPr>
          <a:xfrm>
            <a:off x="2211019" y="3036722"/>
            <a:ext cx="1391900" cy="9510"/>
          </a:xfrm>
          <a:prstGeom prst="rect">
            <a:avLst/>
          </a:prstGeom>
          <a:solidFill>
            <a:srgbClr val="EEF0F3"/>
          </a:solidFill>
          <a:ln/>
        </p:spPr>
      </p:sp>
      <p:sp>
        <p:nvSpPr>
          <p:cNvPr id="14" name="Shape 11"/>
          <p:cNvSpPr/>
          <p:nvPr/>
        </p:nvSpPr>
        <p:spPr>
          <a:xfrm>
            <a:off x="3602736" y="3036722"/>
            <a:ext cx="1469441" cy="9510"/>
          </a:xfrm>
          <a:prstGeom prst="rect">
            <a:avLst/>
          </a:prstGeom>
          <a:solidFill>
            <a:srgbClr val="EEF0F3"/>
          </a:solidFill>
          <a:ln/>
        </p:spPr>
      </p:sp>
      <p:sp>
        <p:nvSpPr>
          <p:cNvPr id="15" name="Shape 12"/>
          <p:cNvSpPr/>
          <p:nvPr/>
        </p:nvSpPr>
        <p:spPr>
          <a:xfrm>
            <a:off x="5072177" y="3036722"/>
            <a:ext cx="1515252" cy="9510"/>
          </a:xfrm>
          <a:prstGeom prst="rect">
            <a:avLst/>
          </a:prstGeom>
          <a:solidFill>
            <a:srgbClr val="EEF0F3"/>
          </a:solidFill>
          <a:ln/>
        </p:spPr>
      </p:sp>
      <p:sp>
        <p:nvSpPr>
          <p:cNvPr id="16" name="Shape 13"/>
          <p:cNvSpPr/>
          <p:nvPr/>
        </p:nvSpPr>
        <p:spPr>
          <a:xfrm>
            <a:off x="6587338" y="3036722"/>
            <a:ext cx="1441460" cy="9510"/>
          </a:xfrm>
          <a:prstGeom prst="rect">
            <a:avLst/>
          </a:prstGeom>
          <a:solidFill>
            <a:srgbClr val="EEF0F3"/>
          </a:solidFill>
          <a:ln/>
        </p:spPr>
      </p:sp>
      <p:sp>
        <p:nvSpPr>
          <p:cNvPr id="17" name="Shape 14"/>
          <p:cNvSpPr/>
          <p:nvPr/>
        </p:nvSpPr>
        <p:spPr>
          <a:xfrm>
            <a:off x="8028432" y="3036722"/>
            <a:ext cx="1762232" cy="9510"/>
          </a:xfrm>
          <a:prstGeom prst="rect">
            <a:avLst/>
          </a:prstGeom>
          <a:solidFill>
            <a:srgbClr val="EEF0F3"/>
          </a:solidFill>
          <a:ln/>
        </p:spPr>
      </p:sp>
      <p:sp>
        <p:nvSpPr>
          <p:cNvPr id="18" name="Shape 15"/>
          <p:cNvSpPr/>
          <p:nvPr/>
        </p:nvSpPr>
        <p:spPr>
          <a:xfrm>
            <a:off x="9791395" y="3036722"/>
            <a:ext cx="1714866" cy="9510"/>
          </a:xfrm>
          <a:prstGeom prst="rect">
            <a:avLst/>
          </a:prstGeom>
          <a:solidFill>
            <a:srgbClr val="EEF0F3"/>
          </a:solidFill>
          <a:ln/>
        </p:spPr>
      </p:sp>
      <p:sp>
        <p:nvSpPr>
          <p:cNvPr id="19" name="Shape 16"/>
          <p:cNvSpPr/>
          <p:nvPr/>
        </p:nvSpPr>
        <p:spPr>
          <a:xfrm>
            <a:off x="9974275" y="2679192"/>
            <a:ext cx="702259" cy="234086"/>
          </a:xfrm>
          <a:prstGeom prst="rect">
            <a:avLst/>
          </a:prstGeom>
          <a:solidFill>
            <a:srgbClr val="2F7D4F"/>
          </a:solidFill>
          <a:ln/>
        </p:spPr>
      </p:sp>
      <p:sp>
        <p:nvSpPr>
          <p:cNvPr id="20" name="Shape 17"/>
          <p:cNvSpPr/>
          <p:nvPr/>
        </p:nvSpPr>
        <p:spPr>
          <a:xfrm>
            <a:off x="685800" y="3046781"/>
            <a:ext cx="1525219" cy="505663"/>
          </a:xfrm>
          <a:prstGeom prst="rect">
            <a:avLst/>
          </a:prstGeom>
          <a:solidFill>
            <a:srgbClr val="F3F3F4"/>
          </a:solidFill>
          <a:ln/>
        </p:spPr>
      </p:sp>
      <p:sp>
        <p:nvSpPr>
          <p:cNvPr id="21" name="Shape 18"/>
          <p:cNvSpPr/>
          <p:nvPr/>
        </p:nvSpPr>
        <p:spPr>
          <a:xfrm>
            <a:off x="685800" y="3543300"/>
            <a:ext cx="1524853" cy="9510"/>
          </a:xfrm>
          <a:prstGeom prst="rect">
            <a:avLst/>
          </a:prstGeom>
          <a:solidFill>
            <a:srgbClr val="EEF0F3"/>
          </a:solidFill>
          <a:ln/>
        </p:spPr>
      </p:sp>
      <p:sp>
        <p:nvSpPr>
          <p:cNvPr id="22" name="Shape 19"/>
          <p:cNvSpPr/>
          <p:nvPr/>
        </p:nvSpPr>
        <p:spPr>
          <a:xfrm>
            <a:off x="2211019" y="3046781"/>
            <a:ext cx="1391717" cy="505663"/>
          </a:xfrm>
          <a:prstGeom prst="rect">
            <a:avLst/>
          </a:prstGeom>
          <a:solidFill>
            <a:srgbClr val="F3F3F4"/>
          </a:solidFill>
          <a:ln/>
        </p:spPr>
      </p:sp>
      <p:sp>
        <p:nvSpPr>
          <p:cNvPr id="23" name="Shape 20"/>
          <p:cNvSpPr/>
          <p:nvPr/>
        </p:nvSpPr>
        <p:spPr>
          <a:xfrm>
            <a:off x="2211019" y="3543300"/>
            <a:ext cx="1391900" cy="9510"/>
          </a:xfrm>
          <a:prstGeom prst="rect">
            <a:avLst/>
          </a:prstGeom>
          <a:solidFill>
            <a:srgbClr val="EEF0F3"/>
          </a:solidFill>
          <a:ln/>
        </p:spPr>
      </p:sp>
      <p:sp>
        <p:nvSpPr>
          <p:cNvPr id="24" name="Shape 21"/>
          <p:cNvSpPr/>
          <p:nvPr/>
        </p:nvSpPr>
        <p:spPr>
          <a:xfrm>
            <a:off x="3602736" y="3046781"/>
            <a:ext cx="1469441" cy="505663"/>
          </a:xfrm>
          <a:prstGeom prst="rect">
            <a:avLst/>
          </a:prstGeom>
          <a:solidFill>
            <a:srgbClr val="F3F3F4"/>
          </a:solidFill>
          <a:ln/>
        </p:spPr>
      </p:sp>
      <p:sp>
        <p:nvSpPr>
          <p:cNvPr id="25" name="Shape 22"/>
          <p:cNvSpPr/>
          <p:nvPr/>
        </p:nvSpPr>
        <p:spPr>
          <a:xfrm>
            <a:off x="3602736" y="3543300"/>
            <a:ext cx="1469441" cy="9510"/>
          </a:xfrm>
          <a:prstGeom prst="rect">
            <a:avLst/>
          </a:prstGeom>
          <a:solidFill>
            <a:srgbClr val="EEF0F3"/>
          </a:solidFill>
          <a:ln/>
        </p:spPr>
      </p:sp>
      <p:sp>
        <p:nvSpPr>
          <p:cNvPr id="26" name="Shape 23"/>
          <p:cNvSpPr/>
          <p:nvPr/>
        </p:nvSpPr>
        <p:spPr>
          <a:xfrm>
            <a:off x="5072177" y="3046781"/>
            <a:ext cx="1515161" cy="505663"/>
          </a:xfrm>
          <a:prstGeom prst="rect">
            <a:avLst/>
          </a:prstGeom>
          <a:solidFill>
            <a:srgbClr val="F3F3F4"/>
          </a:solidFill>
          <a:ln/>
        </p:spPr>
      </p:sp>
      <p:sp>
        <p:nvSpPr>
          <p:cNvPr id="27" name="Shape 24"/>
          <p:cNvSpPr/>
          <p:nvPr/>
        </p:nvSpPr>
        <p:spPr>
          <a:xfrm>
            <a:off x="5072177" y="3543300"/>
            <a:ext cx="1515252" cy="9510"/>
          </a:xfrm>
          <a:prstGeom prst="rect">
            <a:avLst/>
          </a:prstGeom>
          <a:solidFill>
            <a:srgbClr val="EEF0F3"/>
          </a:solidFill>
          <a:ln/>
        </p:spPr>
      </p:sp>
      <p:sp>
        <p:nvSpPr>
          <p:cNvPr id="28" name="Shape 25"/>
          <p:cNvSpPr/>
          <p:nvPr/>
        </p:nvSpPr>
        <p:spPr>
          <a:xfrm>
            <a:off x="6587338" y="3046781"/>
            <a:ext cx="1441094" cy="505663"/>
          </a:xfrm>
          <a:prstGeom prst="rect">
            <a:avLst/>
          </a:prstGeom>
          <a:solidFill>
            <a:srgbClr val="F3F3F4"/>
          </a:solidFill>
          <a:ln/>
        </p:spPr>
      </p:sp>
      <p:sp>
        <p:nvSpPr>
          <p:cNvPr id="29" name="Shape 26"/>
          <p:cNvSpPr/>
          <p:nvPr/>
        </p:nvSpPr>
        <p:spPr>
          <a:xfrm>
            <a:off x="6587338" y="3543300"/>
            <a:ext cx="1441460" cy="9510"/>
          </a:xfrm>
          <a:prstGeom prst="rect">
            <a:avLst/>
          </a:prstGeom>
          <a:solidFill>
            <a:srgbClr val="EEF0F3"/>
          </a:solidFill>
          <a:ln/>
        </p:spPr>
      </p:sp>
      <p:sp>
        <p:nvSpPr>
          <p:cNvPr id="30" name="Shape 27"/>
          <p:cNvSpPr/>
          <p:nvPr/>
        </p:nvSpPr>
        <p:spPr>
          <a:xfrm>
            <a:off x="8028432" y="3046781"/>
            <a:ext cx="1762049" cy="505663"/>
          </a:xfrm>
          <a:prstGeom prst="rect">
            <a:avLst/>
          </a:prstGeom>
          <a:solidFill>
            <a:srgbClr val="F3F3F4"/>
          </a:solidFill>
          <a:ln/>
        </p:spPr>
      </p:sp>
      <p:sp>
        <p:nvSpPr>
          <p:cNvPr id="31" name="Shape 28"/>
          <p:cNvSpPr/>
          <p:nvPr/>
        </p:nvSpPr>
        <p:spPr>
          <a:xfrm>
            <a:off x="8028432" y="3543300"/>
            <a:ext cx="1762232" cy="9510"/>
          </a:xfrm>
          <a:prstGeom prst="rect">
            <a:avLst/>
          </a:prstGeom>
          <a:solidFill>
            <a:srgbClr val="EEF0F3"/>
          </a:solidFill>
          <a:ln/>
        </p:spPr>
      </p:sp>
      <p:sp>
        <p:nvSpPr>
          <p:cNvPr id="32" name="Shape 29"/>
          <p:cNvSpPr/>
          <p:nvPr/>
        </p:nvSpPr>
        <p:spPr>
          <a:xfrm>
            <a:off x="9791395" y="3046781"/>
            <a:ext cx="1714500" cy="505663"/>
          </a:xfrm>
          <a:prstGeom prst="rect">
            <a:avLst/>
          </a:prstGeom>
          <a:solidFill>
            <a:srgbClr val="F3F3F4"/>
          </a:solidFill>
          <a:ln/>
        </p:spPr>
      </p:sp>
      <p:sp>
        <p:nvSpPr>
          <p:cNvPr id="33" name="Shape 30"/>
          <p:cNvSpPr/>
          <p:nvPr/>
        </p:nvSpPr>
        <p:spPr>
          <a:xfrm>
            <a:off x="9791395" y="3543300"/>
            <a:ext cx="1714866" cy="9510"/>
          </a:xfrm>
          <a:prstGeom prst="rect">
            <a:avLst/>
          </a:prstGeom>
          <a:solidFill>
            <a:srgbClr val="EEF0F3"/>
          </a:solidFill>
          <a:ln/>
        </p:spPr>
      </p:sp>
      <p:sp>
        <p:nvSpPr>
          <p:cNvPr id="34" name="Shape 31"/>
          <p:cNvSpPr/>
          <p:nvPr/>
        </p:nvSpPr>
        <p:spPr>
          <a:xfrm>
            <a:off x="9974275" y="3184855"/>
            <a:ext cx="677570" cy="234086"/>
          </a:xfrm>
          <a:prstGeom prst="rect">
            <a:avLst/>
          </a:prstGeom>
          <a:solidFill>
            <a:srgbClr val="A06E1C"/>
          </a:solidFill>
          <a:ln/>
        </p:spPr>
      </p:sp>
      <p:sp>
        <p:nvSpPr>
          <p:cNvPr id="35" name="Shape 32"/>
          <p:cNvSpPr/>
          <p:nvPr/>
        </p:nvSpPr>
        <p:spPr>
          <a:xfrm>
            <a:off x="685800" y="4048963"/>
            <a:ext cx="1524853" cy="9510"/>
          </a:xfrm>
          <a:prstGeom prst="rect">
            <a:avLst/>
          </a:prstGeom>
          <a:solidFill>
            <a:srgbClr val="EEF0F3"/>
          </a:solidFill>
          <a:ln/>
        </p:spPr>
      </p:sp>
      <p:sp>
        <p:nvSpPr>
          <p:cNvPr id="36" name="Shape 33"/>
          <p:cNvSpPr/>
          <p:nvPr/>
        </p:nvSpPr>
        <p:spPr>
          <a:xfrm>
            <a:off x="2211019" y="4048963"/>
            <a:ext cx="1391900" cy="9510"/>
          </a:xfrm>
          <a:prstGeom prst="rect">
            <a:avLst/>
          </a:prstGeom>
          <a:solidFill>
            <a:srgbClr val="EEF0F3"/>
          </a:solidFill>
          <a:ln/>
        </p:spPr>
      </p:sp>
      <p:sp>
        <p:nvSpPr>
          <p:cNvPr id="37" name="Shape 34"/>
          <p:cNvSpPr/>
          <p:nvPr/>
        </p:nvSpPr>
        <p:spPr>
          <a:xfrm>
            <a:off x="3602736" y="4048963"/>
            <a:ext cx="1469441" cy="9510"/>
          </a:xfrm>
          <a:prstGeom prst="rect">
            <a:avLst/>
          </a:prstGeom>
          <a:solidFill>
            <a:srgbClr val="EEF0F3"/>
          </a:solidFill>
          <a:ln/>
        </p:spPr>
      </p:sp>
      <p:sp>
        <p:nvSpPr>
          <p:cNvPr id="38" name="Shape 35"/>
          <p:cNvSpPr/>
          <p:nvPr/>
        </p:nvSpPr>
        <p:spPr>
          <a:xfrm>
            <a:off x="5072177" y="4048963"/>
            <a:ext cx="1515252" cy="9510"/>
          </a:xfrm>
          <a:prstGeom prst="rect">
            <a:avLst/>
          </a:prstGeom>
          <a:solidFill>
            <a:srgbClr val="EEF0F3"/>
          </a:solidFill>
          <a:ln/>
        </p:spPr>
      </p:sp>
      <p:sp>
        <p:nvSpPr>
          <p:cNvPr id="39" name="Shape 36"/>
          <p:cNvSpPr/>
          <p:nvPr/>
        </p:nvSpPr>
        <p:spPr>
          <a:xfrm>
            <a:off x="6587338" y="4048963"/>
            <a:ext cx="1441460" cy="9510"/>
          </a:xfrm>
          <a:prstGeom prst="rect">
            <a:avLst/>
          </a:prstGeom>
          <a:solidFill>
            <a:srgbClr val="EEF0F3"/>
          </a:solidFill>
          <a:ln/>
        </p:spPr>
      </p:sp>
      <p:sp>
        <p:nvSpPr>
          <p:cNvPr id="40" name="Shape 37"/>
          <p:cNvSpPr/>
          <p:nvPr/>
        </p:nvSpPr>
        <p:spPr>
          <a:xfrm>
            <a:off x="8028432" y="4048963"/>
            <a:ext cx="1762232" cy="9510"/>
          </a:xfrm>
          <a:prstGeom prst="rect">
            <a:avLst/>
          </a:prstGeom>
          <a:solidFill>
            <a:srgbClr val="EEF0F3"/>
          </a:solidFill>
          <a:ln/>
        </p:spPr>
      </p:sp>
      <p:sp>
        <p:nvSpPr>
          <p:cNvPr id="41" name="Shape 38"/>
          <p:cNvSpPr/>
          <p:nvPr/>
        </p:nvSpPr>
        <p:spPr>
          <a:xfrm>
            <a:off x="9791395" y="4048963"/>
            <a:ext cx="1714866" cy="9510"/>
          </a:xfrm>
          <a:prstGeom prst="rect">
            <a:avLst/>
          </a:prstGeom>
          <a:solidFill>
            <a:srgbClr val="EEF0F3"/>
          </a:solidFill>
          <a:ln/>
        </p:spPr>
      </p:sp>
      <p:sp>
        <p:nvSpPr>
          <p:cNvPr id="42" name="Shape 39"/>
          <p:cNvSpPr/>
          <p:nvPr/>
        </p:nvSpPr>
        <p:spPr>
          <a:xfrm>
            <a:off x="9974275" y="3690518"/>
            <a:ext cx="1098194" cy="234086"/>
          </a:xfrm>
          <a:prstGeom prst="rect">
            <a:avLst/>
          </a:prstGeom>
          <a:solidFill>
            <a:srgbClr val="B3403A"/>
          </a:solidFill>
          <a:ln/>
        </p:spPr>
      </p:sp>
      <p:sp>
        <p:nvSpPr>
          <p:cNvPr id="43" name="Shape 40"/>
          <p:cNvSpPr/>
          <p:nvPr/>
        </p:nvSpPr>
        <p:spPr>
          <a:xfrm>
            <a:off x="685800" y="4058107"/>
            <a:ext cx="1525219" cy="501091"/>
          </a:xfrm>
          <a:prstGeom prst="rect">
            <a:avLst/>
          </a:prstGeom>
          <a:solidFill>
            <a:srgbClr val="F3F3F4"/>
          </a:solidFill>
          <a:ln/>
        </p:spPr>
      </p:sp>
      <p:sp>
        <p:nvSpPr>
          <p:cNvPr id="44" name="Shape 41"/>
          <p:cNvSpPr/>
          <p:nvPr/>
        </p:nvSpPr>
        <p:spPr>
          <a:xfrm>
            <a:off x="2211019" y="4058107"/>
            <a:ext cx="1391717" cy="501091"/>
          </a:xfrm>
          <a:prstGeom prst="rect">
            <a:avLst/>
          </a:prstGeom>
          <a:solidFill>
            <a:srgbClr val="F3F3F4"/>
          </a:solidFill>
          <a:ln/>
        </p:spPr>
      </p:sp>
      <p:sp>
        <p:nvSpPr>
          <p:cNvPr id="45" name="Shape 42"/>
          <p:cNvSpPr/>
          <p:nvPr/>
        </p:nvSpPr>
        <p:spPr>
          <a:xfrm>
            <a:off x="3602736" y="4058107"/>
            <a:ext cx="1469441" cy="501091"/>
          </a:xfrm>
          <a:prstGeom prst="rect">
            <a:avLst/>
          </a:prstGeom>
          <a:solidFill>
            <a:srgbClr val="F3F3F4"/>
          </a:solidFill>
          <a:ln/>
        </p:spPr>
      </p:sp>
      <p:sp>
        <p:nvSpPr>
          <p:cNvPr id="46" name="Shape 43"/>
          <p:cNvSpPr/>
          <p:nvPr/>
        </p:nvSpPr>
        <p:spPr>
          <a:xfrm>
            <a:off x="5072177" y="4058107"/>
            <a:ext cx="1515161" cy="501091"/>
          </a:xfrm>
          <a:prstGeom prst="rect">
            <a:avLst/>
          </a:prstGeom>
          <a:solidFill>
            <a:srgbClr val="F3F3F4"/>
          </a:solidFill>
          <a:ln/>
        </p:spPr>
      </p:sp>
      <p:sp>
        <p:nvSpPr>
          <p:cNvPr id="47" name="Shape 44"/>
          <p:cNvSpPr/>
          <p:nvPr/>
        </p:nvSpPr>
        <p:spPr>
          <a:xfrm>
            <a:off x="6587338" y="4058107"/>
            <a:ext cx="1441094" cy="501091"/>
          </a:xfrm>
          <a:prstGeom prst="rect">
            <a:avLst/>
          </a:prstGeom>
          <a:solidFill>
            <a:srgbClr val="F3F3F4"/>
          </a:solidFill>
          <a:ln/>
        </p:spPr>
      </p:sp>
      <p:sp>
        <p:nvSpPr>
          <p:cNvPr id="48" name="Shape 45"/>
          <p:cNvSpPr/>
          <p:nvPr/>
        </p:nvSpPr>
        <p:spPr>
          <a:xfrm>
            <a:off x="8028432" y="4058107"/>
            <a:ext cx="1762049" cy="501091"/>
          </a:xfrm>
          <a:prstGeom prst="rect">
            <a:avLst/>
          </a:prstGeom>
          <a:solidFill>
            <a:srgbClr val="F3F3F4"/>
          </a:solidFill>
          <a:ln/>
        </p:spPr>
      </p:sp>
      <p:sp>
        <p:nvSpPr>
          <p:cNvPr id="49" name="Shape 46"/>
          <p:cNvSpPr/>
          <p:nvPr/>
        </p:nvSpPr>
        <p:spPr>
          <a:xfrm>
            <a:off x="9791395" y="4058107"/>
            <a:ext cx="1714500" cy="501091"/>
          </a:xfrm>
          <a:prstGeom prst="rect">
            <a:avLst/>
          </a:prstGeom>
          <a:solidFill>
            <a:srgbClr val="F3F3F4"/>
          </a:solidFill>
          <a:ln/>
        </p:spPr>
      </p:sp>
      <p:sp>
        <p:nvSpPr>
          <p:cNvPr id="50" name="Shape 47"/>
          <p:cNvSpPr/>
          <p:nvPr/>
        </p:nvSpPr>
        <p:spPr>
          <a:xfrm>
            <a:off x="9974275" y="4197096"/>
            <a:ext cx="1098194" cy="234086"/>
          </a:xfrm>
          <a:prstGeom prst="rect">
            <a:avLst/>
          </a:prstGeom>
          <a:solidFill>
            <a:srgbClr val="B3403A"/>
          </a:solidFill>
          <a:ln/>
        </p:spPr>
      </p:sp>
      <p:sp>
        <p:nvSpPr>
          <p:cNvPr id="51" name="Shape 48"/>
          <p:cNvSpPr/>
          <p:nvPr/>
        </p:nvSpPr>
        <p:spPr>
          <a:xfrm>
            <a:off x="685800" y="4762195"/>
            <a:ext cx="10820095" cy="881482"/>
          </a:xfrm>
          <a:prstGeom prst="rect">
            <a:avLst/>
          </a:prstGeom>
          <a:solidFill>
            <a:srgbClr val="E4EAF0"/>
          </a:solidFill>
          <a:ln w="9525">
            <a:solidFill>
              <a:srgbClr val="E2E5EA"/>
            </a:solidFill>
            <a:prstDash val="solid"/>
          </a:ln>
        </p:spPr>
      </p:sp>
      <p:sp>
        <p:nvSpPr>
          <p:cNvPr id="52" name="Shape 49"/>
          <p:cNvSpPr/>
          <p:nvPr/>
        </p:nvSpPr>
        <p:spPr>
          <a:xfrm>
            <a:off x="685800" y="4762195"/>
            <a:ext cx="38130" cy="881573"/>
          </a:xfrm>
          <a:prstGeom prst="rect">
            <a:avLst/>
          </a:prstGeom>
          <a:solidFill>
            <a:srgbClr val="15508C"/>
          </a:solidFill>
          <a:ln/>
        </p:spPr>
      </p:sp>
      <p:sp>
        <p:nvSpPr>
          <p:cNvPr id="53" name="Shape 50"/>
          <p:cNvSpPr/>
          <p:nvPr/>
        </p:nvSpPr>
        <p:spPr>
          <a:xfrm>
            <a:off x="685800" y="6181344"/>
            <a:ext cx="10820095" cy="9510"/>
          </a:xfrm>
          <a:prstGeom prst="rect">
            <a:avLst/>
          </a:prstGeom>
          <a:solidFill>
            <a:srgbClr val="E2E5EA"/>
          </a:solidFill>
          <a:ln/>
        </p:spPr>
      </p:sp>
      <p:sp>
        <p:nvSpPr>
          <p:cNvPr id="54" name="Text 51"/>
          <p:cNvSpPr/>
          <p:nvPr/>
        </p:nvSpPr>
        <p:spPr>
          <a:xfrm>
            <a:off x="685800" y="513893"/>
            <a:ext cx="1316736"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06</a:t>
            </a:r>
            <a:pPr algn="l" indent="0" marL="0">
              <a:buNone/>
            </a:pPr>
            <a:r>
              <a:rPr lang="en-US" sz="900" spc="36" kern="0" dirty="0">
                <a:solidFill>
                  <a:srgbClr val="666A73"/>
                </a:solidFill>
                <a:latin typeface="Arial" pitchFamily="34" charset="0"/>
                <a:ea typeface="Arial" pitchFamily="34" charset="-122"/>
                <a:cs typeface="Arial" pitchFamily="34" charset="-120"/>
              </a:rPr>
              <a:t> CITY COMPARISON</a:t>
            </a:r>
            <a:endParaRPr lang="en-US" sz="900" dirty="0"/>
          </a:p>
        </p:txBody>
      </p:sp>
      <p:sp>
        <p:nvSpPr>
          <p:cNvPr id="55" name="Text 52"/>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56" name="Text 53"/>
          <p:cNvSpPr/>
          <p:nvPr/>
        </p:nvSpPr>
        <p:spPr>
          <a:xfrm>
            <a:off x="685800" y="781812"/>
            <a:ext cx="5784494" cy="1033272"/>
          </a:xfrm>
          <a:prstGeom prst="rect">
            <a:avLst/>
          </a:prstGeom>
          <a:noFill/>
          <a:ln/>
        </p:spPr>
        <p:txBody>
          <a:bodyPr wrap="none" lIns="0" tIns="0" rIns="0" bIns="0" rtlCol="0" anchor="t"/>
          <a:lstStyle/>
          <a:p>
            <a:pPr algn="l" indent="0" marL="0">
              <a:lnSpc>
                <a:spcPts val="3690"/>
              </a:lnSpc>
              <a:buNone/>
            </a:pPr>
            <a:r>
              <a:rPr lang="en-US" sz="3330" b="1" spc="-67" kern="0" dirty="0">
                <a:solidFill>
                  <a:srgbClr val="15171C"/>
                </a:solidFill>
                <a:latin typeface="Arial" pitchFamily="34" charset="0"/>
                <a:ea typeface="Arial" pitchFamily="34" charset="-122"/>
                <a:cs typeface="Arial" pitchFamily="34" charset="-120"/>
              </a:rPr>
              <a:t>Westhaven and Bellweather</a:t>
            </a:r>
            <a:endParaRPr lang="en-US" sz="3330" dirty="0"/>
          </a:p>
          <a:p>
            <a:pPr algn="l" indent="0" marL="0">
              <a:lnSpc>
                <a:spcPts val="3690"/>
              </a:lnSpc>
              <a:buNone/>
            </a:pPr>
            <a:r>
              <a:rPr lang="en-US" sz="3330" b="1" spc="-67" kern="0" dirty="0">
                <a:solidFill>
                  <a:srgbClr val="15171C"/>
                </a:solidFill>
                <a:latin typeface="Arial" pitchFamily="34" charset="0"/>
                <a:ea typeface="Arial" pitchFamily="34" charset="-122"/>
                <a:cs typeface="Arial" pitchFamily="34" charset="-120"/>
              </a:rPr>
              <a:t>carry the availability pressure</a:t>
            </a:r>
            <a:endParaRPr lang="en-US" sz="3330" dirty="0"/>
          </a:p>
        </p:txBody>
      </p:sp>
      <p:sp>
        <p:nvSpPr>
          <p:cNvPr id="57" name="Text 54"/>
          <p:cNvSpPr/>
          <p:nvPr/>
        </p:nvSpPr>
        <p:spPr>
          <a:xfrm>
            <a:off x="869594" y="2255825"/>
            <a:ext cx="329184" cy="166421"/>
          </a:xfrm>
          <a:prstGeom prst="rect">
            <a:avLst/>
          </a:prstGeom>
          <a:noFill/>
          <a:ln/>
        </p:spPr>
        <p:txBody>
          <a:bodyPr wrap="none" lIns="0" tIns="0" rIns="0" bIns="0" rtlCol="0" anchor="t"/>
          <a:lstStyle/>
          <a:p>
            <a:pPr algn="l" indent="0" marL="0">
              <a:buNone/>
            </a:pPr>
            <a:r>
              <a:rPr lang="en-US" sz="940" b="1" spc="47" kern="0" dirty="0">
                <a:solidFill>
                  <a:srgbClr val="FFFFFF"/>
                </a:solidFill>
                <a:latin typeface="Arial" pitchFamily="34" charset="0"/>
                <a:ea typeface="Arial" pitchFamily="34" charset="-122"/>
                <a:cs typeface="Arial" pitchFamily="34" charset="-120"/>
              </a:rPr>
              <a:t>CITY</a:t>
            </a:r>
            <a:endParaRPr lang="en-US" sz="940" dirty="0"/>
          </a:p>
        </p:txBody>
      </p:sp>
      <p:sp>
        <p:nvSpPr>
          <p:cNvPr id="58" name="Text 55"/>
          <p:cNvSpPr/>
          <p:nvPr/>
        </p:nvSpPr>
        <p:spPr>
          <a:xfrm>
            <a:off x="2567635" y="2255825"/>
            <a:ext cx="851306"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Q2 REVENUE</a:t>
            </a:r>
            <a:endParaRPr lang="en-US" sz="940" dirty="0"/>
          </a:p>
        </p:txBody>
      </p:sp>
      <p:sp>
        <p:nvSpPr>
          <p:cNvPr id="59" name="Text 56"/>
          <p:cNvSpPr/>
          <p:nvPr/>
        </p:nvSpPr>
        <p:spPr>
          <a:xfrm>
            <a:off x="3971239" y="2255825"/>
            <a:ext cx="917143"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YOY GROWTH</a:t>
            </a:r>
            <a:endParaRPr lang="en-US" sz="940" dirty="0"/>
          </a:p>
        </p:txBody>
      </p:sp>
      <p:sp>
        <p:nvSpPr>
          <p:cNvPr id="60" name="Text 57"/>
          <p:cNvSpPr/>
          <p:nvPr/>
        </p:nvSpPr>
        <p:spPr>
          <a:xfrm>
            <a:off x="5447081" y="2255825"/>
            <a:ext cx="956462"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SUBSCRIBERS</a:t>
            </a:r>
            <a:endParaRPr lang="en-US" sz="940" dirty="0"/>
          </a:p>
        </p:txBody>
      </p:sp>
      <p:sp>
        <p:nvSpPr>
          <p:cNvPr id="61" name="Text 58"/>
          <p:cNvSpPr/>
          <p:nvPr/>
        </p:nvSpPr>
        <p:spPr>
          <a:xfrm>
            <a:off x="6951269" y="2255825"/>
            <a:ext cx="893369"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AVAILABILITY</a:t>
            </a:r>
            <a:endParaRPr lang="en-US" sz="940" dirty="0"/>
          </a:p>
        </p:txBody>
      </p:sp>
      <p:sp>
        <p:nvSpPr>
          <p:cNvPr id="62" name="Text 59"/>
          <p:cNvSpPr/>
          <p:nvPr/>
        </p:nvSpPr>
        <p:spPr>
          <a:xfrm>
            <a:off x="8439912" y="2255825"/>
            <a:ext cx="1167689"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MONTHLY CHURN</a:t>
            </a:r>
            <a:endParaRPr lang="en-US" sz="940" dirty="0"/>
          </a:p>
        </p:txBody>
      </p:sp>
      <p:sp>
        <p:nvSpPr>
          <p:cNvPr id="63" name="Text 60"/>
          <p:cNvSpPr/>
          <p:nvPr/>
        </p:nvSpPr>
        <p:spPr>
          <a:xfrm>
            <a:off x="9974275" y="2255825"/>
            <a:ext cx="658368" cy="166421"/>
          </a:xfrm>
          <a:prstGeom prst="rect">
            <a:avLst/>
          </a:prstGeom>
          <a:noFill/>
          <a:ln/>
        </p:spPr>
        <p:txBody>
          <a:bodyPr wrap="none" lIns="0" tIns="0" rIns="0" bIns="0" rtlCol="0" anchor="t"/>
          <a:lstStyle/>
          <a:p>
            <a:pPr algn="l" indent="0" marL="0">
              <a:buNone/>
            </a:pPr>
            <a:r>
              <a:rPr lang="en-US" sz="940" b="1" spc="47" kern="0" dirty="0">
                <a:solidFill>
                  <a:srgbClr val="FFFFFF"/>
                </a:solidFill>
                <a:latin typeface="Arial" pitchFamily="34" charset="0"/>
                <a:ea typeface="Arial" pitchFamily="34" charset="-122"/>
                <a:cs typeface="Arial" pitchFamily="34" charset="-120"/>
              </a:rPr>
              <a:t>READOUT</a:t>
            </a:r>
            <a:endParaRPr lang="en-US" sz="940" dirty="0"/>
          </a:p>
        </p:txBody>
      </p:sp>
      <p:sp>
        <p:nvSpPr>
          <p:cNvPr id="64" name="Text 61"/>
          <p:cNvSpPr/>
          <p:nvPr/>
        </p:nvSpPr>
        <p:spPr>
          <a:xfrm>
            <a:off x="869594" y="2691079"/>
            <a:ext cx="797357" cy="221285"/>
          </a:xfrm>
          <a:prstGeom prst="rect">
            <a:avLst/>
          </a:prstGeom>
          <a:noFill/>
          <a:ln/>
        </p:spPr>
        <p:txBody>
          <a:bodyPr wrap="none" lIns="0" tIns="0" rIns="0" bIns="0" rtlCol="0" anchor="t"/>
          <a:lstStyle/>
          <a:p>
            <a:pPr algn="l" indent="0" marL="0">
              <a:buNone/>
            </a:pPr>
            <a:r>
              <a:rPr lang="en-US" sz="1300" b="1" dirty="0">
                <a:solidFill>
                  <a:srgbClr val="15171C"/>
                </a:solidFill>
                <a:latin typeface="Arial" pitchFamily="34" charset="0"/>
                <a:ea typeface="Arial" pitchFamily="34" charset="-122"/>
                <a:cs typeface="Arial" pitchFamily="34" charset="-120"/>
              </a:rPr>
              <a:t>Northport</a:t>
            </a:r>
            <a:endParaRPr lang="en-US" sz="1300" dirty="0"/>
          </a:p>
        </p:txBody>
      </p:sp>
      <p:sp>
        <p:nvSpPr>
          <p:cNvPr id="65" name="Text 62"/>
          <p:cNvSpPr/>
          <p:nvPr/>
        </p:nvSpPr>
        <p:spPr>
          <a:xfrm>
            <a:off x="2835554" y="2691079"/>
            <a:ext cx="58338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€4.18m</a:t>
            </a:r>
            <a:endParaRPr lang="en-US" sz="1300" dirty="0"/>
          </a:p>
        </p:txBody>
      </p:sp>
      <p:sp>
        <p:nvSpPr>
          <p:cNvPr id="66" name="Text 63"/>
          <p:cNvSpPr/>
          <p:nvPr/>
        </p:nvSpPr>
        <p:spPr>
          <a:xfrm>
            <a:off x="4510735" y="2691079"/>
            <a:ext cx="37764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18%</a:t>
            </a:r>
            <a:endParaRPr lang="en-US" sz="1300" dirty="0"/>
          </a:p>
        </p:txBody>
      </p:sp>
      <p:sp>
        <p:nvSpPr>
          <p:cNvPr id="67" name="Text 64"/>
          <p:cNvSpPr/>
          <p:nvPr/>
        </p:nvSpPr>
        <p:spPr>
          <a:xfrm>
            <a:off x="5869534" y="2691079"/>
            <a:ext cx="534010"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12,480</a:t>
            </a:r>
            <a:endParaRPr lang="en-US" sz="1300" dirty="0"/>
          </a:p>
        </p:txBody>
      </p:sp>
      <p:sp>
        <p:nvSpPr>
          <p:cNvPr id="68" name="Text 65"/>
          <p:cNvSpPr/>
          <p:nvPr/>
        </p:nvSpPr>
        <p:spPr>
          <a:xfrm>
            <a:off x="7329830" y="2691079"/>
            <a:ext cx="515722"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94.2%</a:t>
            </a:r>
            <a:endParaRPr lang="en-US" sz="1300" dirty="0"/>
          </a:p>
        </p:txBody>
      </p:sp>
      <p:sp>
        <p:nvSpPr>
          <p:cNvPr id="69" name="Text 66"/>
          <p:cNvSpPr/>
          <p:nvPr/>
        </p:nvSpPr>
        <p:spPr>
          <a:xfrm>
            <a:off x="9183319" y="2691079"/>
            <a:ext cx="42336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2.5%</a:t>
            </a:r>
            <a:endParaRPr lang="en-US" sz="1300" dirty="0"/>
          </a:p>
        </p:txBody>
      </p:sp>
      <p:sp>
        <p:nvSpPr>
          <p:cNvPr id="70" name="Text 67"/>
          <p:cNvSpPr/>
          <p:nvPr/>
        </p:nvSpPr>
        <p:spPr>
          <a:xfrm>
            <a:off x="10112350" y="2734056"/>
            <a:ext cx="455371" cy="138074"/>
          </a:xfrm>
          <a:prstGeom prst="rect">
            <a:avLst/>
          </a:prstGeom>
          <a:noFill/>
          <a:ln/>
        </p:spPr>
        <p:txBody>
          <a:bodyPr wrap="none" lIns="0" tIns="0" rIns="0" bIns="0" rtlCol="0" anchor="t"/>
          <a:lstStyle/>
          <a:p>
            <a:pPr algn="l" indent="0" marL="0">
              <a:buNone/>
            </a:pPr>
            <a:r>
              <a:rPr lang="en-US" sz="830" b="1" spc="33" kern="0" dirty="0">
                <a:solidFill>
                  <a:srgbClr val="FFFFFF"/>
                </a:solidFill>
                <a:latin typeface="Arial" pitchFamily="34" charset="0"/>
                <a:ea typeface="Arial" pitchFamily="34" charset="-122"/>
                <a:cs typeface="Arial" pitchFamily="34" charset="-120"/>
              </a:rPr>
              <a:t>STABLE</a:t>
            </a:r>
            <a:endParaRPr lang="en-US" sz="830" dirty="0"/>
          </a:p>
        </p:txBody>
      </p:sp>
      <p:sp>
        <p:nvSpPr>
          <p:cNvPr id="71" name="Text 68"/>
          <p:cNvSpPr/>
          <p:nvPr/>
        </p:nvSpPr>
        <p:spPr>
          <a:xfrm>
            <a:off x="869594" y="3196742"/>
            <a:ext cx="561442" cy="221285"/>
          </a:xfrm>
          <a:prstGeom prst="rect">
            <a:avLst/>
          </a:prstGeom>
          <a:noFill/>
          <a:ln/>
        </p:spPr>
        <p:txBody>
          <a:bodyPr wrap="none" lIns="0" tIns="0" rIns="0" bIns="0" rtlCol="0" anchor="t"/>
          <a:lstStyle/>
          <a:p>
            <a:pPr algn="l" indent="0" marL="0">
              <a:buNone/>
            </a:pPr>
            <a:r>
              <a:rPr lang="en-US" sz="1300" b="1" dirty="0">
                <a:solidFill>
                  <a:srgbClr val="15171C"/>
                </a:solidFill>
                <a:latin typeface="Arial" pitchFamily="34" charset="0"/>
                <a:ea typeface="Arial" pitchFamily="34" charset="-122"/>
                <a:cs typeface="Arial" pitchFamily="34" charset="-120"/>
              </a:rPr>
              <a:t>Linden</a:t>
            </a:r>
            <a:endParaRPr lang="en-US" sz="1300" dirty="0"/>
          </a:p>
        </p:txBody>
      </p:sp>
      <p:sp>
        <p:nvSpPr>
          <p:cNvPr id="72" name="Text 69"/>
          <p:cNvSpPr/>
          <p:nvPr/>
        </p:nvSpPr>
        <p:spPr>
          <a:xfrm>
            <a:off x="2835554" y="3196742"/>
            <a:ext cx="58338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€3.36m</a:t>
            </a:r>
            <a:endParaRPr lang="en-US" sz="1300" dirty="0"/>
          </a:p>
        </p:txBody>
      </p:sp>
      <p:sp>
        <p:nvSpPr>
          <p:cNvPr id="73" name="Text 70"/>
          <p:cNvSpPr/>
          <p:nvPr/>
        </p:nvSpPr>
        <p:spPr>
          <a:xfrm>
            <a:off x="4510735" y="3196742"/>
            <a:ext cx="37764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24%</a:t>
            </a:r>
            <a:endParaRPr lang="en-US" sz="1300" dirty="0"/>
          </a:p>
        </p:txBody>
      </p:sp>
      <p:sp>
        <p:nvSpPr>
          <p:cNvPr id="74" name="Text 71"/>
          <p:cNvSpPr/>
          <p:nvPr/>
        </p:nvSpPr>
        <p:spPr>
          <a:xfrm>
            <a:off x="5869534" y="3196742"/>
            <a:ext cx="534010"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10,140</a:t>
            </a:r>
            <a:endParaRPr lang="en-US" sz="1300" dirty="0"/>
          </a:p>
        </p:txBody>
      </p:sp>
      <p:sp>
        <p:nvSpPr>
          <p:cNvPr id="75" name="Text 72"/>
          <p:cNvSpPr/>
          <p:nvPr/>
        </p:nvSpPr>
        <p:spPr>
          <a:xfrm>
            <a:off x="7329830" y="3196742"/>
            <a:ext cx="515722"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92.1%</a:t>
            </a:r>
            <a:endParaRPr lang="en-US" sz="1300" dirty="0"/>
          </a:p>
        </p:txBody>
      </p:sp>
      <p:sp>
        <p:nvSpPr>
          <p:cNvPr id="76" name="Text 73"/>
          <p:cNvSpPr/>
          <p:nvPr/>
        </p:nvSpPr>
        <p:spPr>
          <a:xfrm>
            <a:off x="9183319" y="3196742"/>
            <a:ext cx="42336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2.8%</a:t>
            </a:r>
            <a:endParaRPr lang="en-US" sz="1300" dirty="0"/>
          </a:p>
        </p:txBody>
      </p:sp>
      <p:sp>
        <p:nvSpPr>
          <p:cNvPr id="77" name="Text 74"/>
          <p:cNvSpPr/>
          <p:nvPr/>
        </p:nvSpPr>
        <p:spPr>
          <a:xfrm>
            <a:off x="10112350" y="3239719"/>
            <a:ext cx="430682" cy="138074"/>
          </a:xfrm>
          <a:prstGeom prst="rect">
            <a:avLst/>
          </a:prstGeom>
          <a:noFill/>
          <a:ln/>
        </p:spPr>
        <p:txBody>
          <a:bodyPr wrap="none" lIns="0" tIns="0" rIns="0" bIns="0" rtlCol="0" anchor="t"/>
          <a:lstStyle/>
          <a:p>
            <a:pPr algn="l" indent="0" marL="0">
              <a:buNone/>
            </a:pPr>
            <a:r>
              <a:rPr lang="en-US" sz="830" b="1" spc="33" kern="0" dirty="0">
                <a:solidFill>
                  <a:srgbClr val="FFFFFF"/>
                </a:solidFill>
                <a:latin typeface="Arial" pitchFamily="34" charset="0"/>
                <a:ea typeface="Arial" pitchFamily="34" charset="-122"/>
                <a:cs typeface="Arial" pitchFamily="34" charset="-120"/>
              </a:rPr>
              <a:t>WATCH</a:t>
            </a:r>
            <a:endParaRPr lang="en-US" sz="830" dirty="0"/>
          </a:p>
        </p:txBody>
      </p:sp>
      <p:sp>
        <p:nvSpPr>
          <p:cNvPr id="78" name="Text 75"/>
          <p:cNvSpPr/>
          <p:nvPr/>
        </p:nvSpPr>
        <p:spPr>
          <a:xfrm>
            <a:off x="869594" y="3703320"/>
            <a:ext cx="888797" cy="221285"/>
          </a:xfrm>
          <a:prstGeom prst="rect">
            <a:avLst/>
          </a:prstGeom>
          <a:noFill/>
          <a:ln/>
        </p:spPr>
        <p:txBody>
          <a:bodyPr wrap="none" lIns="0" tIns="0" rIns="0" bIns="0" rtlCol="0" anchor="t"/>
          <a:lstStyle/>
          <a:p>
            <a:pPr algn="l" indent="0" marL="0">
              <a:buNone/>
            </a:pPr>
            <a:r>
              <a:rPr lang="en-US" sz="1300" b="1" dirty="0">
                <a:solidFill>
                  <a:srgbClr val="15171C"/>
                </a:solidFill>
                <a:latin typeface="Arial" pitchFamily="34" charset="0"/>
                <a:ea typeface="Arial" pitchFamily="34" charset="-122"/>
                <a:cs typeface="Arial" pitchFamily="34" charset="-120"/>
              </a:rPr>
              <a:t>Westhaven</a:t>
            </a:r>
            <a:endParaRPr lang="en-US" sz="1300" dirty="0"/>
          </a:p>
        </p:txBody>
      </p:sp>
      <p:sp>
        <p:nvSpPr>
          <p:cNvPr id="79" name="Text 76"/>
          <p:cNvSpPr/>
          <p:nvPr/>
        </p:nvSpPr>
        <p:spPr>
          <a:xfrm>
            <a:off x="2835554" y="3703320"/>
            <a:ext cx="58338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€2.91m</a:t>
            </a:r>
            <a:endParaRPr lang="en-US" sz="1300" dirty="0"/>
          </a:p>
        </p:txBody>
      </p:sp>
      <p:sp>
        <p:nvSpPr>
          <p:cNvPr id="80" name="Text 77"/>
          <p:cNvSpPr/>
          <p:nvPr/>
        </p:nvSpPr>
        <p:spPr>
          <a:xfrm>
            <a:off x="4510735" y="3703320"/>
            <a:ext cx="37764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31%</a:t>
            </a:r>
            <a:endParaRPr lang="en-US" sz="1300" dirty="0"/>
          </a:p>
        </p:txBody>
      </p:sp>
      <p:sp>
        <p:nvSpPr>
          <p:cNvPr id="81" name="Text 78"/>
          <p:cNvSpPr/>
          <p:nvPr/>
        </p:nvSpPr>
        <p:spPr>
          <a:xfrm>
            <a:off x="5960974" y="3703320"/>
            <a:ext cx="442570"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8,960</a:t>
            </a:r>
            <a:endParaRPr lang="en-US" sz="1300" dirty="0"/>
          </a:p>
        </p:txBody>
      </p:sp>
      <p:sp>
        <p:nvSpPr>
          <p:cNvPr id="82" name="Text 79"/>
          <p:cNvSpPr/>
          <p:nvPr/>
        </p:nvSpPr>
        <p:spPr>
          <a:xfrm>
            <a:off x="7329830" y="3703320"/>
            <a:ext cx="515722"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89.4%</a:t>
            </a:r>
            <a:endParaRPr lang="en-US" sz="1300" dirty="0"/>
          </a:p>
        </p:txBody>
      </p:sp>
      <p:sp>
        <p:nvSpPr>
          <p:cNvPr id="83" name="Text 80"/>
          <p:cNvSpPr/>
          <p:nvPr/>
        </p:nvSpPr>
        <p:spPr>
          <a:xfrm>
            <a:off x="9183319" y="3703320"/>
            <a:ext cx="42336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3.4%</a:t>
            </a:r>
            <a:endParaRPr lang="en-US" sz="1300" dirty="0"/>
          </a:p>
        </p:txBody>
      </p:sp>
      <p:sp>
        <p:nvSpPr>
          <p:cNvPr id="84" name="Text 81"/>
          <p:cNvSpPr/>
          <p:nvPr/>
        </p:nvSpPr>
        <p:spPr>
          <a:xfrm>
            <a:off x="10112350" y="3746297"/>
            <a:ext cx="851306" cy="138074"/>
          </a:xfrm>
          <a:prstGeom prst="rect">
            <a:avLst/>
          </a:prstGeom>
          <a:noFill/>
          <a:ln/>
        </p:spPr>
        <p:txBody>
          <a:bodyPr wrap="none" lIns="0" tIns="0" rIns="0" bIns="0" rtlCol="0" anchor="t"/>
          <a:lstStyle/>
          <a:p>
            <a:pPr algn="l" indent="0" marL="0">
              <a:buNone/>
            </a:pPr>
            <a:r>
              <a:rPr lang="en-US" sz="830" b="1" spc="33" kern="0" dirty="0">
                <a:solidFill>
                  <a:srgbClr val="FFFFFF"/>
                </a:solidFill>
                <a:latin typeface="Arial" pitchFamily="34" charset="0"/>
                <a:ea typeface="Arial" pitchFamily="34" charset="-122"/>
                <a:cs typeface="Arial" pitchFamily="34" charset="-120"/>
              </a:rPr>
              <a:t>CONSTRAINED</a:t>
            </a:r>
            <a:endParaRPr lang="en-US" sz="830" dirty="0"/>
          </a:p>
        </p:txBody>
      </p:sp>
      <p:sp>
        <p:nvSpPr>
          <p:cNvPr id="85" name="Text 82"/>
          <p:cNvSpPr/>
          <p:nvPr/>
        </p:nvSpPr>
        <p:spPr>
          <a:xfrm>
            <a:off x="869594" y="4208983"/>
            <a:ext cx="964692" cy="221285"/>
          </a:xfrm>
          <a:prstGeom prst="rect">
            <a:avLst/>
          </a:prstGeom>
          <a:noFill/>
          <a:ln/>
        </p:spPr>
        <p:txBody>
          <a:bodyPr wrap="none" lIns="0" tIns="0" rIns="0" bIns="0" rtlCol="0" anchor="t"/>
          <a:lstStyle/>
          <a:p>
            <a:pPr algn="l" indent="0" marL="0">
              <a:buNone/>
            </a:pPr>
            <a:r>
              <a:rPr lang="en-US" sz="1300" b="1" dirty="0">
                <a:solidFill>
                  <a:srgbClr val="15171C"/>
                </a:solidFill>
                <a:latin typeface="Arial" pitchFamily="34" charset="0"/>
                <a:ea typeface="Arial" pitchFamily="34" charset="-122"/>
                <a:cs typeface="Arial" pitchFamily="34" charset="-120"/>
              </a:rPr>
              <a:t>Bellweather</a:t>
            </a:r>
            <a:endParaRPr lang="en-US" sz="1300" dirty="0"/>
          </a:p>
        </p:txBody>
      </p:sp>
      <p:sp>
        <p:nvSpPr>
          <p:cNvPr id="86" name="Text 83"/>
          <p:cNvSpPr/>
          <p:nvPr/>
        </p:nvSpPr>
        <p:spPr>
          <a:xfrm>
            <a:off x="2835554" y="4208983"/>
            <a:ext cx="58338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€2.39m</a:t>
            </a:r>
            <a:endParaRPr lang="en-US" sz="1300" dirty="0"/>
          </a:p>
        </p:txBody>
      </p:sp>
      <p:sp>
        <p:nvSpPr>
          <p:cNvPr id="87" name="Text 84"/>
          <p:cNvSpPr/>
          <p:nvPr/>
        </p:nvSpPr>
        <p:spPr>
          <a:xfrm>
            <a:off x="4510735" y="4208983"/>
            <a:ext cx="37764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27%</a:t>
            </a:r>
            <a:endParaRPr lang="en-US" sz="1300" dirty="0"/>
          </a:p>
        </p:txBody>
      </p:sp>
      <p:sp>
        <p:nvSpPr>
          <p:cNvPr id="88" name="Text 85"/>
          <p:cNvSpPr/>
          <p:nvPr/>
        </p:nvSpPr>
        <p:spPr>
          <a:xfrm>
            <a:off x="5960974" y="4208983"/>
            <a:ext cx="442570"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6,840</a:t>
            </a:r>
            <a:endParaRPr lang="en-US" sz="1300" dirty="0"/>
          </a:p>
        </p:txBody>
      </p:sp>
      <p:sp>
        <p:nvSpPr>
          <p:cNvPr id="89" name="Text 86"/>
          <p:cNvSpPr/>
          <p:nvPr/>
        </p:nvSpPr>
        <p:spPr>
          <a:xfrm>
            <a:off x="7329830" y="4208983"/>
            <a:ext cx="515722"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88.7%</a:t>
            </a:r>
            <a:endParaRPr lang="en-US" sz="1300" dirty="0"/>
          </a:p>
        </p:txBody>
      </p:sp>
      <p:sp>
        <p:nvSpPr>
          <p:cNvPr id="90" name="Text 87"/>
          <p:cNvSpPr/>
          <p:nvPr/>
        </p:nvSpPr>
        <p:spPr>
          <a:xfrm>
            <a:off x="9183319" y="4208983"/>
            <a:ext cx="42336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3.2%</a:t>
            </a:r>
            <a:endParaRPr lang="en-US" sz="1300" dirty="0"/>
          </a:p>
        </p:txBody>
      </p:sp>
      <p:sp>
        <p:nvSpPr>
          <p:cNvPr id="91" name="Text 88"/>
          <p:cNvSpPr/>
          <p:nvPr/>
        </p:nvSpPr>
        <p:spPr>
          <a:xfrm>
            <a:off x="10112350" y="4251960"/>
            <a:ext cx="851306" cy="138074"/>
          </a:xfrm>
          <a:prstGeom prst="rect">
            <a:avLst/>
          </a:prstGeom>
          <a:noFill/>
          <a:ln/>
        </p:spPr>
        <p:txBody>
          <a:bodyPr wrap="none" lIns="0" tIns="0" rIns="0" bIns="0" rtlCol="0" anchor="t"/>
          <a:lstStyle/>
          <a:p>
            <a:pPr algn="l" indent="0" marL="0">
              <a:buNone/>
            </a:pPr>
            <a:r>
              <a:rPr lang="en-US" sz="830" b="1" spc="33" kern="0" dirty="0">
                <a:solidFill>
                  <a:srgbClr val="FFFFFF"/>
                </a:solidFill>
                <a:latin typeface="Arial" pitchFamily="34" charset="0"/>
                <a:ea typeface="Arial" pitchFamily="34" charset="-122"/>
                <a:cs typeface="Arial" pitchFamily="34" charset="-120"/>
              </a:rPr>
              <a:t>CONSTRAINED</a:t>
            </a:r>
            <a:endParaRPr lang="en-US" sz="830" dirty="0"/>
          </a:p>
        </p:txBody>
      </p:sp>
      <p:sp>
        <p:nvSpPr>
          <p:cNvPr id="92" name="Text 89"/>
          <p:cNvSpPr/>
          <p:nvPr/>
        </p:nvSpPr>
        <p:spPr>
          <a:xfrm>
            <a:off x="942746" y="4973422"/>
            <a:ext cx="10290658" cy="485546"/>
          </a:xfrm>
          <a:prstGeom prst="rect">
            <a:avLst/>
          </a:prstGeom>
          <a:noFill/>
          <a:ln/>
        </p:spPr>
        <p:txBody>
          <a:bodyPr wrap="none" lIns="0" tIns="0" rIns="0" bIns="0" rtlCol="0" anchor="t"/>
          <a:lstStyle/>
          <a:p>
            <a:pPr algn="l" indent="0" marL="0">
              <a:lnSpc>
                <a:spcPts val="2020"/>
              </a:lnSpc>
              <a:buNone/>
            </a:pPr>
            <a:r>
              <a:rPr lang="en-US" sz="1300" b="1" dirty="0">
                <a:solidFill>
                  <a:srgbClr val="3F434B"/>
                </a:solidFill>
                <a:latin typeface="Arial" pitchFamily="34" charset="0"/>
                <a:ea typeface="Arial" pitchFamily="34" charset="-122"/>
                <a:cs typeface="Arial" pitchFamily="34" charset="-120"/>
              </a:rPr>
              <a:t>Management implication:</a:t>
            </a:r>
            <a:pPr algn="l" indent="0" marL="0">
              <a:lnSpc>
                <a:spcPts val="2020"/>
              </a:lnSpc>
              <a:buNone/>
            </a:pPr>
            <a:r>
              <a:rPr lang="en-US" sz="1300" dirty="0">
                <a:solidFill>
                  <a:srgbClr val="3F434B"/>
                </a:solidFill>
                <a:latin typeface="Arial" pitchFamily="34" charset="0"/>
                <a:ea typeface="Arial" pitchFamily="34" charset="-122"/>
                <a:cs typeface="Arial" pitchFamily="34" charset="-120"/>
              </a:rPr>
              <a:t> availability-aware acquisition caps should apply first in Westhaven and Bellweather, where growth is high but</a:t>
            </a:r>
            <a:endParaRPr lang="en-US" sz="1300" dirty="0"/>
          </a:p>
          <a:p>
            <a:pPr algn="l" indent="0" marL="0">
              <a:lnSpc>
                <a:spcPts val="2020"/>
              </a:lnSpc>
              <a:buNone/>
            </a:pPr>
            <a:r>
              <a:rPr lang="en-US" sz="1300" dirty="0">
                <a:solidFill>
                  <a:srgbClr val="3F434B"/>
                </a:solidFill>
                <a:latin typeface="Arial" pitchFamily="34" charset="0"/>
                <a:ea typeface="Arial" pitchFamily="34" charset="-122"/>
                <a:cs typeface="Arial" pitchFamily="34" charset="-120"/>
              </a:rPr>
              <a:t>availability is below 90% and churn is above the company average.</a:t>
            </a:r>
            <a:endParaRPr lang="en-US" sz="1300" dirty="0"/>
          </a:p>
        </p:txBody>
      </p:sp>
      <p:sp>
        <p:nvSpPr>
          <p:cNvPr id="93" name="Text 90"/>
          <p:cNvSpPr/>
          <p:nvPr/>
        </p:nvSpPr>
        <p:spPr>
          <a:xfrm>
            <a:off x="685800" y="5808269"/>
            <a:ext cx="5711342" cy="147218"/>
          </a:xfrm>
          <a:prstGeom prst="rect">
            <a:avLst/>
          </a:prstGeom>
          <a:noFill/>
          <a:ln/>
        </p:spPr>
        <p:txBody>
          <a:bodyPr wrap="none" lIns="0" tIns="0" rIns="0" bIns="0" rtlCol="0" anchor="t"/>
          <a:lstStyle/>
          <a:p>
            <a:pPr algn="l" indent="0" marL="0">
              <a:buNone/>
            </a:pPr>
            <a:r>
              <a:rPr lang="en-US" sz="870" spc="26" kern="0" dirty="0">
                <a:solidFill>
                  <a:srgbClr val="83878E"/>
                </a:solidFill>
                <a:latin typeface="Consolas" pitchFamily="34" charset="0"/>
                <a:ea typeface="Consolas" pitchFamily="34" charset="-122"/>
                <a:cs typeface="Consolas" pitchFamily="34" charset="-120"/>
              </a:rPr>
              <a:t>Source: user brief. Readout is working judgment based on availability and churn.</a:t>
            </a:r>
            <a:endParaRPr lang="en-US" sz="870" dirty="0"/>
          </a:p>
        </p:txBody>
      </p:sp>
      <p:sp>
        <p:nvSpPr>
          <p:cNvPr id="94" name="Text 91"/>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06 / 12</a:t>
            </a:r>
            <a:endParaRPr lang="en-US" sz="82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848002"/>
            <a:ext cx="10820004" cy="28529"/>
          </a:xfrm>
          <a:prstGeom prst="rect">
            <a:avLst/>
          </a:prstGeom>
          <a:solidFill>
            <a:srgbClr val="15508C"/>
          </a:solidFill>
          <a:ln/>
        </p:spPr>
      </p:sp>
      <p:sp>
        <p:nvSpPr>
          <p:cNvPr id="4" name="Shape 1"/>
          <p:cNvSpPr/>
          <p:nvPr/>
        </p:nvSpPr>
        <p:spPr>
          <a:xfrm>
            <a:off x="685800" y="1870862"/>
            <a:ext cx="513893" cy="28346"/>
          </a:xfrm>
          <a:prstGeom prst="rect">
            <a:avLst/>
          </a:prstGeom>
          <a:solidFill>
            <a:srgbClr val="15508C"/>
          </a:solidFill>
          <a:ln/>
        </p:spPr>
      </p:sp>
      <p:sp>
        <p:nvSpPr>
          <p:cNvPr id="5" name="Shape 2"/>
          <p:cNvSpPr/>
          <p:nvPr/>
        </p:nvSpPr>
        <p:spPr>
          <a:xfrm>
            <a:off x="7156094" y="2113178"/>
            <a:ext cx="2056486" cy="1420978"/>
          </a:xfrm>
          <a:prstGeom prst="roundRect">
            <a:avLst>
              <a:gd name="adj" fmla="val 6692"/>
            </a:avLst>
          </a:prstGeom>
          <a:solidFill>
            <a:srgbClr val="F6F7F9"/>
          </a:solidFill>
          <a:ln w="9525">
            <a:solidFill>
              <a:srgbClr val="E2E5EA"/>
            </a:solidFill>
            <a:prstDash val="solid"/>
          </a:ln>
        </p:spPr>
      </p:sp>
      <p:sp>
        <p:nvSpPr>
          <p:cNvPr id="6" name="Shape 3"/>
          <p:cNvSpPr/>
          <p:nvPr/>
        </p:nvSpPr>
        <p:spPr>
          <a:xfrm>
            <a:off x="7156094" y="2208276"/>
            <a:ext cx="28529" cy="1230234"/>
          </a:xfrm>
          <a:prstGeom prst="rect">
            <a:avLst/>
          </a:prstGeom>
          <a:solidFill>
            <a:srgbClr val="15508C"/>
          </a:solidFill>
          <a:ln/>
        </p:spPr>
      </p:sp>
      <p:sp>
        <p:nvSpPr>
          <p:cNvPr id="7" name="Shape 4"/>
          <p:cNvSpPr/>
          <p:nvPr/>
        </p:nvSpPr>
        <p:spPr>
          <a:xfrm>
            <a:off x="9449410" y="2113178"/>
            <a:ext cx="2056486" cy="1420978"/>
          </a:xfrm>
          <a:prstGeom prst="roundRect">
            <a:avLst>
              <a:gd name="adj" fmla="val 6692"/>
            </a:avLst>
          </a:prstGeom>
          <a:solidFill>
            <a:srgbClr val="F6F7F9"/>
          </a:solidFill>
          <a:ln w="9525">
            <a:solidFill>
              <a:srgbClr val="E2E5EA"/>
            </a:solidFill>
            <a:prstDash val="solid"/>
          </a:ln>
        </p:spPr>
      </p:sp>
      <p:sp>
        <p:nvSpPr>
          <p:cNvPr id="8" name="Shape 5"/>
          <p:cNvSpPr/>
          <p:nvPr/>
        </p:nvSpPr>
        <p:spPr>
          <a:xfrm>
            <a:off x="9449410" y="2208276"/>
            <a:ext cx="28529" cy="1230234"/>
          </a:xfrm>
          <a:prstGeom prst="rect">
            <a:avLst/>
          </a:prstGeom>
          <a:solidFill>
            <a:srgbClr val="15508C"/>
          </a:solidFill>
          <a:ln/>
        </p:spPr>
      </p:sp>
      <p:sp>
        <p:nvSpPr>
          <p:cNvPr id="9" name="Shape 6"/>
          <p:cNvSpPr/>
          <p:nvPr/>
        </p:nvSpPr>
        <p:spPr>
          <a:xfrm>
            <a:off x="7156094" y="3770071"/>
            <a:ext cx="2056486" cy="1876349"/>
          </a:xfrm>
          <a:prstGeom prst="roundRect">
            <a:avLst>
              <a:gd name="adj" fmla="val 5068"/>
            </a:avLst>
          </a:prstGeom>
          <a:solidFill>
            <a:srgbClr val="F6F7F9"/>
          </a:solidFill>
          <a:ln w="9525">
            <a:solidFill>
              <a:srgbClr val="E2E5EA"/>
            </a:solidFill>
            <a:prstDash val="solid"/>
          </a:ln>
        </p:spPr>
      </p:sp>
      <p:sp>
        <p:nvSpPr>
          <p:cNvPr id="10" name="Shape 7"/>
          <p:cNvSpPr/>
          <p:nvPr/>
        </p:nvSpPr>
        <p:spPr>
          <a:xfrm>
            <a:off x="7156094" y="3865169"/>
            <a:ext cx="28529" cy="1686245"/>
          </a:xfrm>
          <a:prstGeom prst="rect">
            <a:avLst/>
          </a:prstGeom>
          <a:solidFill>
            <a:srgbClr val="15508C"/>
          </a:solidFill>
          <a:ln/>
        </p:spPr>
      </p:sp>
      <p:sp>
        <p:nvSpPr>
          <p:cNvPr id="11" name="Shape 8"/>
          <p:cNvSpPr/>
          <p:nvPr/>
        </p:nvSpPr>
        <p:spPr>
          <a:xfrm>
            <a:off x="9449410" y="3770071"/>
            <a:ext cx="2056486" cy="1876349"/>
          </a:xfrm>
          <a:prstGeom prst="roundRect">
            <a:avLst>
              <a:gd name="adj" fmla="val 5068"/>
            </a:avLst>
          </a:prstGeom>
          <a:solidFill>
            <a:srgbClr val="F6F7F9"/>
          </a:solidFill>
          <a:ln w="9525">
            <a:solidFill>
              <a:srgbClr val="E2E5EA"/>
            </a:solidFill>
            <a:prstDash val="solid"/>
          </a:ln>
        </p:spPr>
      </p:sp>
      <p:sp>
        <p:nvSpPr>
          <p:cNvPr id="12" name="Shape 9"/>
          <p:cNvSpPr/>
          <p:nvPr/>
        </p:nvSpPr>
        <p:spPr>
          <a:xfrm>
            <a:off x="9449410" y="3865169"/>
            <a:ext cx="28529" cy="1686245"/>
          </a:xfrm>
          <a:prstGeom prst="rect">
            <a:avLst/>
          </a:prstGeom>
          <a:solidFill>
            <a:srgbClr val="15508C"/>
          </a:solidFill>
          <a:ln/>
        </p:spPr>
      </p:sp>
      <p:sp>
        <p:nvSpPr>
          <p:cNvPr id="13" name="Shape 10"/>
          <p:cNvSpPr/>
          <p:nvPr/>
        </p:nvSpPr>
        <p:spPr>
          <a:xfrm>
            <a:off x="685800" y="6181344"/>
            <a:ext cx="10820095" cy="9510"/>
          </a:xfrm>
          <a:prstGeom prst="rect">
            <a:avLst/>
          </a:prstGeom>
          <a:solidFill>
            <a:srgbClr val="E2E5EA"/>
          </a:solidFill>
          <a:ln/>
        </p:spPr>
      </p:sp>
      <p:graphicFrame>
        <p:nvGraphicFramePr>
          <p:cNvPr id="14" name="Chart 0" descr=""/>
          <p:cNvGraphicFramePr/>
          <p:nvPr/>
        </p:nvGraphicFramePr>
        <p:xfrm>
          <a:off x="685800" y="2321662"/>
          <a:ext cx="6088990" cy="2856586"/>
        </p:xfrm>
        <a:graphic xmlns:a="http://schemas.openxmlformats.org/drawingml/2006/main">
          <a:graphicData uri="http://schemas.openxmlformats.org/drawingml/2006/chart">
            <c:chart xmlns:c="http://schemas.openxmlformats.org/drawingml/2006/chart" r:id="rId1"/>
          </a:graphicData>
        </a:graphic>
      </p:graphicFrame>
      <p:sp>
        <p:nvSpPr>
          <p:cNvPr id="15" name="Text 11"/>
          <p:cNvSpPr/>
          <p:nvPr/>
        </p:nvSpPr>
        <p:spPr>
          <a:xfrm>
            <a:off x="685800" y="513893"/>
            <a:ext cx="1679753"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07</a:t>
            </a:r>
            <a:pPr algn="l" indent="0" marL="0">
              <a:buNone/>
            </a:pPr>
            <a:r>
              <a:rPr lang="en-US" sz="900" spc="36" kern="0" dirty="0">
                <a:solidFill>
                  <a:srgbClr val="666A73"/>
                </a:solidFill>
                <a:latin typeface="Arial" pitchFamily="34" charset="0"/>
                <a:ea typeface="Arial" pitchFamily="34" charset="-122"/>
                <a:cs typeface="Arial" pitchFamily="34" charset="-120"/>
              </a:rPr>
              <a:t> AVAILABILITY DIAGNOSIS</a:t>
            </a:r>
            <a:endParaRPr lang="en-US" sz="900" dirty="0"/>
          </a:p>
        </p:txBody>
      </p:sp>
      <p:sp>
        <p:nvSpPr>
          <p:cNvPr id="16" name="Text 12"/>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7" name="Text 13"/>
          <p:cNvSpPr/>
          <p:nvPr/>
        </p:nvSpPr>
        <p:spPr>
          <a:xfrm>
            <a:off x="685800" y="782726"/>
            <a:ext cx="5693054" cy="1022299"/>
          </a:xfrm>
          <a:prstGeom prst="rect">
            <a:avLst/>
          </a:prstGeom>
          <a:noFill/>
          <a:ln/>
        </p:spPr>
        <p:txBody>
          <a:bodyPr wrap="none" lIns="0" tIns="0" rIns="0" bIns="0" rtlCol="0" anchor="t"/>
          <a:lstStyle/>
          <a:p>
            <a:pPr algn="l" indent="0" marL="0">
              <a:lnSpc>
                <a:spcPts val="3690"/>
              </a:lnSpc>
              <a:buNone/>
            </a:pPr>
            <a:r>
              <a:rPr lang="en-US" sz="3290" b="1" spc="-66" kern="0" dirty="0">
                <a:solidFill>
                  <a:srgbClr val="15171C"/>
                </a:solidFill>
                <a:latin typeface="Arial" pitchFamily="34" charset="0"/>
                <a:ea typeface="Arial" pitchFamily="34" charset="-122"/>
                <a:cs typeface="Arial" pitchFamily="34" charset="-120"/>
              </a:rPr>
              <a:t>Battery refurbishment is the</a:t>
            </a:r>
            <a:endParaRPr lang="en-US" sz="3290" dirty="0"/>
          </a:p>
          <a:p>
            <a:pPr algn="l" indent="0" marL="0">
              <a:lnSpc>
                <a:spcPts val="3690"/>
              </a:lnSpc>
              <a:buNone/>
            </a:pPr>
            <a:r>
              <a:rPr lang="en-US" sz="3290" b="1" spc="-66" kern="0" dirty="0">
                <a:solidFill>
                  <a:srgbClr val="15171C"/>
                </a:solidFill>
                <a:latin typeface="Arial" pitchFamily="34" charset="0"/>
                <a:ea typeface="Arial" pitchFamily="34" charset="-122"/>
                <a:cs typeface="Arial" pitchFamily="34" charset="-120"/>
              </a:rPr>
              <a:t>largest availability bottleneck</a:t>
            </a:r>
            <a:endParaRPr lang="en-US" sz="3290" dirty="0"/>
          </a:p>
        </p:txBody>
      </p:sp>
      <p:sp>
        <p:nvSpPr>
          <p:cNvPr id="18" name="Text 14"/>
          <p:cNvSpPr/>
          <p:nvPr/>
        </p:nvSpPr>
        <p:spPr>
          <a:xfrm>
            <a:off x="685800" y="2113178"/>
            <a:ext cx="2300630" cy="137160"/>
          </a:xfrm>
          <a:prstGeom prst="rect">
            <a:avLst/>
          </a:prstGeom>
          <a:noFill/>
          <a:ln/>
        </p:spPr>
        <p:txBody>
          <a:bodyPr wrap="none" lIns="0" tIns="0" rIns="0" bIns="0" rtlCol="0" anchor="t"/>
          <a:lstStyle/>
          <a:p>
            <a:pPr algn="l" indent="0" marL="0">
              <a:buNone/>
            </a:pPr>
            <a:r>
              <a:rPr lang="en-US" sz="790" b="1" spc="79" kern="0" dirty="0">
                <a:solidFill>
                  <a:srgbClr val="666A73"/>
                </a:solidFill>
                <a:latin typeface="Arial" pitchFamily="34" charset="0"/>
                <a:ea typeface="Arial" pitchFamily="34" charset="-122"/>
                <a:cs typeface="Arial" pitchFamily="34" charset="-120"/>
              </a:rPr>
              <a:t>UNAVAILABLE BIKES AT QUARTER END</a:t>
            </a:r>
            <a:endParaRPr lang="en-US" sz="790" dirty="0"/>
          </a:p>
        </p:txBody>
      </p:sp>
      <p:sp>
        <p:nvSpPr>
          <p:cNvPr id="19" name="Text 15"/>
          <p:cNvSpPr/>
          <p:nvPr/>
        </p:nvSpPr>
        <p:spPr>
          <a:xfrm>
            <a:off x="7383780" y="2267712"/>
            <a:ext cx="1297534" cy="686714"/>
          </a:xfrm>
          <a:prstGeom prst="rect">
            <a:avLst/>
          </a:prstGeom>
          <a:noFill/>
          <a:ln/>
        </p:spPr>
        <p:txBody>
          <a:bodyPr wrap="none" lIns="0" tIns="0" rIns="0" bIns="0" rtlCol="0" anchor="t"/>
          <a:lstStyle/>
          <a:p>
            <a:pPr algn="l" indent="0" marL="0">
              <a:buNone/>
            </a:pPr>
            <a:r>
              <a:rPr lang="en-US" sz="4150" b="1" spc="-83" kern="0" dirty="0">
                <a:solidFill>
                  <a:srgbClr val="15171C"/>
                </a:solidFill>
                <a:latin typeface="Arial" pitchFamily="34" charset="0"/>
                <a:ea typeface="Arial" pitchFamily="34" charset="-122"/>
                <a:cs typeface="Arial" pitchFamily="34" charset="-120"/>
              </a:rPr>
              <a:t>1,411</a:t>
            </a:r>
            <a:endParaRPr lang="en-US" sz="4150" dirty="0"/>
          </a:p>
        </p:txBody>
      </p:sp>
      <p:sp>
        <p:nvSpPr>
          <p:cNvPr id="20" name="Text 16"/>
          <p:cNvSpPr/>
          <p:nvPr/>
        </p:nvSpPr>
        <p:spPr>
          <a:xfrm>
            <a:off x="7383780" y="2921508"/>
            <a:ext cx="1324966" cy="404165"/>
          </a:xfrm>
          <a:prstGeom prst="rect">
            <a:avLst/>
          </a:prstGeom>
          <a:noFill/>
          <a:ln/>
        </p:spPr>
        <p:txBody>
          <a:bodyPr wrap="none" lIns="0" tIns="0" rIns="0" bIns="0" rtlCol="0" anchor="t"/>
          <a:lstStyle/>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Bikes unavailable at</a:t>
            </a:r>
            <a:endParaRPr lang="en-US" sz="1140" dirty="0"/>
          </a:p>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quarter end</a:t>
            </a:r>
            <a:endParaRPr lang="en-US" sz="1140" dirty="0"/>
          </a:p>
        </p:txBody>
      </p:sp>
      <p:sp>
        <p:nvSpPr>
          <p:cNvPr id="21" name="Text 17"/>
          <p:cNvSpPr/>
          <p:nvPr/>
        </p:nvSpPr>
        <p:spPr>
          <a:xfrm>
            <a:off x="9676181" y="2267712"/>
            <a:ext cx="1587398" cy="686714"/>
          </a:xfrm>
          <a:prstGeom prst="rect">
            <a:avLst/>
          </a:prstGeom>
          <a:noFill/>
          <a:ln/>
        </p:spPr>
        <p:txBody>
          <a:bodyPr wrap="none" lIns="0" tIns="0" rIns="0" bIns="0" rtlCol="0" anchor="t"/>
          <a:lstStyle/>
          <a:p>
            <a:pPr algn="l" indent="0" marL="0">
              <a:buNone/>
            </a:pPr>
            <a:r>
              <a:rPr lang="en-US" sz="4150" b="1" spc="-83" kern="0" dirty="0">
                <a:solidFill>
                  <a:srgbClr val="15171C"/>
                </a:solidFill>
                <a:latin typeface="Arial" pitchFamily="34" charset="0"/>
                <a:ea typeface="Arial" pitchFamily="34" charset="-122"/>
                <a:cs typeface="Arial" pitchFamily="34" charset="-120"/>
              </a:rPr>
              <a:t>16,800</a:t>
            </a:r>
            <a:endParaRPr lang="en-US" sz="4150" dirty="0"/>
          </a:p>
        </p:txBody>
      </p:sp>
      <p:sp>
        <p:nvSpPr>
          <p:cNvPr id="22" name="Text 18"/>
          <p:cNvSpPr/>
          <p:nvPr/>
        </p:nvSpPr>
        <p:spPr>
          <a:xfrm>
            <a:off x="9676181" y="2921508"/>
            <a:ext cx="1263701" cy="182880"/>
          </a:xfrm>
          <a:prstGeom prst="rect">
            <a:avLst/>
          </a:prstGeom>
          <a:noFill/>
          <a:ln/>
        </p:spPr>
        <p:txBody>
          <a:bodyPr wrap="none" lIns="0" tIns="0" rIns="0" bIns="0" rtlCol="0" anchor="t"/>
          <a:lstStyle/>
          <a:p>
            <a:pPr algn="l" indent="0" marL="0">
              <a:buNone/>
            </a:pPr>
            <a:r>
              <a:rPr lang="en-US" sz="1140" dirty="0">
                <a:solidFill>
                  <a:srgbClr val="666A73"/>
                </a:solidFill>
                <a:latin typeface="Arial" pitchFamily="34" charset="0"/>
                <a:ea typeface="Arial" pitchFamily="34" charset="-122"/>
                <a:cs typeface="Arial" pitchFamily="34" charset="-120"/>
              </a:rPr>
              <a:t>Average fleet in Q2</a:t>
            </a:r>
            <a:endParaRPr lang="en-US" sz="1140" dirty="0"/>
          </a:p>
        </p:txBody>
      </p:sp>
      <p:sp>
        <p:nvSpPr>
          <p:cNvPr id="23" name="Text 19"/>
          <p:cNvSpPr/>
          <p:nvPr/>
        </p:nvSpPr>
        <p:spPr>
          <a:xfrm>
            <a:off x="7383780" y="3924605"/>
            <a:ext cx="1326794" cy="686714"/>
          </a:xfrm>
          <a:prstGeom prst="rect">
            <a:avLst/>
          </a:prstGeom>
          <a:noFill/>
          <a:ln/>
        </p:spPr>
        <p:txBody>
          <a:bodyPr wrap="none" lIns="0" tIns="0" rIns="0" bIns="0" rtlCol="0" anchor="t"/>
          <a:lstStyle/>
          <a:p>
            <a:pPr algn="l" indent="0" marL="0">
              <a:buNone/>
            </a:pPr>
            <a:r>
              <a:rPr lang="en-US" sz="4150" b="1" spc="-83" kern="0" dirty="0">
                <a:solidFill>
                  <a:srgbClr val="15171C"/>
                </a:solidFill>
                <a:latin typeface="Arial" pitchFamily="34" charset="0"/>
                <a:ea typeface="Arial" pitchFamily="34" charset="-122"/>
                <a:cs typeface="Arial" pitchFamily="34" charset="-120"/>
              </a:rPr>
              <a:t>14.6d</a:t>
            </a:r>
            <a:endParaRPr lang="en-US" sz="4150" dirty="0"/>
          </a:p>
        </p:txBody>
      </p:sp>
      <p:sp>
        <p:nvSpPr>
          <p:cNvPr id="24" name="Text 20"/>
          <p:cNvSpPr/>
          <p:nvPr/>
        </p:nvSpPr>
        <p:spPr>
          <a:xfrm>
            <a:off x="7383780" y="4578401"/>
            <a:ext cx="1330452" cy="631850"/>
          </a:xfrm>
          <a:prstGeom prst="rect">
            <a:avLst/>
          </a:prstGeom>
          <a:noFill/>
          <a:ln/>
        </p:spPr>
        <p:txBody>
          <a:bodyPr wrap="none" lIns="0" tIns="0" rIns="0" bIns="0" rtlCol="0" anchor="t"/>
          <a:lstStyle/>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Median battery</a:t>
            </a:r>
            <a:endParaRPr lang="en-US" sz="1140" dirty="0"/>
          </a:p>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turnaround, up from</a:t>
            </a:r>
            <a:endParaRPr lang="en-US" sz="1140" dirty="0"/>
          </a:p>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8.2d</a:t>
            </a:r>
            <a:endParaRPr lang="en-US" sz="1140" dirty="0"/>
          </a:p>
        </p:txBody>
      </p:sp>
      <p:sp>
        <p:nvSpPr>
          <p:cNvPr id="25" name="Text 21"/>
          <p:cNvSpPr/>
          <p:nvPr/>
        </p:nvSpPr>
        <p:spPr>
          <a:xfrm>
            <a:off x="7383780" y="5283403"/>
            <a:ext cx="455371" cy="173736"/>
          </a:xfrm>
          <a:prstGeom prst="rect">
            <a:avLst/>
          </a:prstGeom>
          <a:noFill/>
          <a:ln/>
        </p:spPr>
        <p:txBody>
          <a:bodyPr wrap="none" lIns="0" tIns="0" rIns="0" bIns="0" rtlCol="0" anchor="t"/>
          <a:lstStyle/>
          <a:p>
            <a:pPr algn="l" indent="0" marL="0">
              <a:buNone/>
            </a:pPr>
            <a:r>
              <a:rPr lang="en-US" sz="1000" b="1" spc="10" kern="0" dirty="0">
                <a:solidFill>
                  <a:srgbClr val="B3403A"/>
                </a:solidFill>
                <a:latin typeface="Arial" pitchFamily="34" charset="0"/>
                <a:ea typeface="Arial" pitchFamily="34" charset="-122"/>
                <a:cs typeface="Arial" pitchFamily="34" charset="-120"/>
              </a:rPr>
              <a:t>Slower</a:t>
            </a:r>
            <a:endParaRPr lang="en-US" sz="1000" dirty="0"/>
          </a:p>
        </p:txBody>
      </p:sp>
      <p:sp>
        <p:nvSpPr>
          <p:cNvPr id="26" name="Text 22"/>
          <p:cNvSpPr/>
          <p:nvPr/>
        </p:nvSpPr>
        <p:spPr>
          <a:xfrm>
            <a:off x="9676181" y="3924605"/>
            <a:ext cx="1297534" cy="686714"/>
          </a:xfrm>
          <a:prstGeom prst="rect">
            <a:avLst/>
          </a:prstGeom>
          <a:noFill/>
          <a:ln/>
        </p:spPr>
        <p:txBody>
          <a:bodyPr wrap="none" lIns="0" tIns="0" rIns="0" bIns="0" rtlCol="0" anchor="t"/>
          <a:lstStyle/>
          <a:p>
            <a:pPr algn="l" indent="0" marL="0">
              <a:buNone/>
            </a:pPr>
            <a:r>
              <a:rPr lang="en-US" sz="4150" b="1" spc="-83" kern="0" dirty="0">
                <a:solidFill>
                  <a:srgbClr val="15171C"/>
                </a:solidFill>
                <a:latin typeface="Arial" pitchFamily="34" charset="0"/>
                <a:ea typeface="Arial" pitchFamily="34" charset="-122"/>
                <a:cs typeface="Arial" pitchFamily="34" charset="-120"/>
              </a:rPr>
              <a:t>2,640</a:t>
            </a:r>
            <a:endParaRPr lang="en-US" sz="4150" dirty="0"/>
          </a:p>
        </p:txBody>
      </p:sp>
      <p:sp>
        <p:nvSpPr>
          <p:cNvPr id="27" name="Text 23"/>
          <p:cNvSpPr/>
          <p:nvPr/>
        </p:nvSpPr>
        <p:spPr>
          <a:xfrm>
            <a:off x="9676181" y="4578401"/>
            <a:ext cx="1581912" cy="404165"/>
          </a:xfrm>
          <a:prstGeom prst="rect">
            <a:avLst/>
          </a:prstGeom>
          <a:noFill/>
          <a:ln/>
        </p:spPr>
        <p:txBody>
          <a:bodyPr wrap="none" lIns="0" tIns="0" rIns="0" bIns="0" rtlCol="0" anchor="t"/>
          <a:lstStyle/>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Support contacts about</a:t>
            </a:r>
            <a:endParaRPr lang="en-US" sz="1140" dirty="0"/>
          </a:p>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unavailable swap bikes</a:t>
            </a:r>
            <a:endParaRPr lang="en-US" sz="1140" dirty="0"/>
          </a:p>
        </p:txBody>
      </p:sp>
      <p:sp>
        <p:nvSpPr>
          <p:cNvPr id="28" name="Text 24"/>
          <p:cNvSpPr/>
          <p:nvPr/>
        </p:nvSpPr>
        <p:spPr>
          <a:xfrm>
            <a:off x="9676181" y="5072177"/>
            <a:ext cx="847649" cy="173736"/>
          </a:xfrm>
          <a:prstGeom prst="rect">
            <a:avLst/>
          </a:prstGeom>
          <a:noFill/>
          <a:ln/>
        </p:spPr>
        <p:txBody>
          <a:bodyPr wrap="none" lIns="0" tIns="0" rIns="0" bIns="0" rtlCol="0" anchor="t"/>
          <a:lstStyle/>
          <a:p>
            <a:pPr algn="l" indent="0" marL="0">
              <a:buNone/>
            </a:pPr>
            <a:r>
              <a:rPr lang="en-US" sz="1000" b="1" spc="10" kern="0" dirty="0">
                <a:solidFill>
                  <a:srgbClr val="B3403A"/>
                </a:solidFill>
                <a:latin typeface="Arial" pitchFamily="34" charset="0"/>
                <a:ea typeface="Arial" pitchFamily="34" charset="-122"/>
                <a:cs typeface="Arial" pitchFamily="34" charset="-120"/>
              </a:rPr>
              <a:t>Q1 was 1,820</a:t>
            </a:r>
            <a:endParaRPr lang="en-US" sz="1000" dirty="0"/>
          </a:p>
        </p:txBody>
      </p:sp>
      <p:sp>
        <p:nvSpPr>
          <p:cNvPr id="29" name="Text 25"/>
          <p:cNvSpPr/>
          <p:nvPr/>
        </p:nvSpPr>
        <p:spPr>
          <a:xfrm>
            <a:off x="7156094" y="5810098"/>
            <a:ext cx="1342339" cy="146304"/>
          </a:xfrm>
          <a:prstGeom prst="rect">
            <a:avLst/>
          </a:prstGeom>
          <a:noFill/>
          <a:ln/>
        </p:spPr>
        <p:txBody>
          <a:bodyPr wrap="none" lIns="0" tIns="0" rIns="0" bIns="0" rtlCol="0" anchor="t"/>
          <a:lstStyle/>
          <a:p>
            <a:pPr algn="l" indent="0" marL="0">
              <a:buNone/>
            </a:pPr>
            <a:r>
              <a:rPr lang="en-US" sz="860" spc="26" kern="0" dirty="0">
                <a:solidFill>
                  <a:srgbClr val="83878E"/>
                </a:solidFill>
                <a:latin typeface="Consolas" pitchFamily="34" charset="0"/>
                <a:ea typeface="Consolas" pitchFamily="34" charset="-122"/>
                <a:cs typeface="Consolas" pitchFamily="34" charset="-120"/>
              </a:rPr>
              <a:t>Source: user brief.</a:t>
            </a:r>
            <a:endParaRPr lang="en-US" sz="860" dirty="0"/>
          </a:p>
        </p:txBody>
      </p:sp>
      <p:sp>
        <p:nvSpPr>
          <p:cNvPr id="30" name="Text 26"/>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07 / 12</a:t>
            </a:r>
            <a:endParaRPr lang="en-US" sz="82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334110"/>
            <a:ext cx="10820004"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1573682"/>
            <a:ext cx="4366260" cy="1079906"/>
          </a:xfrm>
          <a:prstGeom prst="roundRect">
            <a:avLst>
              <a:gd name="adj" fmla="val 8806"/>
            </a:avLst>
          </a:prstGeom>
          <a:solidFill>
            <a:srgbClr val="F6F7F9"/>
          </a:solidFill>
          <a:ln w="9525">
            <a:solidFill>
              <a:srgbClr val="E2E5EA"/>
            </a:solidFill>
            <a:prstDash val="solid"/>
          </a:ln>
        </p:spPr>
      </p:sp>
      <p:sp>
        <p:nvSpPr>
          <p:cNvPr id="6" name="Shape 3"/>
          <p:cNvSpPr/>
          <p:nvPr/>
        </p:nvSpPr>
        <p:spPr>
          <a:xfrm>
            <a:off x="685800" y="1668780"/>
            <a:ext cx="28529" cy="889437"/>
          </a:xfrm>
          <a:prstGeom prst="rect">
            <a:avLst/>
          </a:prstGeom>
          <a:solidFill>
            <a:srgbClr val="15508C"/>
          </a:solidFill>
          <a:ln/>
        </p:spPr>
      </p:sp>
      <p:sp>
        <p:nvSpPr>
          <p:cNvPr id="7" name="Shape 4"/>
          <p:cNvSpPr/>
          <p:nvPr/>
        </p:nvSpPr>
        <p:spPr>
          <a:xfrm>
            <a:off x="685800" y="2863901"/>
            <a:ext cx="4366260" cy="1298448"/>
          </a:xfrm>
          <a:prstGeom prst="roundRect">
            <a:avLst>
              <a:gd name="adj" fmla="val 7324"/>
            </a:avLst>
          </a:prstGeom>
          <a:solidFill>
            <a:srgbClr val="F6F7F9"/>
          </a:solidFill>
          <a:ln w="9525">
            <a:solidFill>
              <a:srgbClr val="E2E5EA"/>
            </a:solidFill>
            <a:prstDash val="solid"/>
          </a:ln>
        </p:spPr>
      </p:sp>
      <p:sp>
        <p:nvSpPr>
          <p:cNvPr id="8" name="Shape 5"/>
          <p:cNvSpPr/>
          <p:nvPr/>
        </p:nvSpPr>
        <p:spPr>
          <a:xfrm>
            <a:off x="685800" y="2959913"/>
            <a:ext cx="28529" cy="1108344"/>
          </a:xfrm>
          <a:prstGeom prst="rect">
            <a:avLst/>
          </a:prstGeom>
          <a:solidFill>
            <a:srgbClr val="15508C"/>
          </a:solidFill>
          <a:ln/>
        </p:spPr>
      </p:sp>
      <p:sp>
        <p:nvSpPr>
          <p:cNvPr id="9" name="Shape 6"/>
          <p:cNvSpPr/>
          <p:nvPr/>
        </p:nvSpPr>
        <p:spPr>
          <a:xfrm>
            <a:off x="685800" y="4373575"/>
            <a:ext cx="4366260" cy="1298448"/>
          </a:xfrm>
          <a:prstGeom prst="roundRect">
            <a:avLst>
              <a:gd name="adj" fmla="val 7324"/>
            </a:avLst>
          </a:prstGeom>
          <a:solidFill>
            <a:srgbClr val="F6F7F9"/>
          </a:solidFill>
          <a:ln w="9525">
            <a:solidFill>
              <a:srgbClr val="E2E5EA"/>
            </a:solidFill>
            <a:prstDash val="solid"/>
          </a:ln>
        </p:spPr>
      </p:sp>
      <p:sp>
        <p:nvSpPr>
          <p:cNvPr id="10" name="Shape 7"/>
          <p:cNvSpPr/>
          <p:nvPr/>
        </p:nvSpPr>
        <p:spPr>
          <a:xfrm>
            <a:off x="685800" y="4468673"/>
            <a:ext cx="28529" cy="1108344"/>
          </a:xfrm>
          <a:prstGeom prst="rect">
            <a:avLst/>
          </a:prstGeom>
          <a:solidFill>
            <a:srgbClr val="15508C"/>
          </a:solidFill>
          <a:ln/>
        </p:spPr>
      </p:sp>
      <p:sp>
        <p:nvSpPr>
          <p:cNvPr id="11" name="Shape 8"/>
          <p:cNvSpPr/>
          <p:nvPr/>
        </p:nvSpPr>
        <p:spPr>
          <a:xfrm>
            <a:off x="5392217" y="4561027"/>
            <a:ext cx="5675681" cy="778154"/>
          </a:xfrm>
          <a:prstGeom prst="rect">
            <a:avLst/>
          </a:prstGeom>
          <a:solidFill>
            <a:srgbClr val="E4EAF0"/>
          </a:solidFill>
          <a:ln w="9525">
            <a:solidFill>
              <a:srgbClr val="E2E5EA"/>
            </a:solidFill>
            <a:prstDash val="solid"/>
          </a:ln>
        </p:spPr>
      </p:sp>
      <p:sp>
        <p:nvSpPr>
          <p:cNvPr id="12" name="Shape 9"/>
          <p:cNvSpPr/>
          <p:nvPr/>
        </p:nvSpPr>
        <p:spPr>
          <a:xfrm>
            <a:off x="5392217" y="4561027"/>
            <a:ext cx="38130" cy="778337"/>
          </a:xfrm>
          <a:prstGeom prst="rect">
            <a:avLst/>
          </a:prstGeom>
          <a:solidFill>
            <a:srgbClr val="15508C"/>
          </a:solidFill>
          <a:ln/>
        </p:spPr>
      </p:sp>
      <p:sp>
        <p:nvSpPr>
          <p:cNvPr id="13" name="Shape 10"/>
          <p:cNvSpPr/>
          <p:nvPr/>
        </p:nvSpPr>
        <p:spPr>
          <a:xfrm>
            <a:off x="685800" y="6181344"/>
            <a:ext cx="10820095" cy="9510"/>
          </a:xfrm>
          <a:prstGeom prst="rect">
            <a:avLst/>
          </a:prstGeom>
          <a:solidFill>
            <a:srgbClr val="E2E5EA"/>
          </a:solidFill>
          <a:ln/>
        </p:spPr>
      </p:sp>
      <p:graphicFrame>
        <p:nvGraphicFramePr>
          <p:cNvPr id="14" name="Chart 0" descr=""/>
          <p:cNvGraphicFramePr/>
          <p:nvPr/>
        </p:nvGraphicFramePr>
        <p:xfrm>
          <a:off x="5392217" y="1760220"/>
          <a:ext cx="5675681" cy="2670962"/>
        </p:xfrm>
        <a:graphic xmlns:a="http://schemas.openxmlformats.org/drawingml/2006/main">
          <a:graphicData uri="http://schemas.openxmlformats.org/drawingml/2006/chart">
            <c:chart xmlns:c="http://schemas.openxmlformats.org/drawingml/2006/chart" r:id="rId1"/>
          </a:graphicData>
        </a:graphic>
      </p:graphicFrame>
      <p:sp>
        <p:nvSpPr>
          <p:cNvPr id="15" name="Text 11"/>
          <p:cNvSpPr/>
          <p:nvPr/>
        </p:nvSpPr>
        <p:spPr>
          <a:xfrm>
            <a:off x="685800" y="513893"/>
            <a:ext cx="1134770"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08</a:t>
            </a:r>
            <a:pPr algn="l" indent="0" marL="0">
              <a:buNone/>
            </a:pPr>
            <a:r>
              <a:rPr lang="en-US" sz="900" spc="36" kern="0" dirty="0">
                <a:solidFill>
                  <a:srgbClr val="666A73"/>
                </a:solidFill>
                <a:latin typeface="Arial" pitchFamily="34" charset="0"/>
                <a:ea typeface="Arial" pitchFamily="34" charset="-122"/>
                <a:cs typeface="Arial" pitchFamily="34" charset="-120"/>
              </a:rPr>
              <a:t> CAPACITY PLAN</a:t>
            </a:r>
            <a:endParaRPr lang="en-US" sz="900" dirty="0"/>
          </a:p>
        </p:txBody>
      </p:sp>
      <p:sp>
        <p:nvSpPr>
          <p:cNvPr id="16" name="Text 12"/>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7" name="Text 13"/>
          <p:cNvSpPr/>
          <p:nvPr/>
        </p:nvSpPr>
        <p:spPr>
          <a:xfrm>
            <a:off x="685800" y="785470"/>
            <a:ext cx="8962034" cy="481889"/>
          </a:xfrm>
          <a:prstGeom prst="rect">
            <a:avLst/>
          </a:prstGeom>
          <a:noFill/>
          <a:ln/>
        </p:spPr>
        <p:txBody>
          <a:bodyPr wrap="none" lIns="0" tIns="0" rIns="0" bIns="0" rtlCol="0" anchor="t"/>
          <a:lstStyle/>
          <a:p>
            <a:pPr algn="l" indent="0" marL="0">
              <a:buNone/>
            </a:pPr>
            <a:r>
              <a:rPr lang="en-US" sz="2940" b="1" spc="-59" kern="0" dirty="0">
                <a:solidFill>
                  <a:srgbClr val="15171C"/>
                </a:solidFill>
                <a:latin typeface="Arial" pitchFamily="34" charset="0"/>
                <a:ea typeface="Arial" pitchFamily="34" charset="-122"/>
                <a:cs typeface="Arial" pitchFamily="34" charset="-120"/>
              </a:rPr>
              <a:t>The Q3 capacity plan closes the 36-unit weekly gap</a:t>
            </a:r>
            <a:endParaRPr lang="en-US" sz="2940" dirty="0"/>
          </a:p>
        </p:txBody>
      </p:sp>
      <p:sp>
        <p:nvSpPr>
          <p:cNvPr id="18" name="Text 14"/>
          <p:cNvSpPr/>
          <p:nvPr/>
        </p:nvSpPr>
        <p:spPr>
          <a:xfrm>
            <a:off x="888797" y="1711757"/>
            <a:ext cx="784555" cy="612648"/>
          </a:xfrm>
          <a:prstGeom prst="rect">
            <a:avLst/>
          </a:prstGeom>
          <a:noFill/>
          <a:ln/>
        </p:spPr>
        <p:txBody>
          <a:bodyPr wrap="none" lIns="0" tIns="0" rIns="0" bIns="0" rtlCol="0" anchor="t"/>
          <a:lstStyle/>
          <a:p>
            <a:pPr algn="l" indent="0" marL="0">
              <a:buNone/>
            </a:pPr>
            <a:r>
              <a:rPr lang="en-US" sz="3700" b="1" spc="-74" kern="0" dirty="0">
                <a:solidFill>
                  <a:srgbClr val="15171C"/>
                </a:solidFill>
                <a:latin typeface="Arial" pitchFamily="34" charset="0"/>
                <a:ea typeface="Arial" pitchFamily="34" charset="-122"/>
                <a:cs typeface="Arial" pitchFamily="34" charset="-120"/>
              </a:rPr>
              <a:t>238</a:t>
            </a:r>
            <a:endParaRPr lang="en-US" sz="3700" dirty="0"/>
          </a:p>
        </p:txBody>
      </p:sp>
      <p:sp>
        <p:nvSpPr>
          <p:cNvPr id="19" name="Text 15"/>
          <p:cNvSpPr/>
          <p:nvPr/>
        </p:nvSpPr>
        <p:spPr>
          <a:xfrm>
            <a:off x="888797" y="2295144"/>
            <a:ext cx="2611526" cy="164592"/>
          </a:xfrm>
          <a:prstGeom prst="rect">
            <a:avLst/>
          </a:prstGeom>
          <a:noFill/>
          <a:ln/>
        </p:spPr>
        <p:txBody>
          <a:bodyPr wrap="none" lIns="0" tIns="0" rIns="0" bIns="0" rtlCol="0" anchor="t"/>
          <a:lstStyle/>
          <a:p>
            <a:pPr algn="l" indent="0" marL="0">
              <a:buNone/>
            </a:pPr>
            <a:r>
              <a:rPr lang="en-US" sz="1020" dirty="0">
                <a:solidFill>
                  <a:srgbClr val="666A73"/>
                </a:solidFill>
                <a:latin typeface="Arial" pitchFamily="34" charset="0"/>
                <a:ea typeface="Arial" pitchFamily="34" charset="-122"/>
                <a:cs typeface="Arial" pitchFamily="34" charset="-120"/>
              </a:rPr>
              <a:t>Weekly battery refurbishment demand in Q2</a:t>
            </a:r>
            <a:endParaRPr lang="en-US" sz="1020" dirty="0"/>
          </a:p>
        </p:txBody>
      </p:sp>
      <p:sp>
        <p:nvSpPr>
          <p:cNvPr id="20" name="Text 16"/>
          <p:cNvSpPr/>
          <p:nvPr/>
        </p:nvSpPr>
        <p:spPr>
          <a:xfrm>
            <a:off x="888797" y="3001975"/>
            <a:ext cx="784555" cy="612648"/>
          </a:xfrm>
          <a:prstGeom prst="rect">
            <a:avLst/>
          </a:prstGeom>
          <a:noFill/>
          <a:ln/>
        </p:spPr>
        <p:txBody>
          <a:bodyPr wrap="none" lIns="0" tIns="0" rIns="0" bIns="0" rtlCol="0" anchor="t"/>
          <a:lstStyle/>
          <a:p>
            <a:pPr algn="l" indent="0" marL="0">
              <a:buNone/>
            </a:pPr>
            <a:r>
              <a:rPr lang="en-US" sz="3700" b="1" spc="-74" kern="0" dirty="0">
                <a:solidFill>
                  <a:srgbClr val="15171C"/>
                </a:solidFill>
                <a:latin typeface="Arial" pitchFamily="34" charset="0"/>
                <a:ea typeface="Arial" pitchFamily="34" charset="-122"/>
                <a:cs typeface="Arial" pitchFamily="34" charset="-120"/>
              </a:rPr>
              <a:t>202</a:t>
            </a:r>
            <a:endParaRPr lang="en-US" sz="3700" dirty="0"/>
          </a:p>
        </p:txBody>
      </p:sp>
      <p:sp>
        <p:nvSpPr>
          <p:cNvPr id="21" name="Text 17"/>
          <p:cNvSpPr/>
          <p:nvPr/>
        </p:nvSpPr>
        <p:spPr>
          <a:xfrm>
            <a:off x="888797" y="3586277"/>
            <a:ext cx="3182112" cy="164592"/>
          </a:xfrm>
          <a:prstGeom prst="rect">
            <a:avLst/>
          </a:prstGeom>
          <a:noFill/>
          <a:ln/>
        </p:spPr>
        <p:txBody>
          <a:bodyPr wrap="none" lIns="0" tIns="0" rIns="0" bIns="0" rtlCol="0" anchor="t"/>
          <a:lstStyle/>
          <a:p>
            <a:pPr algn="l" indent="0" marL="0">
              <a:buNone/>
            </a:pPr>
            <a:r>
              <a:rPr lang="en-US" sz="1020" dirty="0">
                <a:solidFill>
                  <a:srgbClr val="666A73"/>
                </a:solidFill>
                <a:latin typeface="Arial" pitchFamily="34" charset="0"/>
                <a:ea typeface="Arial" pitchFamily="34" charset="-122"/>
                <a:cs typeface="Arial" pitchFamily="34" charset="-120"/>
              </a:rPr>
              <a:t>Current weekly capacity: 170 internal plus 32 external</a:t>
            </a:r>
            <a:endParaRPr lang="en-US" sz="1020" dirty="0"/>
          </a:p>
        </p:txBody>
      </p:sp>
      <p:sp>
        <p:nvSpPr>
          <p:cNvPr id="22" name="Text 18"/>
          <p:cNvSpPr/>
          <p:nvPr/>
        </p:nvSpPr>
        <p:spPr>
          <a:xfrm>
            <a:off x="888797" y="3838651"/>
            <a:ext cx="652882" cy="157277"/>
          </a:xfrm>
          <a:prstGeom prst="rect">
            <a:avLst/>
          </a:prstGeom>
          <a:noFill/>
          <a:ln/>
        </p:spPr>
        <p:txBody>
          <a:bodyPr wrap="none" lIns="0" tIns="0" rIns="0" bIns="0" rtlCol="0" anchor="t"/>
          <a:lstStyle/>
          <a:p>
            <a:pPr algn="l" indent="0" marL="0">
              <a:buNone/>
            </a:pPr>
            <a:r>
              <a:rPr lang="en-US" sz="890" b="1" spc="9" kern="0" dirty="0">
                <a:solidFill>
                  <a:srgbClr val="B3403A"/>
                </a:solidFill>
                <a:latin typeface="Arial" pitchFamily="34" charset="0"/>
                <a:ea typeface="Arial" pitchFamily="34" charset="-122"/>
                <a:cs typeface="Arial" pitchFamily="34" charset="-120"/>
              </a:rPr>
              <a:t>36-unit gap</a:t>
            </a:r>
            <a:endParaRPr lang="en-US" sz="890" dirty="0"/>
          </a:p>
        </p:txBody>
      </p:sp>
      <p:sp>
        <p:nvSpPr>
          <p:cNvPr id="23" name="Text 19"/>
          <p:cNvSpPr/>
          <p:nvPr/>
        </p:nvSpPr>
        <p:spPr>
          <a:xfrm>
            <a:off x="888797" y="4511650"/>
            <a:ext cx="784555" cy="612648"/>
          </a:xfrm>
          <a:prstGeom prst="rect">
            <a:avLst/>
          </a:prstGeom>
          <a:noFill/>
          <a:ln/>
        </p:spPr>
        <p:txBody>
          <a:bodyPr wrap="none" lIns="0" tIns="0" rIns="0" bIns="0" rtlCol="0" anchor="t"/>
          <a:lstStyle/>
          <a:p>
            <a:pPr algn="l" indent="0" marL="0">
              <a:buNone/>
            </a:pPr>
            <a:r>
              <a:rPr lang="en-US" sz="3700" b="1" spc="-74" kern="0" dirty="0">
                <a:solidFill>
                  <a:srgbClr val="15171C"/>
                </a:solidFill>
                <a:latin typeface="Arial" pitchFamily="34" charset="0"/>
                <a:ea typeface="Arial" pitchFamily="34" charset="-122"/>
                <a:cs typeface="Arial" pitchFamily="34" charset="-120"/>
              </a:rPr>
              <a:t>295</a:t>
            </a:r>
            <a:endParaRPr lang="en-US" sz="3700" dirty="0"/>
          </a:p>
        </p:txBody>
      </p:sp>
      <p:sp>
        <p:nvSpPr>
          <p:cNvPr id="24" name="Text 20"/>
          <p:cNvSpPr/>
          <p:nvPr/>
        </p:nvSpPr>
        <p:spPr>
          <a:xfrm>
            <a:off x="888797" y="5095951"/>
            <a:ext cx="3297326" cy="164592"/>
          </a:xfrm>
          <a:prstGeom prst="rect">
            <a:avLst/>
          </a:prstGeom>
          <a:noFill/>
          <a:ln/>
        </p:spPr>
        <p:txBody>
          <a:bodyPr wrap="none" lIns="0" tIns="0" rIns="0" bIns="0" rtlCol="0" anchor="t"/>
          <a:lstStyle/>
          <a:p>
            <a:pPr algn="l" indent="0" marL="0">
              <a:buNone/>
            </a:pPr>
            <a:r>
              <a:rPr lang="en-US" sz="1020" dirty="0">
                <a:solidFill>
                  <a:srgbClr val="666A73"/>
                </a:solidFill>
                <a:latin typeface="Arial" pitchFamily="34" charset="0"/>
                <a:ea typeface="Arial" pitchFamily="34" charset="-122"/>
                <a:cs typeface="Arial" pitchFamily="34" charset="-120"/>
              </a:rPr>
              <a:t>Recovery weekly capacity: 225 internal plus 70 external</a:t>
            </a:r>
            <a:endParaRPr lang="en-US" sz="1020" dirty="0"/>
          </a:p>
        </p:txBody>
      </p:sp>
      <p:sp>
        <p:nvSpPr>
          <p:cNvPr id="25" name="Text 21"/>
          <p:cNvSpPr/>
          <p:nvPr/>
        </p:nvSpPr>
        <p:spPr>
          <a:xfrm>
            <a:off x="888797" y="5348326"/>
            <a:ext cx="880567" cy="157277"/>
          </a:xfrm>
          <a:prstGeom prst="rect">
            <a:avLst/>
          </a:prstGeom>
          <a:noFill/>
          <a:ln/>
        </p:spPr>
        <p:txBody>
          <a:bodyPr wrap="none" lIns="0" tIns="0" rIns="0" bIns="0" rtlCol="0" anchor="t"/>
          <a:lstStyle/>
          <a:p>
            <a:pPr algn="l" indent="0" marL="0">
              <a:buNone/>
            </a:pPr>
            <a:r>
              <a:rPr lang="en-US" sz="890" b="1" spc="9" kern="0" dirty="0">
                <a:solidFill>
                  <a:srgbClr val="2F7D4F"/>
                </a:solidFill>
                <a:latin typeface="Arial" pitchFamily="34" charset="0"/>
                <a:ea typeface="Arial" pitchFamily="34" charset="-122"/>
                <a:cs typeface="Arial" pitchFamily="34" charset="-120"/>
              </a:rPr>
              <a:t>57-unit cushion</a:t>
            </a:r>
            <a:endParaRPr lang="en-US" sz="890" dirty="0"/>
          </a:p>
        </p:txBody>
      </p:sp>
      <p:sp>
        <p:nvSpPr>
          <p:cNvPr id="26" name="Text 22"/>
          <p:cNvSpPr/>
          <p:nvPr/>
        </p:nvSpPr>
        <p:spPr>
          <a:xfrm>
            <a:off x="5392217" y="1573682"/>
            <a:ext cx="2375611" cy="124358"/>
          </a:xfrm>
          <a:prstGeom prst="rect">
            <a:avLst/>
          </a:prstGeom>
          <a:noFill/>
          <a:ln/>
        </p:spPr>
        <p:txBody>
          <a:bodyPr wrap="none" lIns="0" tIns="0" rIns="0" bIns="0" rtlCol="0" anchor="t"/>
          <a:lstStyle/>
          <a:p>
            <a:pPr algn="l" indent="0" marL="0">
              <a:buNone/>
            </a:pPr>
            <a:r>
              <a:rPr lang="en-US" sz="700" b="1" spc="70" kern="0" dirty="0">
                <a:solidFill>
                  <a:srgbClr val="666A73"/>
                </a:solidFill>
                <a:latin typeface="Arial" pitchFamily="34" charset="0"/>
                <a:ea typeface="Arial" pitchFamily="34" charset="-122"/>
                <a:cs typeface="Arial" pitchFamily="34" charset="-120"/>
              </a:rPr>
              <a:t>BATTERY REFURBISHMENT UNITS PER WEEK</a:t>
            </a:r>
            <a:endParaRPr lang="en-US" sz="700" dirty="0"/>
          </a:p>
        </p:txBody>
      </p:sp>
      <p:sp>
        <p:nvSpPr>
          <p:cNvPr id="27" name="Text 23"/>
          <p:cNvSpPr/>
          <p:nvPr/>
        </p:nvSpPr>
        <p:spPr>
          <a:xfrm>
            <a:off x="5619902" y="4746650"/>
            <a:ext cx="5319979" cy="428854"/>
          </a:xfrm>
          <a:prstGeom prst="rect">
            <a:avLst/>
          </a:prstGeom>
          <a:noFill/>
          <a:ln/>
        </p:spPr>
        <p:txBody>
          <a:bodyPr wrap="none" lIns="0" tIns="0" rIns="0" bIns="0" rtlCol="0" anchor="t"/>
          <a:lstStyle/>
          <a:p>
            <a:pPr algn="l" indent="0" marL="0">
              <a:lnSpc>
                <a:spcPts val="2020"/>
              </a:lnSpc>
              <a:buNone/>
            </a:pPr>
            <a:r>
              <a:rPr lang="en-US" sz="1150" b="1" dirty="0">
                <a:solidFill>
                  <a:srgbClr val="3F434B"/>
                </a:solidFill>
                <a:latin typeface="Arial" pitchFamily="34" charset="0"/>
                <a:ea typeface="Arial" pitchFamily="34" charset="-122"/>
                <a:cs typeface="Arial" pitchFamily="34" charset="-120"/>
              </a:rPr>
              <a:t>Required landing:</a:t>
            </a:r>
            <a:pPr algn="l" indent="0" marL="0">
              <a:lnSpc>
                <a:spcPts val="2020"/>
              </a:lnSpc>
              <a:buNone/>
            </a:pPr>
            <a:r>
              <a:rPr lang="en-US" sz="1150" dirty="0">
                <a:solidFill>
                  <a:srgbClr val="3F434B"/>
                </a:solidFill>
                <a:latin typeface="Arial" pitchFamily="34" charset="0"/>
                <a:ea typeface="Arial" pitchFamily="34" charset="-122"/>
                <a:cs typeface="Arial" pitchFamily="34" charset="-120"/>
              </a:rPr>
              <a:t> add the second internal battery shift by 22 July and contract</a:t>
            </a:r>
            <a:endParaRPr lang="en-US" sz="1150" dirty="0"/>
          </a:p>
          <a:p>
            <a:pPr algn="l" indent="0" marL="0">
              <a:lnSpc>
                <a:spcPts val="2020"/>
              </a:lnSpc>
              <a:buNone/>
            </a:pPr>
            <a:r>
              <a:rPr lang="en-US" sz="1150" dirty="0">
                <a:solidFill>
                  <a:srgbClr val="3F434B"/>
                </a:solidFill>
                <a:latin typeface="Arial" pitchFamily="34" charset="0"/>
                <a:ea typeface="Arial" pitchFamily="34" charset="-122"/>
                <a:cs typeface="Arial" pitchFamily="34" charset="-120"/>
              </a:rPr>
              <a:t>70 external units per week from 12 August.</a:t>
            </a:r>
            <a:endParaRPr lang="en-US" sz="1150" dirty="0"/>
          </a:p>
        </p:txBody>
      </p:sp>
      <p:sp>
        <p:nvSpPr>
          <p:cNvPr id="28" name="Text 24"/>
          <p:cNvSpPr/>
          <p:nvPr/>
        </p:nvSpPr>
        <p:spPr>
          <a:xfrm>
            <a:off x="685800" y="5818327"/>
            <a:ext cx="4727448" cy="132588"/>
          </a:xfrm>
          <a:prstGeom prst="rect">
            <a:avLst/>
          </a:prstGeom>
          <a:noFill/>
          <a:ln/>
        </p:spPr>
        <p:txBody>
          <a:bodyPr wrap="none" lIns="0" tIns="0" rIns="0" bIns="0" rtlCol="0" anchor="t"/>
          <a:lstStyle/>
          <a:p>
            <a:pPr algn="l" indent="0" marL="0">
              <a:buNone/>
            </a:pPr>
            <a:r>
              <a:rPr lang="en-US" sz="770" spc="23" kern="0" dirty="0">
                <a:solidFill>
                  <a:srgbClr val="83878E"/>
                </a:solidFill>
                <a:latin typeface="Consolas" pitchFamily="34" charset="0"/>
                <a:ea typeface="Consolas" pitchFamily="34" charset="-122"/>
                <a:cs typeface="Consolas" pitchFamily="34" charset="-120"/>
              </a:rPr>
              <a:t>Source: user brief. Recovery capacity equals 225 internal plus 70 external.</a:t>
            </a:r>
            <a:endParaRPr lang="en-US" sz="770" dirty="0"/>
          </a:p>
        </p:txBody>
      </p:sp>
      <p:sp>
        <p:nvSpPr>
          <p:cNvPr id="29" name="Text 25"/>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08 / 12</a:t>
            </a:r>
            <a:endParaRPr lang="en-US" sz="82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225296"/>
            <a:ext cx="10820095"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2910535"/>
            <a:ext cx="3493922" cy="866851"/>
          </a:xfrm>
          <a:prstGeom prst="roundRect">
            <a:avLst>
              <a:gd name="adj" fmla="val 10970"/>
            </a:avLst>
          </a:prstGeom>
          <a:solidFill>
            <a:srgbClr val="F6F7F9"/>
          </a:solidFill>
          <a:ln w="9525">
            <a:solidFill>
              <a:srgbClr val="E2E5EA"/>
            </a:solidFill>
            <a:prstDash val="solid"/>
          </a:ln>
        </p:spPr>
      </p:sp>
      <p:sp>
        <p:nvSpPr>
          <p:cNvPr id="6" name="Shape 3"/>
          <p:cNvSpPr/>
          <p:nvPr/>
        </p:nvSpPr>
        <p:spPr>
          <a:xfrm>
            <a:off x="685800" y="3005633"/>
            <a:ext cx="28529" cy="676747"/>
          </a:xfrm>
          <a:prstGeom prst="rect">
            <a:avLst/>
          </a:prstGeom>
          <a:solidFill>
            <a:srgbClr val="15508C"/>
          </a:solidFill>
          <a:ln/>
        </p:spPr>
      </p:sp>
      <p:sp>
        <p:nvSpPr>
          <p:cNvPr id="7" name="Shape 4"/>
          <p:cNvSpPr/>
          <p:nvPr/>
        </p:nvSpPr>
        <p:spPr>
          <a:xfrm>
            <a:off x="4348886" y="2910535"/>
            <a:ext cx="3493922" cy="866851"/>
          </a:xfrm>
          <a:prstGeom prst="roundRect">
            <a:avLst>
              <a:gd name="adj" fmla="val 10970"/>
            </a:avLst>
          </a:prstGeom>
          <a:solidFill>
            <a:srgbClr val="F6F7F9"/>
          </a:solidFill>
          <a:ln w="9525">
            <a:solidFill>
              <a:srgbClr val="E2E5EA"/>
            </a:solidFill>
            <a:prstDash val="solid"/>
          </a:ln>
        </p:spPr>
      </p:sp>
      <p:sp>
        <p:nvSpPr>
          <p:cNvPr id="8" name="Shape 5"/>
          <p:cNvSpPr/>
          <p:nvPr/>
        </p:nvSpPr>
        <p:spPr>
          <a:xfrm>
            <a:off x="4348886" y="3005633"/>
            <a:ext cx="28529" cy="676747"/>
          </a:xfrm>
          <a:prstGeom prst="rect">
            <a:avLst/>
          </a:prstGeom>
          <a:solidFill>
            <a:srgbClr val="15508C"/>
          </a:solidFill>
          <a:ln/>
        </p:spPr>
      </p:sp>
      <p:sp>
        <p:nvSpPr>
          <p:cNvPr id="9" name="Shape 6"/>
          <p:cNvSpPr/>
          <p:nvPr/>
        </p:nvSpPr>
        <p:spPr>
          <a:xfrm>
            <a:off x="8011973" y="2910535"/>
            <a:ext cx="3493922" cy="866851"/>
          </a:xfrm>
          <a:prstGeom prst="roundRect">
            <a:avLst>
              <a:gd name="adj" fmla="val 10970"/>
            </a:avLst>
          </a:prstGeom>
          <a:solidFill>
            <a:srgbClr val="F6F7F9"/>
          </a:solidFill>
          <a:ln w="9525">
            <a:solidFill>
              <a:srgbClr val="E2E5EA"/>
            </a:solidFill>
            <a:prstDash val="solid"/>
          </a:ln>
        </p:spPr>
      </p:sp>
      <p:sp>
        <p:nvSpPr>
          <p:cNvPr id="10" name="Shape 7"/>
          <p:cNvSpPr/>
          <p:nvPr/>
        </p:nvSpPr>
        <p:spPr>
          <a:xfrm>
            <a:off x="8011973" y="3005633"/>
            <a:ext cx="28529" cy="676747"/>
          </a:xfrm>
          <a:prstGeom prst="rect">
            <a:avLst/>
          </a:prstGeom>
          <a:solidFill>
            <a:srgbClr val="15508C"/>
          </a:solidFill>
          <a:ln/>
        </p:spPr>
      </p:sp>
      <p:sp>
        <p:nvSpPr>
          <p:cNvPr id="11" name="Shape 8"/>
          <p:cNvSpPr/>
          <p:nvPr/>
        </p:nvSpPr>
        <p:spPr>
          <a:xfrm>
            <a:off x="685800" y="3946550"/>
            <a:ext cx="3493922" cy="866851"/>
          </a:xfrm>
          <a:prstGeom prst="roundRect">
            <a:avLst>
              <a:gd name="adj" fmla="val 10970"/>
            </a:avLst>
          </a:prstGeom>
          <a:solidFill>
            <a:srgbClr val="F6F7F9"/>
          </a:solidFill>
          <a:ln w="9525">
            <a:solidFill>
              <a:srgbClr val="E2E5EA"/>
            </a:solidFill>
            <a:prstDash val="solid"/>
          </a:ln>
        </p:spPr>
      </p:sp>
      <p:sp>
        <p:nvSpPr>
          <p:cNvPr id="12" name="Shape 9"/>
          <p:cNvSpPr/>
          <p:nvPr/>
        </p:nvSpPr>
        <p:spPr>
          <a:xfrm>
            <a:off x="685800" y="4042562"/>
            <a:ext cx="28529" cy="676747"/>
          </a:xfrm>
          <a:prstGeom prst="rect">
            <a:avLst/>
          </a:prstGeom>
          <a:solidFill>
            <a:srgbClr val="15508C"/>
          </a:solidFill>
          <a:ln/>
        </p:spPr>
      </p:sp>
      <p:sp>
        <p:nvSpPr>
          <p:cNvPr id="13" name="Shape 10"/>
          <p:cNvSpPr/>
          <p:nvPr/>
        </p:nvSpPr>
        <p:spPr>
          <a:xfrm>
            <a:off x="685800" y="6181344"/>
            <a:ext cx="10820095" cy="9510"/>
          </a:xfrm>
          <a:prstGeom prst="rect">
            <a:avLst/>
          </a:prstGeom>
          <a:solidFill>
            <a:srgbClr val="E2E5EA"/>
          </a:solidFill>
          <a:ln/>
        </p:spPr>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685800" y="1422806"/>
          <a:ext cx="9143771" cy="914400"/>
        </p:xfrm>
        <a:graphic>
          <a:graphicData uri="http://schemas.openxmlformats.org/drawingml/2006/table">
            <a:tbl>
              <a:tblPr/>
              <a:tblGrid>
                <a:gridCol w="1421892"/>
                <a:gridCol w="3407969"/>
                <a:gridCol w="943661"/>
                <a:gridCol w="1206094"/>
                <a:gridCol w="1291133"/>
                <a:gridCol w="1146658"/>
                <a:gridCol w="1402690"/>
              </a:tblGrid>
              <a:tr h="296266">
                <a:tc>
                  <a:txBody>
                    <a:bodyPr/>
                    <a:lstStyle/>
                    <a:p>
                      <a:pPr algn="l" indent="0" marL="0">
                        <a:buNone/>
                      </a:pPr>
                      <a:r>
                        <a:rPr lang="en-US" sz="670" b="1" dirty="0">
                          <a:solidFill>
                            <a:srgbClr val="FFFFFF"/>
                          </a:solidFill>
                          <a:latin typeface="Arial" pitchFamily="34" charset="0"/>
                          <a:ea typeface="Arial" pitchFamily="34" charset="-122"/>
                          <a:cs typeface="Arial" pitchFamily="34" charset="-120"/>
                        </a:rPr>
                        <a:t>Q3 SCENARIO</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670" b="1" dirty="0">
                          <a:solidFill>
                            <a:srgbClr val="FFFFFF"/>
                          </a:solidFill>
                          <a:latin typeface="Arial" pitchFamily="34" charset="0"/>
                          <a:ea typeface="Arial" pitchFamily="34" charset="-122"/>
                          <a:cs typeface="Arial" pitchFamily="34" charset="-120"/>
                        </a:rPr>
                        <a:t>CONDITION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REVENUE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SUBSCRIBERS</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GROSS MARGIN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AVAILABILITY</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MONTHLY CHURN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r>
              <a:tr h="343814">
                <a:tc>
                  <a:txBody>
                    <a:bodyPr/>
                    <a:lstStyle/>
                    <a:p>
                      <a:pPr algn="l" indent="0" marL="0">
                        <a:buNone/>
                      </a:pPr>
                      <a:r>
                        <a:rPr lang="en-US" sz="920" b="1" dirty="0">
                          <a:solidFill>
                            <a:srgbClr val="15171C"/>
                          </a:solidFill>
                          <a:latin typeface="Arial" pitchFamily="34" charset="0"/>
                          <a:ea typeface="Arial" pitchFamily="34" charset="-122"/>
                          <a:cs typeface="Arial" pitchFamily="34" charset="-120"/>
                        </a:rPr>
                        <a:t>Downside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920" dirty="0">
                          <a:solidFill>
                            <a:srgbClr val="3F434B"/>
                          </a:solidFill>
                          <a:latin typeface="Arial" pitchFamily="34" charset="0"/>
                          <a:ea typeface="Arial" pitchFamily="34" charset="-122"/>
                          <a:cs typeface="Arial" pitchFamily="34" charset="-120"/>
                        </a:rPr>
                        <a:t>External refurbishment starts four weeks late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€13.21m</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39,980</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41.5%</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91.9%</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3.2%</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347472">
                <a:tc>
                  <a:txBody>
                    <a:bodyPr/>
                    <a:lstStyle/>
                    <a:p>
                      <a:pPr algn="l" indent="0" marL="0">
                        <a:buNone/>
                      </a:pPr>
                      <a:r>
                        <a:rPr lang="en-US" sz="920" b="1" dirty="0">
                          <a:solidFill>
                            <a:srgbClr val="15171C"/>
                          </a:solidFill>
                          <a:latin typeface="Arial" pitchFamily="34" charset="0"/>
                          <a:ea typeface="Arial" pitchFamily="34" charset="-122"/>
                          <a:cs typeface="Arial" pitchFamily="34" charset="-120"/>
                        </a:rPr>
                        <a:t>Base forecast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920" dirty="0">
                          <a:solidFill>
                            <a:srgbClr val="3F434B"/>
                          </a:solidFill>
                          <a:latin typeface="Arial" pitchFamily="34" charset="0"/>
                          <a:ea typeface="Arial" pitchFamily="34" charset="-122"/>
                          <a:cs typeface="Arial" pitchFamily="34" charset="-120"/>
                        </a:rPr>
                        <a:t>Current recovery pacing</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€13.62m</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40,650</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42.4%</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93.8%</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2.8%</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r>
              <a:tr h="343814">
                <a:tc>
                  <a:txBody>
                    <a:bodyPr/>
                    <a:lstStyle/>
                    <a:p>
                      <a:pPr algn="l" indent="0" marL="0">
                        <a:buNone/>
                      </a:pPr>
                      <a:r>
                        <a:rPr lang="en-US" sz="920" b="1" dirty="0">
                          <a:solidFill>
                            <a:srgbClr val="15171C"/>
                          </a:solidFill>
                          <a:latin typeface="Arial" pitchFamily="34" charset="0"/>
                          <a:ea typeface="Arial" pitchFamily="34" charset="-122"/>
                          <a:cs typeface="Arial" pitchFamily="34" charset="-120"/>
                        </a:rPr>
                        <a:t>Recovery case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920" dirty="0">
                          <a:solidFill>
                            <a:srgbClr val="3F434B"/>
                          </a:solidFill>
                          <a:latin typeface="Arial" pitchFamily="34" charset="0"/>
                          <a:ea typeface="Arial" pitchFamily="34" charset="-122"/>
                          <a:cs typeface="Arial" pitchFamily="34" charset="-120"/>
                        </a:rPr>
                        <a:t>Capacity actions land by 15 August</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€13.88m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41,120</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42.2%</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95.1%</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2.6%</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r>
            </a:tbl>
          </a:graphicData>
        </a:graphic>
      </p:graphicFrame>
      <p:sp>
        <p:nvSpPr>
          <p:cNvPr id="15" name="Text 11"/>
          <p:cNvSpPr/>
          <p:nvPr/>
        </p:nvSpPr>
        <p:spPr>
          <a:xfrm>
            <a:off x="685800" y="513893"/>
            <a:ext cx="1030529"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09</a:t>
            </a:r>
            <a:pPr algn="l" indent="0" marL="0">
              <a:buNone/>
            </a:pPr>
            <a:r>
              <a:rPr lang="en-US" sz="900" spc="36" kern="0" dirty="0">
                <a:solidFill>
                  <a:srgbClr val="666A73"/>
                </a:solidFill>
                <a:latin typeface="Arial" pitchFamily="34" charset="0"/>
                <a:ea typeface="Arial" pitchFamily="34" charset="-122"/>
                <a:cs typeface="Arial" pitchFamily="34" charset="-120"/>
              </a:rPr>
              <a:t> Q3 FORECAST</a:t>
            </a:r>
            <a:endParaRPr lang="en-US" sz="900" dirty="0"/>
          </a:p>
        </p:txBody>
      </p:sp>
      <p:sp>
        <p:nvSpPr>
          <p:cNvPr id="16" name="Text 12"/>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7" name="Text 13"/>
          <p:cNvSpPr/>
          <p:nvPr/>
        </p:nvSpPr>
        <p:spPr>
          <a:xfrm>
            <a:off x="685800" y="790042"/>
            <a:ext cx="8524951" cy="386791"/>
          </a:xfrm>
          <a:prstGeom prst="rect">
            <a:avLst/>
          </a:prstGeom>
          <a:noFill/>
          <a:ln/>
        </p:spPr>
        <p:txBody>
          <a:bodyPr wrap="none" lIns="0" tIns="0" rIns="0" bIns="0" rtlCol="0" anchor="t"/>
          <a:lstStyle/>
          <a:p>
            <a:pPr algn="l" indent="0" marL="0">
              <a:buNone/>
            </a:pPr>
            <a:r>
              <a:rPr lang="en-US" sz="2360" b="1" spc="-47" kern="0" dirty="0">
                <a:solidFill>
                  <a:srgbClr val="15171C"/>
                </a:solidFill>
                <a:latin typeface="Arial" pitchFamily="34" charset="0"/>
                <a:ea typeface="Arial" pitchFamily="34" charset="-122"/>
                <a:cs typeface="Arial" pitchFamily="34" charset="-120"/>
              </a:rPr>
              <a:t>Recovery case adds €0.26m revenue and restores availability</a:t>
            </a:r>
            <a:endParaRPr lang="en-US" sz="2360" dirty="0"/>
          </a:p>
        </p:txBody>
      </p:sp>
      <p:sp>
        <p:nvSpPr>
          <p:cNvPr id="18" name="Text 14"/>
          <p:cNvSpPr/>
          <p:nvPr/>
        </p:nvSpPr>
        <p:spPr>
          <a:xfrm>
            <a:off x="848563" y="3021178"/>
            <a:ext cx="1497787" cy="491947"/>
          </a:xfrm>
          <a:prstGeom prst="rect">
            <a:avLst/>
          </a:prstGeom>
          <a:noFill/>
          <a:ln/>
        </p:spPr>
        <p:txBody>
          <a:bodyPr wrap="none" lIns="0" tIns="0" rIns="0" bIns="0" rtlCol="0" anchor="t"/>
          <a:lstStyle/>
          <a:p>
            <a:pPr algn="l" indent="0" marL="0">
              <a:buNone/>
            </a:pPr>
            <a:r>
              <a:rPr lang="en-US" sz="2970" b="1" spc="-59" kern="0" dirty="0">
                <a:solidFill>
                  <a:srgbClr val="15171C"/>
                </a:solidFill>
                <a:latin typeface="Arial" pitchFamily="34" charset="0"/>
                <a:ea typeface="Arial" pitchFamily="34" charset="-122"/>
                <a:cs typeface="Arial" pitchFamily="34" charset="-120"/>
              </a:rPr>
              <a:t>+€0.26m</a:t>
            </a:r>
            <a:endParaRPr lang="en-US" sz="2970" dirty="0"/>
          </a:p>
        </p:txBody>
      </p:sp>
      <p:sp>
        <p:nvSpPr>
          <p:cNvPr id="19" name="Text 15"/>
          <p:cNvSpPr/>
          <p:nvPr/>
        </p:nvSpPr>
        <p:spPr>
          <a:xfrm>
            <a:off x="848563" y="3490265"/>
            <a:ext cx="1355141" cy="136246"/>
          </a:xfrm>
          <a:prstGeom prst="rect">
            <a:avLst/>
          </a:prstGeom>
          <a:noFill/>
          <a:ln/>
        </p:spPr>
        <p:txBody>
          <a:bodyPr wrap="none" lIns="0" tIns="0" rIns="0" bIns="0" rtlCol="0" anchor="t"/>
          <a:lstStyle/>
          <a:p>
            <a:pPr algn="l" indent="0" marL="0">
              <a:buNone/>
            </a:pPr>
            <a:r>
              <a:rPr lang="en-US" sz="820" dirty="0">
                <a:solidFill>
                  <a:srgbClr val="666A73"/>
                </a:solidFill>
                <a:latin typeface="Arial" pitchFamily="34" charset="0"/>
                <a:ea typeface="Arial" pitchFamily="34" charset="-122"/>
                <a:cs typeface="Arial" pitchFamily="34" charset="-120"/>
              </a:rPr>
              <a:t>Recovery revenue over base</a:t>
            </a:r>
            <a:endParaRPr lang="en-US" sz="820" dirty="0"/>
          </a:p>
        </p:txBody>
      </p:sp>
      <p:sp>
        <p:nvSpPr>
          <p:cNvPr id="20" name="Text 16"/>
          <p:cNvSpPr/>
          <p:nvPr/>
        </p:nvSpPr>
        <p:spPr>
          <a:xfrm>
            <a:off x="4511650" y="3021178"/>
            <a:ext cx="854964" cy="491947"/>
          </a:xfrm>
          <a:prstGeom prst="rect">
            <a:avLst/>
          </a:prstGeom>
          <a:noFill/>
          <a:ln/>
        </p:spPr>
        <p:txBody>
          <a:bodyPr wrap="none" lIns="0" tIns="0" rIns="0" bIns="0" rtlCol="0" anchor="t"/>
          <a:lstStyle/>
          <a:p>
            <a:pPr algn="l" indent="0" marL="0">
              <a:buNone/>
            </a:pPr>
            <a:r>
              <a:rPr lang="en-US" sz="2970" b="1" spc="-59" kern="0" dirty="0">
                <a:solidFill>
                  <a:srgbClr val="15171C"/>
                </a:solidFill>
                <a:latin typeface="Arial" pitchFamily="34" charset="0"/>
                <a:ea typeface="Arial" pitchFamily="34" charset="-122"/>
                <a:cs typeface="Arial" pitchFamily="34" charset="-120"/>
              </a:rPr>
              <a:t>+470</a:t>
            </a:r>
            <a:endParaRPr lang="en-US" sz="2970" dirty="0"/>
          </a:p>
        </p:txBody>
      </p:sp>
      <p:sp>
        <p:nvSpPr>
          <p:cNvPr id="21" name="Text 17"/>
          <p:cNvSpPr/>
          <p:nvPr/>
        </p:nvSpPr>
        <p:spPr>
          <a:xfrm>
            <a:off x="4511650" y="3490265"/>
            <a:ext cx="1532534" cy="136246"/>
          </a:xfrm>
          <a:prstGeom prst="rect">
            <a:avLst/>
          </a:prstGeom>
          <a:noFill/>
          <a:ln/>
        </p:spPr>
        <p:txBody>
          <a:bodyPr wrap="none" lIns="0" tIns="0" rIns="0" bIns="0" rtlCol="0" anchor="t"/>
          <a:lstStyle/>
          <a:p>
            <a:pPr algn="l" indent="0" marL="0">
              <a:buNone/>
            </a:pPr>
            <a:r>
              <a:rPr lang="en-US" sz="820" dirty="0">
                <a:solidFill>
                  <a:srgbClr val="666A73"/>
                </a:solidFill>
                <a:latin typeface="Arial" pitchFamily="34" charset="0"/>
                <a:ea typeface="Arial" pitchFamily="34" charset="-122"/>
                <a:cs typeface="Arial" pitchFamily="34" charset="-120"/>
              </a:rPr>
              <a:t>Recovery subscribers over base</a:t>
            </a:r>
            <a:endParaRPr lang="en-US" sz="820" dirty="0"/>
          </a:p>
        </p:txBody>
      </p:sp>
      <p:sp>
        <p:nvSpPr>
          <p:cNvPr id="22" name="Text 18"/>
          <p:cNvSpPr/>
          <p:nvPr/>
        </p:nvSpPr>
        <p:spPr>
          <a:xfrm>
            <a:off x="8174736" y="3021178"/>
            <a:ext cx="1296619" cy="491947"/>
          </a:xfrm>
          <a:prstGeom prst="rect">
            <a:avLst/>
          </a:prstGeom>
          <a:noFill/>
          <a:ln/>
        </p:spPr>
        <p:txBody>
          <a:bodyPr wrap="none" lIns="0" tIns="0" rIns="0" bIns="0" rtlCol="0" anchor="t"/>
          <a:lstStyle/>
          <a:p>
            <a:pPr algn="l" indent="0" marL="0">
              <a:buNone/>
            </a:pPr>
            <a:r>
              <a:rPr lang="en-US" sz="2970" b="1" spc="-59" kern="0" dirty="0">
                <a:solidFill>
                  <a:srgbClr val="15171C"/>
                </a:solidFill>
                <a:latin typeface="Arial" pitchFamily="34" charset="0"/>
                <a:ea typeface="Arial" pitchFamily="34" charset="-122"/>
                <a:cs typeface="Arial" pitchFamily="34" charset="-120"/>
              </a:rPr>
              <a:t>+1.3 pp</a:t>
            </a:r>
            <a:endParaRPr lang="en-US" sz="2970" dirty="0"/>
          </a:p>
        </p:txBody>
      </p:sp>
      <p:sp>
        <p:nvSpPr>
          <p:cNvPr id="23" name="Text 19"/>
          <p:cNvSpPr/>
          <p:nvPr/>
        </p:nvSpPr>
        <p:spPr>
          <a:xfrm>
            <a:off x="8174736" y="3490265"/>
            <a:ext cx="1471270" cy="136246"/>
          </a:xfrm>
          <a:prstGeom prst="rect">
            <a:avLst/>
          </a:prstGeom>
          <a:noFill/>
          <a:ln/>
        </p:spPr>
        <p:txBody>
          <a:bodyPr wrap="none" lIns="0" tIns="0" rIns="0" bIns="0" rtlCol="0" anchor="t"/>
          <a:lstStyle/>
          <a:p>
            <a:pPr algn="l" indent="0" marL="0">
              <a:buNone/>
            </a:pPr>
            <a:r>
              <a:rPr lang="en-US" sz="820" dirty="0">
                <a:solidFill>
                  <a:srgbClr val="666A73"/>
                </a:solidFill>
                <a:latin typeface="Arial" pitchFamily="34" charset="0"/>
                <a:ea typeface="Arial" pitchFamily="34" charset="-122"/>
                <a:cs typeface="Arial" pitchFamily="34" charset="-120"/>
              </a:rPr>
              <a:t>Recovery availability over base</a:t>
            </a:r>
            <a:endParaRPr lang="en-US" sz="820" dirty="0"/>
          </a:p>
        </p:txBody>
      </p:sp>
      <p:sp>
        <p:nvSpPr>
          <p:cNvPr id="24" name="Text 20"/>
          <p:cNvSpPr/>
          <p:nvPr/>
        </p:nvSpPr>
        <p:spPr>
          <a:xfrm>
            <a:off x="848563" y="4058107"/>
            <a:ext cx="1296619" cy="491947"/>
          </a:xfrm>
          <a:prstGeom prst="rect">
            <a:avLst/>
          </a:prstGeom>
          <a:noFill/>
          <a:ln/>
        </p:spPr>
        <p:txBody>
          <a:bodyPr wrap="none" lIns="0" tIns="0" rIns="0" bIns="0" rtlCol="0" anchor="t"/>
          <a:lstStyle/>
          <a:p>
            <a:pPr algn="l" indent="0" marL="0">
              <a:buNone/>
            </a:pPr>
            <a:r>
              <a:rPr lang="en-US" sz="2970" b="1" spc="-59" kern="0" dirty="0">
                <a:solidFill>
                  <a:srgbClr val="15171C"/>
                </a:solidFill>
                <a:latin typeface="Arial" pitchFamily="34" charset="0"/>
                <a:ea typeface="Arial" pitchFamily="34" charset="-122"/>
                <a:cs typeface="Arial" pitchFamily="34" charset="-120"/>
              </a:rPr>
              <a:t>−0.2 pp</a:t>
            </a:r>
            <a:endParaRPr lang="en-US" sz="2970" dirty="0"/>
          </a:p>
        </p:txBody>
      </p:sp>
      <p:sp>
        <p:nvSpPr>
          <p:cNvPr id="25" name="Text 21"/>
          <p:cNvSpPr/>
          <p:nvPr/>
        </p:nvSpPr>
        <p:spPr>
          <a:xfrm>
            <a:off x="848563" y="4526280"/>
            <a:ext cx="1862633" cy="136246"/>
          </a:xfrm>
          <a:prstGeom prst="rect">
            <a:avLst/>
          </a:prstGeom>
          <a:noFill/>
          <a:ln/>
        </p:spPr>
        <p:txBody>
          <a:bodyPr wrap="none" lIns="0" tIns="0" rIns="0" bIns="0" rtlCol="0" anchor="t"/>
          <a:lstStyle/>
          <a:p>
            <a:pPr algn="l" indent="0" marL="0">
              <a:buNone/>
            </a:pPr>
            <a:r>
              <a:rPr lang="en-US" sz="820" dirty="0">
                <a:solidFill>
                  <a:srgbClr val="666A73"/>
                </a:solidFill>
                <a:latin typeface="Arial" pitchFamily="34" charset="0"/>
                <a:ea typeface="Arial" pitchFamily="34" charset="-122"/>
                <a:cs typeface="Arial" pitchFamily="34" charset="-120"/>
              </a:rPr>
              <a:t>Recovery margin vs base due to spend</a:t>
            </a:r>
            <a:endParaRPr lang="en-US" sz="820" dirty="0"/>
          </a:p>
        </p:txBody>
      </p:sp>
      <p:sp>
        <p:nvSpPr>
          <p:cNvPr id="26" name="Text 22"/>
          <p:cNvSpPr/>
          <p:nvPr/>
        </p:nvSpPr>
        <p:spPr>
          <a:xfrm>
            <a:off x="685800" y="4931359"/>
            <a:ext cx="3948379" cy="110642"/>
          </a:xfrm>
          <a:prstGeom prst="rect">
            <a:avLst/>
          </a:prstGeom>
          <a:noFill/>
          <a:ln/>
        </p:spPr>
        <p:txBody>
          <a:bodyPr wrap="none" lIns="0" tIns="0" rIns="0" bIns="0" rtlCol="0" anchor="t"/>
          <a:lstStyle/>
          <a:p>
            <a:pPr algn="l" indent="0" marL="0">
              <a:buNone/>
            </a:pPr>
            <a:r>
              <a:rPr lang="en-US" sz="620" spc="18" kern="0" dirty="0">
                <a:solidFill>
                  <a:srgbClr val="83878E"/>
                </a:solidFill>
                <a:latin typeface="Consolas" pitchFamily="34" charset="0"/>
                <a:ea typeface="Consolas" pitchFamily="34" charset="-122"/>
                <a:cs typeface="Consolas" pitchFamily="34" charset="-120"/>
              </a:rPr>
              <a:t>Source: user brief. Scenario deltas are derived from supplied scenario values.</a:t>
            </a:r>
            <a:endParaRPr lang="en-US" sz="620" dirty="0"/>
          </a:p>
        </p:txBody>
      </p:sp>
      <p:sp>
        <p:nvSpPr>
          <p:cNvPr id="27" name="Text 23"/>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09 / 12</a:t>
            </a:r>
            <a:endParaRPr lang="en-US" sz="820" dirty="0"/>
          </a:p>
        </p:txBody>
      </p:sp>
    </p:spTree>
  </p:cSld>
  <p:clrMapOvr>
    <a:masterClrMapping/>
  </p:clrMapOvr>
</p:sld>
</file>

<file path=ppt/theme/theme1.xml><?xml version="1.0" encoding="utf-8"?>
<a:theme xmlns:a="http://schemas.openxmlformats.org/drawingml/2006/main" name="Office Theme">
  <a:themeElements>
    <a:clrScheme name="Office">
      <a:dk1>
        <a:srgbClr val="3F434B"/>
      </a:dk1>
      <a:lt1>
        <a:srgbClr val="FFFFFF"/>
      </a:lt1>
      <a:dk2>
        <a:srgbClr val="44546A"/>
      </a:dk2>
      <a:lt2>
        <a:srgbClr val="E7E6E6"/>
      </a:lt2>
      <a:accent1>
        <a:srgbClr val="B3403A"/>
      </a:accent1>
      <a:accent2>
        <a:srgbClr val="15508C"/>
      </a:accent2>
      <a:accent3>
        <a:srgbClr val="2F7D4F"/>
      </a:accent3>
      <a:accent4>
        <a:srgbClr val="A06E1C"/>
      </a:accent4>
      <a:accent5>
        <a:srgbClr val="FF6B00"/>
      </a:accent5>
      <a:accent6>
        <a:srgbClr val="70AD47"/>
      </a:accent6>
      <a:hlink>
        <a:srgbClr val="B3403A"/>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deck – unPaper</dc:title>
  <dc:subject>Untitled deck – unPaper</dc:subject>
  <dc:creator>unPaper</dc:creator>
  <cp:lastModifiedBy>unPaper</cp:lastModifiedBy>
  <cp:revision>1</cp:revision>
  <dcterms:created xsi:type="dcterms:W3CDTF">2026-09-01T09:44:54Z</dcterms:created>
  <dcterms:modified xsi:type="dcterms:W3CDTF">2026-09-01T09:44:54Z</dcterms:modified>
</cp:coreProperties>
</file>