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4F7FB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4F7FB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4F7FB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F4F7FB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4F7F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F4F7FB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4F7F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time</c:v>
                </c:pt>
              </c:strCache>
            </c:strRef>
          </c:tx>
          <c:spPr>
            <a:solidFill>
              <a:srgbClr val="2563A8"/>
            </a:solidFill>
            <a:ln w="25400" cap="flat">
              <a:solidFill>
                <a:srgbClr val="2563A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4F7F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563A8"/>
              </a:solidFill>
              <a:ln w="9525" cap="flat">
                <a:solidFill>
                  <a:srgbClr val="2563A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86</c:v>
                </c:pt>
                <c:pt idx="1">
                  <c:v>88</c:v>
                </c:pt>
                <c:pt idx="2">
                  <c:v>90</c:v>
                </c:pt>
                <c:pt idx="3">
                  <c:v>92</c:v>
                </c:pt>
                <c:pt idx="4">
                  <c:v>93</c:v>
                </c:pt>
                <c:pt idx="5">
                  <c:v>93.2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Gate</c:v>
                </c:pt>
              </c:strCache>
            </c:strRef>
          </c:tx>
          <c:spPr>
            <a:solidFill>
              <a:srgbClr val="A8730C"/>
            </a:solidFill>
            <a:ln w="25400" cap="flat">
              <a:solidFill>
                <a:srgbClr val="A873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4F7FB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8730C"/>
              </a:solidFill>
              <a:ln w="9525" cap="flat">
                <a:solidFill>
                  <a:srgbClr val="A873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W1</c:v>
                  </c:pt>
                  <c:pt idx="1">
                    <c:v>W2</c:v>
                  </c:pt>
                  <c:pt idx="2">
                    <c:v>W3</c:v>
                  </c:pt>
                  <c:pt idx="3">
                    <c:v>W4</c:v>
                  </c:pt>
                  <c:pt idx="4">
                    <c:v>W5</c:v>
                  </c:pt>
                  <c:pt idx="5">
                    <c:v>W6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4F7FB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 cap="flat">
            <a:solidFill>
              <a:srgbClr val="F4F7FB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4F7F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84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9525" cap="flat">
            <a:solidFill>
              <a:srgbClr val="F4F7FB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4F7F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1-image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Deck-background-2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C4CF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(dark)">
    <p:bg>
      <p:bgPr>
        <a:solidFill>
          <a:srgbClr val="0D2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36" y="548640"/>
            <a:ext cx="7315017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40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975336" y="4251960"/>
            <a:ext cx="8290353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7B899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7B89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or date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975336" y="6035040"/>
            <a:ext cx="4876678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7B89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2029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solidFill>
          <a:srgbClr val="C4CF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66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(dark)">
    <p:bg>
      <p:bgPr>
        <a:solidFill>
          <a:srgbClr val="0D20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125980"/>
            <a:ext cx="731502" cy="41148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75336" y="2331720"/>
            <a:ext cx="6095848" cy="34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b="1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75336" y="2743200"/>
            <a:ext cx="877802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B89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B899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C4CF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09585" y="411480"/>
            <a:ext cx="10972526" cy="6172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 states the takeaway</a:t>
            </a:r>
            <a:endParaRPr lang="en-US" sz="2200" dirty="0"/>
          </a:p>
        </p:txBody>
      </p:sp>
      <p:sp>
        <p:nvSpPr>
          <p:cNvPr id="3" name="Shape 0"/>
          <p:cNvSpPr/>
          <p:nvPr/>
        </p:nvSpPr>
        <p:spPr>
          <a:xfrm>
            <a:off x="609585" y="1131570"/>
            <a:ext cx="10972526" cy="13716"/>
          </a:xfrm>
          <a:prstGeom prst="rect">
            <a:avLst/>
          </a:prstGeom>
          <a:solidFill>
            <a:srgbClr val="A3B0BE"/>
          </a:solidFill>
          <a:ln/>
        </p:spPr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09585" y="1371600"/>
            <a:ext cx="10972526" cy="47320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en-US" sz="1400" dirty="0"/>
          </a:p>
        </p:txBody>
      </p:sp>
      <p:sp>
        <p:nvSpPr>
          <p:cNvPr id="5" name="Text 1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66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C4CF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3650"/>
            <a:ext cx="6705432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illustrative figures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6775" y="6343650"/>
            <a:ext cx="975336" cy="3086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66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C4CF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5336" y="2743200"/>
            <a:ext cx="731502" cy="41148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975336" y="3017520"/>
            <a:ext cx="9265688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975336" y="4251960"/>
            <a:ext cx="7315017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400" dirty="0">
                <a:solidFill>
                  <a:srgbClr val="5666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· next step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ck background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955280" y="4757738"/>
            <a:ext cx="731520" cy="23145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66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13893"/>
            <a:ext cx="1886407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pPr algn="l" indent="0" marL="0">
              <a:buNone/>
            </a:pPr>
            <a:r>
              <a:rPr lang="en-US" sz="970" spc="175" kern="0" dirty="0">
                <a:solidFill>
                  <a:srgbClr val="FFFFFF">
                    <a:alpha val="62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OPERATING REVIEW</a:t>
            </a:r>
            <a:endParaRPr lang="en-US" sz="970" dirty="0"/>
          </a:p>
        </p:txBody>
      </p:sp>
      <p:sp>
        <p:nvSpPr>
          <p:cNvPr id="3" name="Text 1"/>
          <p:cNvSpPr/>
          <p:nvPr/>
        </p:nvSpPr>
        <p:spPr>
          <a:xfrm>
            <a:off x="10440619" y="513893"/>
            <a:ext cx="109362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75" kern="0" dirty="0">
                <a:solidFill>
                  <a:srgbClr val="FFFFFF">
                    <a:alpha val="86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ASTER RELAY</a:t>
            </a:r>
            <a:endParaRPr lang="en-US" sz="970" dirty="0"/>
          </a:p>
        </p:txBody>
      </p:sp>
      <p:sp>
        <p:nvSpPr>
          <p:cNvPr id="4" name="Text 2"/>
          <p:cNvSpPr/>
          <p:nvPr/>
        </p:nvSpPr>
        <p:spPr>
          <a:xfrm>
            <a:off x="685800" y="2830068"/>
            <a:ext cx="5246827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operating review · Week 6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685800" y="3427171"/>
            <a:ext cx="2430475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Aster Relay</a:t>
            </a:r>
            <a:endParaRPr lang="en-US" sz="2400" dirty="0"/>
          </a:p>
          <a:p>
            <a:pPr algn="l" indent="0" marL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review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85800" y="4151376"/>
            <a:ext cx="31885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service hubs · dispatch-platform rollout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4323283"/>
            <a:ext cx="261701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September 2029</a:t>
            </a:r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meeting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1"/>
          <p:cNvSpPr/>
          <p:nvPr/>
        </p:nvSpPr>
        <p:spPr>
          <a:xfrm>
            <a:off x="685800" y="20135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175358"/>
            <a:ext cx="10820095" cy="457200"/>
          </a:xfrm>
          <a:prstGeom prst="rect">
            <a:avLst/>
          </a:prstGeom>
          <a:solidFill>
            <a:srgbClr val="1B3247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2622499"/>
            <a:ext cx="10820095" cy="9510"/>
          </a:xfrm>
          <a:prstGeom prst="rect">
            <a:avLst/>
          </a:prstGeom>
          <a:solidFill>
            <a:srgbClr val="7FB3EF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879446"/>
            <a:ext cx="38130" cy="598566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8" name="Shape 6"/>
          <p:cNvSpPr/>
          <p:nvPr/>
        </p:nvSpPr>
        <p:spPr>
          <a:xfrm>
            <a:off x="3418942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18942" y="2879446"/>
            <a:ext cx="38130" cy="598566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0" name="Shape 8"/>
          <p:cNvSpPr/>
          <p:nvPr/>
        </p:nvSpPr>
        <p:spPr>
          <a:xfrm>
            <a:off x="6152998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152998" y="2879446"/>
            <a:ext cx="38130" cy="598566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2" name="Shape 10"/>
          <p:cNvSpPr/>
          <p:nvPr/>
        </p:nvSpPr>
        <p:spPr>
          <a:xfrm>
            <a:off x="8887054" y="2766060"/>
            <a:ext cx="2619756" cy="827532"/>
          </a:xfrm>
          <a:prstGeom prst="roundRect">
            <a:avLst>
              <a:gd name="adj" fmla="val 13812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887054" y="2879446"/>
            <a:ext cx="38130" cy="598566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4" name="Shape 12"/>
          <p:cNvSpPr/>
          <p:nvPr/>
        </p:nvSpPr>
        <p:spPr>
          <a:xfrm>
            <a:off x="7487107" y="3726180"/>
            <a:ext cx="4017874" cy="1714500"/>
          </a:xfrm>
          <a:prstGeom prst="roundRect">
            <a:avLst>
              <a:gd name="adj" fmla="val 6667"/>
            </a:avLst>
          </a:prstGeom>
          <a:solidFill>
            <a:srgbClr val="142838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01407" y="3726180"/>
            <a:ext cx="3789639" cy="47640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16" name="Shape 14"/>
          <p:cNvSpPr/>
          <p:nvPr/>
        </p:nvSpPr>
        <p:spPr>
          <a:xfrm>
            <a:off x="7601407" y="5430622"/>
            <a:ext cx="3789639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487107" y="3840480"/>
            <a:ext cx="38130" cy="148590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8" name="Shape 16"/>
          <p:cNvSpPr/>
          <p:nvPr/>
        </p:nvSpPr>
        <p:spPr>
          <a:xfrm>
            <a:off x="11495837" y="3840480"/>
            <a:ext cx="9510" cy="148590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697419" y="4903013"/>
            <a:ext cx="1116482" cy="261518"/>
          </a:xfrm>
          <a:prstGeom prst="roundRect">
            <a:avLst>
              <a:gd name="adj" fmla="val 50000"/>
            </a:avLst>
          </a:prstGeom>
          <a:solidFill>
            <a:srgbClr val="332D3A"/>
          </a:solidFill>
          <a:ln/>
        </p:spPr>
      </p:sp>
      <p:graphicFrame>
        <p:nvGraphicFramePr>
          <p:cNvPr id="20" name="Chart 0" descr=""/>
          <p:cNvGraphicFramePr/>
          <p:nvPr/>
        </p:nvGraphicFramePr>
        <p:xfrm>
          <a:off x="838505" y="4107485"/>
          <a:ext cx="6325819" cy="121889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/>
          <p:nvPr/>
        </p:nvSpPr>
        <p:spPr>
          <a:xfrm>
            <a:off x="685800" y="1493215"/>
            <a:ext cx="671809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hubs are stable; Central blocks the final two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856793" y="2298802"/>
            <a:ext cx="5537606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 hubs and clear the routing gate before expanding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886054" y="2879446"/>
            <a:ext cx="957377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886054" y="3279953"/>
            <a:ext cx="123352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time · target 95%</a:t>
            </a:r>
            <a:endParaRPr lang="en-US" sz="970" dirty="0"/>
          </a:p>
        </p:txBody>
      </p:sp>
      <p:sp>
        <p:nvSpPr>
          <p:cNvPr id="25" name="Text 22"/>
          <p:cNvSpPr/>
          <p:nvPr/>
        </p:nvSpPr>
        <p:spPr>
          <a:xfrm>
            <a:off x="3619195" y="2879446"/>
            <a:ext cx="707746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619195" y="3279953"/>
            <a:ext cx="151973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First-time fix · target 90%</a:t>
            </a:r>
            <a:endParaRPr lang="en-US" sz="970" dirty="0"/>
          </a:p>
        </p:txBody>
      </p:sp>
      <p:sp>
        <p:nvSpPr>
          <p:cNvPr id="27" name="Text 24"/>
          <p:cNvSpPr/>
          <p:nvPr/>
        </p:nvSpPr>
        <p:spPr>
          <a:xfrm>
            <a:off x="6353251" y="2879446"/>
            <a:ext cx="575158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6353251" y="3279953"/>
            <a:ext cx="138988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jobs · target ≤120</a:t>
            </a:r>
            <a:endParaRPr lang="en-US" sz="970" dirty="0"/>
          </a:p>
        </p:txBody>
      </p:sp>
      <p:sp>
        <p:nvSpPr>
          <p:cNvPr id="29" name="Text 26"/>
          <p:cNvSpPr/>
          <p:nvPr/>
        </p:nvSpPr>
        <p:spPr>
          <a:xfrm>
            <a:off x="9086393" y="2879446"/>
            <a:ext cx="79461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086393" y="3279953"/>
            <a:ext cx="173736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 · target €100k</a:t>
            </a:r>
            <a:endParaRPr lang="en-US" sz="970" dirty="0"/>
          </a:p>
        </p:txBody>
      </p:sp>
      <p:sp>
        <p:nvSpPr>
          <p:cNvPr id="31" name="Text 28"/>
          <p:cNvSpPr/>
          <p:nvPr/>
        </p:nvSpPr>
        <p:spPr>
          <a:xfrm>
            <a:off x="838505" y="3859682"/>
            <a:ext cx="299191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IS REAL, BUT BELOW GATE</a:t>
            </a:r>
            <a:endParaRPr lang="en-US" sz="970" dirty="0"/>
          </a:p>
        </p:txBody>
      </p:sp>
      <p:sp>
        <p:nvSpPr>
          <p:cNvPr id="32" name="Text 29"/>
          <p:cNvSpPr/>
          <p:nvPr/>
        </p:nvSpPr>
        <p:spPr>
          <a:xfrm>
            <a:off x="7697419" y="3926434"/>
            <a:ext cx="1808683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DOMINANT EXCEPTION</a:t>
            </a:r>
            <a:endParaRPr lang="en-US" sz="970" dirty="0"/>
          </a:p>
        </p:txBody>
      </p:sp>
      <p:sp>
        <p:nvSpPr>
          <p:cNvPr id="33" name="Text 30"/>
          <p:cNvSpPr/>
          <p:nvPr/>
        </p:nvSpPr>
        <p:spPr>
          <a:xfrm>
            <a:off x="7697419" y="4211726"/>
            <a:ext cx="319399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routing creates 64 open jobs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7697419" y="4560113"/>
            <a:ext cx="359907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holds back €16k of the €100k weekly target.</a:t>
            </a:r>
            <a:endParaRPr lang="en-US" sz="1350" dirty="0"/>
          </a:p>
        </p:txBody>
      </p:sp>
      <p:sp>
        <p:nvSpPr>
          <p:cNvPr id="35" name="Text 32"/>
          <p:cNvSpPr/>
          <p:nvPr/>
        </p:nvSpPr>
        <p:spPr>
          <a:xfrm>
            <a:off x="7811719" y="4950562"/>
            <a:ext cx="91622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F871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· 24 Sep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3"/>
          <p:cNvSpPr/>
          <p:nvPr/>
        </p:nvSpPr>
        <p:spPr>
          <a:xfrm>
            <a:off x="685800" y="169529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2835554" y="2771546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5" name="Shape 3"/>
          <p:cNvSpPr/>
          <p:nvPr/>
        </p:nvSpPr>
        <p:spPr>
          <a:xfrm>
            <a:off x="2835554" y="3333902"/>
            <a:ext cx="659282" cy="243230"/>
          </a:xfrm>
          <a:prstGeom prst="roundRect">
            <a:avLst>
              <a:gd name="adj" fmla="val 50000"/>
            </a:avLst>
          </a:prstGeom>
          <a:solidFill>
            <a:srgbClr val="A06E1C"/>
          </a:solidFill>
          <a:ln/>
        </p:spPr>
      </p:sp>
      <p:sp>
        <p:nvSpPr>
          <p:cNvPr id="6" name="Shape 4"/>
          <p:cNvSpPr/>
          <p:nvPr/>
        </p:nvSpPr>
        <p:spPr>
          <a:xfrm>
            <a:off x="2835554" y="3896258"/>
            <a:ext cx="734263" cy="243230"/>
          </a:xfrm>
          <a:prstGeom prst="roundRect">
            <a:avLst>
              <a:gd name="adj" fmla="val 50000"/>
            </a:avLst>
          </a:prstGeom>
          <a:solidFill>
            <a:srgbClr val="2F7D4F"/>
          </a:solidFill>
          <a:ln/>
        </p:spPr>
      </p:sp>
      <p:sp>
        <p:nvSpPr>
          <p:cNvPr id="7" name="Shape 5"/>
          <p:cNvSpPr/>
          <p:nvPr/>
        </p:nvSpPr>
        <p:spPr>
          <a:xfrm>
            <a:off x="2835554" y="4458614"/>
            <a:ext cx="808330" cy="243230"/>
          </a:xfrm>
          <a:prstGeom prst="roundRect">
            <a:avLst>
              <a:gd name="adj" fmla="val 50000"/>
            </a:avLst>
          </a:prstGeom>
          <a:solidFill>
            <a:srgbClr val="B3403A"/>
          </a:solidFill>
          <a:ln/>
        </p:spPr>
      </p:sp>
      <p:sp>
        <p:nvSpPr>
          <p:cNvPr id="8" name="Shape 6"/>
          <p:cNvSpPr/>
          <p:nvPr/>
        </p:nvSpPr>
        <p:spPr>
          <a:xfrm>
            <a:off x="7562088" y="2200046"/>
            <a:ext cx="3943807" cy="2672791"/>
          </a:xfrm>
          <a:prstGeom prst="roundRect">
            <a:avLst>
              <a:gd name="adj" fmla="val 4276"/>
            </a:avLst>
          </a:prstGeom>
          <a:solidFill>
            <a:srgbClr val="142838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76388" y="2200046"/>
            <a:ext cx="3715207" cy="47640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10" name="Shape 8"/>
          <p:cNvSpPr/>
          <p:nvPr/>
        </p:nvSpPr>
        <p:spPr>
          <a:xfrm>
            <a:off x="7676388" y="4862779"/>
            <a:ext cx="3715207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62088" y="2314346"/>
            <a:ext cx="38130" cy="244410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2" name="Shape 10"/>
          <p:cNvSpPr/>
          <p:nvPr/>
        </p:nvSpPr>
        <p:spPr>
          <a:xfrm>
            <a:off x="11495837" y="2314346"/>
            <a:ext cx="9510" cy="244410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790688" y="3683203"/>
            <a:ext cx="1232611" cy="261518"/>
          </a:xfrm>
          <a:prstGeom prst="roundRect">
            <a:avLst>
              <a:gd name="adj" fmla="val 50000"/>
            </a:avLst>
          </a:prstGeom>
          <a:solidFill>
            <a:srgbClr val="332D3A"/>
          </a:solidFill>
          <a:ln/>
        </p:spPr>
      </p:sp>
      <p:sp>
        <p:nvSpPr>
          <p:cNvPr id="14" name="Shape 12"/>
          <p:cNvSpPr/>
          <p:nvPr/>
        </p:nvSpPr>
        <p:spPr>
          <a:xfrm>
            <a:off x="685800" y="5024628"/>
            <a:ext cx="10820095" cy="733349"/>
          </a:xfrm>
          <a:prstGeom prst="roundRect">
            <a:avLst>
              <a:gd name="adj" fmla="val 15586"/>
            </a:avLst>
          </a:prstGeom>
          <a:solidFill>
            <a:srgbClr val="192E3F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85800" y="5138928"/>
            <a:ext cx="38130" cy="504840"/>
          </a:xfrm>
          <a:prstGeom prst="rect">
            <a:avLst/>
          </a:prstGeom>
          <a:solidFill>
            <a:srgbClr val="7FB3EF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200046"/>
          <a:ext cx="9143771" cy="914400"/>
        </p:xfrm>
        <a:graphic>
          <a:graphicData uri="http://schemas.openxmlformats.org/drawingml/2006/table">
            <a:tbl>
              <a:tblPr/>
              <a:tblGrid>
                <a:gridCol w="1959559"/>
                <a:gridCol w="1313993"/>
                <a:gridCol w="1289304"/>
                <a:gridCol w="2141525"/>
              </a:tblGrid>
              <a:tr h="41513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0D20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HUB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0D20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70" b="1" dirty="0">
                          <a:solidFill>
                            <a:srgbClr val="0D20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 JOBS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70" b="1" dirty="0">
                          <a:solidFill>
                            <a:srgbClr val="0D20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EVIDENCE</a:t>
                      </a:r>
                      <a:endParaRPr lang="en-US" sz="1200" dirty="0"/>
                    </a:p>
                  </a:txBody>
                  <a:tcPr marL="190500" marR="190500" marT="123190" marB="12319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4F7FB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4F7F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North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 on time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4F7F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Training 20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</a:tr>
              <a:tr h="56235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4F7F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South + five hubs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Benefits sustained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4F7F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Central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C4CFD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Routing gate 24 Sep</a:t>
                      </a:r>
                      <a:endParaRPr lang="en-US" sz="1200" dirty="0"/>
                    </a:p>
                  </a:txBody>
                  <a:tcPr marL="190500" marR="1905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8CA5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2B3A"/>
                    </a:solidFill>
                  </a:tcPr>
                </a:tc>
              </a:tr>
            </a:tbl>
          </a:graphicData>
        </a:graphic>
      </p:graphicFrame>
      <p:sp>
        <p:nvSpPr>
          <p:cNvPr id="17" name="Text 14"/>
          <p:cNvSpPr/>
          <p:nvPr/>
        </p:nvSpPr>
        <p:spPr>
          <a:xfrm>
            <a:off x="685800" y="1175918"/>
            <a:ext cx="5145329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hub changes the rollout answer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685800" y="1847088"/>
            <a:ext cx="442569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of eight hubs are stable; Central owns 64 of 146 open jobs.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790688" y="2418588"/>
            <a:ext cx="215707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THAT MATTERS</a:t>
            </a:r>
            <a:endParaRPr lang="en-US" sz="970" dirty="0"/>
          </a:p>
        </p:txBody>
      </p:sp>
      <p:sp>
        <p:nvSpPr>
          <p:cNvPr id="20" name="Text 17"/>
          <p:cNvSpPr/>
          <p:nvPr/>
        </p:nvSpPr>
        <p:spPr>
          <a:xfrm>
            <a:off x="7790688" y="2704795"/>
            <a:ext cx="355884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cannot scale on manual routing</a:t>
            </a:r>
            <a:endParaRPr lang="en-US" sz="1570" dirty="0"/>
          </a:p>
        </p:txBody>
      </p:sp>
      <p:sp>
        <p:nvSpPr>
          <p:cNvPr id="21" name="Text 18"/>
          <p:cNvSpPr/>
          <p:nvPr/>
        </p:nvSpPr>
        <p:spPr>
          <a:xfrm>
            <a:off x="7790688" y="3064154"/>
            <a:ext cx="356250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contributes the full €16k weekly benefit gap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delays the final two hubs.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7904988" y="3730752"/>
            <a:ext cx="10323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39" kern="0" dirty="0">
                <a:solidFill>
                  <a:srgbClr val="F871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970" dirty="0"/>
          </a:p>
        </p:txBody>
      </p:sp>
      <p:sp>
        <p:nvSpPr>
          <p:cNvPr id="23" name="Text 20"/>
          <p:cNvSpPr/>
          <p:nvPr/>
        </p:nvSpPr>
        <p:spPr>
          <a:xfrm>
            <a:off x="895198" y="5168189"/>
            <a:ext cx="1175004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today</a:t>
            </a:r>
            <a:endParaRPr lang="en-US" sz="1270" dirty="0"/>
          </a:p>
        </p:txBody>
      </p:sp>
      <p:sp>
        <p:nvSpPr>
          <p:cNvPr id="24" name="Text 21"/>
          <p:cNvSpPr/>
          <p:nvPr/>
        </p:nvSpPr>
        <p:spPr>
          <a:xfrm>
            <a:off x="895198" y="5386730"/>
            <a:ext cx="586953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two integration engineers through the 24 September evidence gate.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2821838" y="2827325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6" name="Text 23"/>
          <p:cNvSpPr/>
          <p:nvPr/>
        </p:nvSpPr>
        <p:spPr>
          <a:xfrm>
            <a:off x="2821838" y="3389681"/>
            <a:ext cx="687629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</a:t>
            </a:r>
            <a:endParaRPr lang="en-US" sz="860" dirty="0"/>
          </a:p>
        </p:txBody>
      </p:sp>
      <p:sp>
        <p:nvSpPr>
          <p:cNvPr id="27" name="Text 24"/>
          <p:cNvSpPr/>
          <p:nvPr/>
        </p:nvSpPr>
        <p:spPr>
          <a:xfrm>
            <a:off x="2821838" y="3952037"/>
            <a:ext cx="76261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STABLE</a:t>
            </a:r>
            <a:endParaRPr lang="en-US" sz="860" dirty="0"/>
          </a:p>
        </p:txBody>
      </p:sp>
      <p:sp>
        <p:nvSpPr>
          <p:cNvPr id="28" name="Text 25"/>
          <p:cNvSpPr/>
          <p:nvPr/>
        </p:nvSpPr>
        <p:spPr>
          <a:xfrm>
            <a:off x="2821838" y="4514393"/>
            <a:ext cx="837590" cy="15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60" b="1" spc="69" kern="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BLOCKED</a:t>
            </a:r>
            <a:endParaRPr lang="en-US" sz="8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5"/>
          <p:cNvSpPr/>
          <p:nvPr/>
        </p:nvSpPr>
        <p:spPr>
          <a:xfrm>
            <a:off x="685800" y="1984248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h2pe-3-0"/>
          <p:cNvSpPr/>
          <p:nvPr/>
        </p:nvSpPr>
        <p:spPr>
          <a:xfrm>
            <a:off x="685800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sp>
        <p:nvSpPr>
          <p:cNvPr id="5" name="h2pe-3-1"/>
          <p:cNvSpPr/>
          <p:nvPr/>
        </p:nvSpPr>
        <p:spPr>
          <a:xfrm>
            <a:off x="4496105" y="2650846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102230"/>
          </a:solidFill>
          <a:ln w="19050">
            <a:solidFill>
              <a:srgbClr val="7FB3EF"/>
            </a:solidFill>
            <a:prstDash val="solid"/>
          </a:ln>
        </p:spPr>
      </p:sp>
      <p:sp>
        <p:nvSpPr>
          <p:cNvPr id="6" name="h2pe-3-2"/>
          <p:cNvSpPr/>
          <p:nvPr/>
        </p:nvSpPr>
        <p:spPr>
          <a:xfrm>
            <a:off x="4496105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sp>
        <p:nvSpPr>
          <p:cNvPr id="7" name="h2pe-3-3"/>
          <p:cNvSpPr/>
          <p:nvPr/>
        </p:nvSpPr>
        <p:spPr>
          <a:xfrm>
            <a:off x="685800" y="4497934"/>
            <a:ext cx="2381098" cy="742493"/>
          </a:xfrm>
          <a:prstGeom prst="roundRect">
            <a:avLst>
              <a:gd name="adj" fmla="val 12808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cxnSp>
        <p:nvCxnSpPr>
          <p:cNvPr id="8" name="h2px-0"/>
          <p:cNvCxnSpPr>
            <a:stCxn id="4" idx="3"/>
            <a:endCxn id="5" idx="1"/>
          </p:cNvCxnSpPr>
          <p:nvPr/>
        </p:nvCxnSpPr>
        <p:spPr>
          <a:xfrm>
            <a:off x="3066898" y="3022092"/>
            <a:ext cx="1428293" cy="0"/>
          </a:xfrm>
          <a:prstGeom prst="straightConnector1">
            <a:avLst/>
          </a:prstGeom>
          <a:noFill/>
          <a:ln w="38100">
            <a:solidFill>
              <a:srgbClr val="F87171"/>
            </a:solidFill>
            <a:prstDash val="solid"/>
            <a:tailEnd type="triangle"/>
          </a:ln>
        </p:spPr>
      </p:cxnSp>
      <p:cxnSp>
        <p:nvCxnSpPr>
          <p:cNvPr id="9" name="h2px-1"/>
          <p:cNvCxnSpPr>
            <a:stCxn id="5" idx="2"/>
            <a:endCxn id="6" idx="0"/>
          </p:cNvCxnSpPr>
          <p:nvPr/>
        </p:nvCxnSpPr>
        <p:spPr>
          <a:xfrm>
            <a:off x="5686654" y="3393338"/>
            <a:ext cx="0" cy="1104595"/>
          </a:xfrm>
          <a:prstGeom prst="straightConnector1">
            <a:avLst/>
          </a:prstGeom>
          <a:noFill/>
          <a:ln w="19050">
            <a:solidFill>
              <a:srgbClr val="8CA5C3">
                <a:alpha val="16000"/>
              </a:srgbClr>
            </a:solidFill>
            <a:prstDash val="solid"/>
            <a:tailEnd type="triangle"/>
          </a:ln>
        </p:spPr>
      </p:cxnSp>
      <p:cxnSp>
        <p:nvCxnSpPr>
          <p:cNvPr id="10" name="h2px-2"/>
          <p:cNvCxnSpPr>
            <a:stCxn id="6" idx="1"/>
            <a:endCxn id="7" idx="3"/>
          </p:cNvCxnSpPr>
          <p:nvPr/>
        </p:nvCxnSpPr>
        <p:spPr>
          <a:xfrm flipH="1">
            <a:off x="3066898" y="4870094"/>
            <a:ext cx="1428293" cy="0"/>
          </a:xfrm>
          <a:prstGeom prst="straightConnector1">
            <a:avLst/>
          </a:prstGeom>
          <a:noFill/>
          <a:ln w="19050">
            <a:solidFill>
              <a:srgbClr val="8CA5C3">
                <a:alpha val="16000"/>
              </a:srgbClr>
            </a:solidFill>
            <a:prstDash val="solid"/>
            <a:tailEnd type="triangle"/>
          </a:ln>
        </p:spPr>
      </p:cxnSp>
      <p:cxnSp>
        <p:nvCxnSpPr>
          <p:cNvPr id="11" name="h2px-3"/>
          <p:cNvCxnSpPr>
            <a:stCxn id="7" idx="0"/>
            <a:endCxn id="4" idx="2"/>
          </p:cNvCxnSpPr>
          <p:nvPr/>
        </p:nvCxnSpPr>
        <p:spPr>
          <a:xfrm flipV="1">
            <a:off x="1876349" y="3393338"/>
            <a:ext cx="0" cy="1104595"/>
          </a:xfrm>
          <a:prstGeom prst="straightConnector1">
            <a:avLst/>
          </a:prstGeom>
          <a:noFill/>
          <a:ln w="19050">
            <a:solidFill>
              <a:srgbClr val="707B89"/>
            </a:solidFill>
            <a:prstDash val="dash"/>
          </a:ln>
        </p:spPr>
      </p:cxnSp>
      <p:sp>
        <p:nvSpPr>
          <p:cNvPr id="12" name="Shape 10"/>
          <p:cNvSpPr/>
          <p:nvPr/>
        </p:nvSpPr>
        <p:spPr>
          <a:xfrm>
            <a:off x="3257093" y="2670048"/>
            <a:ext cx="871423" cy="160934"/>
          </a:xfrm>
          <a:prstGeom prst="rect">
            <a:avLst/>
          </a:prstGeom>
          <a:solidFill>
            <a:srgbClr val="0D2030"/>
          </a:solidFill>
          <a:ln/>
        </p:spPr>
      </p:sp>
      <p:sp>
        <p:nvSpPr>
          <p:cNvPr id="13" name="Shape 11"/>
          <p:cNvSpPr/>
          <p:nvPr/>
        </p:nvSpPr>
        <p:spPr>
          <a:xfrm>
            <a:off x="5848502" y="3850538"/>
            <a:ext cx="921715" cy="160934"/>
          </a:xfrm>
          <a:prstGeom prst="rect">
            <a:avLst/>
          </a:prstGeom>
          <a:solidFill>
            <a:srgbClr val="0D2030"/>
          </a:solidFill>
          <a:ln/>
        </p:spPr>
      </p:sp>
      <p:sp>
        <p:nvSpPr>
          <p:cNvPr id="14" name="Shape 12"/>
          <p:cNvSpPr/>
          <p:nvPr/>
        </p:nvSpPr>
        <p:spPr>
          <a:xfrm>
            <a:off x="3257093" y="4546397"/>
            <a:ext cx="726034" cy="160934"/>
          </a:xfrm>
          <a:prstGeom prst="rect">
            <a:avLst/>
          </a:prstGeom>
          <a:solidFill>
            <a:srgbClr val="0D2030"/>
          </a:solidFill>
          <a:ln/>
        </p:spPr>
      </p:sp>
      <p:sp>
        <p:nvSpPr>
          <p:cNvPr id="15" name="Shape 13"/>
          <p:cNvSpPr/>
          <p:nvPr/>
        </p:nvSpPr>
        <p:spPr>
          <a:xfrm>
            <a:off x="7956194" y="2441448"/>
            <a:ext cx="3549701" cy="1347826"/>
          </a:xfrm>
          <a:prstGeom prst="roundRect">
            <a:avLst>
              <a:gd name="adj" fmla="val 8480"/>
            </a:avLst>
          </a:prstGeom>
          <a:solidFill>
            <a:srgbClr val="142838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70494" y="2441448"/>
            <a:ext cx="3320826" cy="47640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17" name="Shape 15"/>
          <p:cNvSpPr/>
          <p:nvPr/>
        </p:nvSpPr>
        <p:spPr>
          <a:xfrm>
            <a:off x="8070494" y="3779215"/>
            <a:ext cx="3320826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956194" y="2555748"/>
            <a:ext cx="38130" cy="1119134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95837" y="2555748"/>
            <a:ext cx="9510" cy="1119134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956194" y="3902659"/>
            <a:ext cx="3549701" cy="1566367"/>
          </a:xfrm>
          <a:prstGeom prst="roundRect">
            <a:avLst>
              <a:gd name="adj" fmla="val 7297"/>
            </a:avLst>
          </a:prstGeom>
          <a:solidFill>
            <a:srgbClr val="142838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956194" y="4016959"/>
            <a:ext cx="38130" cy="1338224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463954"/>
            <a:ext cx="5975604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hub depends on one routing service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2107692"/>
            <a:ext cx="626364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still uses manual queues when the dispatch orchestrator misses a location event.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7649" y="2765146"/>
            <a:ext cx="88422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707B8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· DEMAND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847649" y="2916936"/>
            <a:ext cx="99761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intake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47649" y="3164738"/>
            <a:ext cx="10460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location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4667098" y="2774290"/>
            <a:ext cx="1752905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707B8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· SHARED DEPENDENCY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4667098" y="2926994"/>
            <a:ext cx="19065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 orchestrator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67098" y="3174797"/>
            <a:ext cx="10268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and route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4657954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707B8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· DELIVERY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4657954" y="4764938"/>
            <a:ext cx="157093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mobile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657954" y="5012741"/>
            <a:ext cx="119512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and proof</a:t>
            </a:r>
            <a:endParaRPr lang="en-US" sz="970" dirty="0"/>
          </a:p>
        </p:txBody>
      </p:sp>
      <p:sp>
        <p:nvSpPr>
          <p:cNvPr id="33" name="Text 31"/>
          <p:cNvSpPr/>
          <p:nvPr/>
        </p:nvSpPr>
        <p:spPr>
          <a:xfrm>
            <a:off x="847649" y="4612234"/>
            <a:ext cx="103967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0" spc="115" kern="0" dirty="0">
                <a:solidFill>
                  <a:srgbClr val="707B8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· EVIDENCE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847649" y="4764938"/>
            <a:ext cx="15727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ledger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47649" y="5012741"/>
            <a:ext cx="136794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Time, outcome, benefit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3323844" y="2670048"/>
            <a:ext cx="76718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event</a:t>
            </a:r>
            <a:endParaRPr lang="en-US" sz="970" dirty="0"/>
          </a:p>
        </p:txBody>
      </p:sp>
      <p:sp>
        <p:nvSpPr>
          <p:cNvPr id="37" name="Text 35"/>
          <p:cNvSpPr/>
          <p:nvPr/>
        </p:nvSpPr>
        <p:spPr>
          <a:xfrm>
            <a:off x="5915254" y="3850538"/>
            <a:ext cx="817474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ordered route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3323844" y="4546397"/>
            <a:ext cx="62179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job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8165592" y="2640787"/>
            <a:ext cx="865937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FAILS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8165592" y="2926994"/>
            <a:ext cx="299923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falls back to manual queues</a:t>
            </a:r>
            <a:endParaRPr lang="en-US" sz="1420" dirty="0"/>
          </a:p>
        </p:txBody>
      </p:sp>
      <p:sp>
        <p:nvSpPr>
          <p:cNvPr id="41" name="Text 39"/>
          <p:cNvSpPr/>
          <p:nvPr/>
        </p:nvSpPr>
        <p:spPr>
          <a:xfrm>
            <a:off x="8165592" y="3264408"/>
            <a:ext cx="291602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rises and 64 jobs remain open.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8165592" y="4065422"/>
            <a:ext cx="768096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970" dirty="0"/>
          </a:p>
        </p:txBody>
      </p:sp>
      <p:sp>
        <p:nvSpPr>
          <p:cNvPr id="43" name="Text 41"/>
          <p:cNvSpPr/>
          <p:nvPr/>
        </p:nvSpPr>
        <p:spPr>
          <a:xfrm>
            <a:off x="8165592" y="4350715"/>
            <a:ext cx="229331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every 15 minutes</a:t>
            </a:r>
            <a:endParaRPr lang="en-US" sz="1420" dirty="0"/>
          </a:p>
        </p:txBody>
      </p:sp>
      <p:sp>
        <p:nvSpPr>
          <p:cNvPr id="44" name="Text 42"/>
          <p:cNvSpPr/>
          <p:nvPr/>
        </p:nvSpPr>
        <p:spPr>
          <a:xfrm>
            <a:off x="8165592" y="4688129"/>
            <a:ext cx="2937053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the duty owner after two missed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6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7"/>
          <p:cNvSpPr/>
          <p:nvPr/>
        </p:nvSpPr>
        <p:spPr>
          <a:xfrm>
            <a:off x="685800" y="17446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914400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7FB3EF"/>
          </a:solidFill>
          <a:ln/>
        </p:spPr>
      </p:sp>
      <p:sp>
        <p:nvSpPr>
          <p:cNvPr id="5" name="Shape 3"/>
          <p:cNvSpPr/>
          <p:nvPr/>
        </p:nvSpPr>
        <p:spPr>
          <a:xfrm>
            <a:off x="2319833" y="5244998"/>
            <a:ext cx="105156" cy="105156"/>
          </a:xfrm>
          <a:prstGeom prst="roundRect">
            <a:avLst>
              <a:gd name="adj" fmla="val 26957"/>
            </a:avLst>
          </a:prstGeom>
          <a:solidFill>
            <a:srgbClr val="FBBF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14400" y="2678278"/>
          <a:ext cx="6209690" cy="238109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685800" y="989381"/>
            <a:ext cx="9422892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 recovered by 7.2 points</a:t>
            </a:r>
            <a:endParaRPr lang="en-US" sz="4050" dirty="0"/>
          </a:p>
        </p:txBody>
      </p:sp>
      <p:sp>
        <p:nvSpPr>
          <p:cNvPr id="8" name="Text 5"/>
          <p:cNvSpPr/>
          <p:nvPr/>
        </p:nvSpPr>
        <p:spPr>
          <a:xfrm>
            <a:off x="685800" y="2049170"/>
            <a:ext cx="9352483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six stable hubs improved every week; Central keeps the network 1.8 points below the rollout gate.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104595" y="5211166"/>
            <a:ext cx="107259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service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2510942" y="5211166"/>
            <a:ext cx="11119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 rollout gate</a:t>
            </a:r>
            <a:endParaRPr lang="en-US" sz="1120" dirty="0"/>
          </a:p>
        </p:txBody>
      </p:sp>
      <p:sp>
        <p:nvSpPr>
          <p:cNvPr id="11" name="Text 8"/>
          <p:cNvSpPr/>
          <p:nvPr/>
        </p:nvSpPr>
        <p:spPr>
          <a:xfrm>
            <a:off x="685800" y="5801868"/>
            <a:ext cx="5479999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spc="27" kern="0" dirty="0">
                <a:solidFill>
                  <a:srgbClr val="707B8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Fictional weekly operating ledger · 410 completed jobs per week at Week 6.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8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9"/>
          <p:cNvSpPr/>
          <p:nvPr/>
        </p:nvSpPr>
        <p:spPr>
          <a:xfrm>
            <a:off x="685800" y="1630375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363724"/>
            <a:ext cx="715728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800454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1D354B"/>
          </a:solidFill>
          <a:ln w="9525">
            <a:solidFill>
              <a:srgbClr val="314F6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854550" y="2488082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102230"/>
          </a:solidFill>
          <a:ln w="9525">
            <a:solidFill>
              <a:srgbClr val="8CA5C3">
                <a:alpha val="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3185770"/>
            <a:ext cx="715728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800454" y="3310128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2E362E"/>
          </a:solidFill>
          <a:ln w="9525">
            <a:solidFill>
              <a:srgbClr val="59532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54550" y="3310128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102230"/>
          </a:solidFill>
          <a:ln w="9525">
            <a:solidFill>
              <a:srgbClr val="8CA5C3">
                <a:alpha val="8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4007815"/>
            <a:ext cx="715728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800454" y="4132174"/>
            <a:ext cx="2988259" cy="583387"/>
          </a:xfrm>
          <a:prstGeom prst="roundRect">
            <a:avLst>
              <a:gd name="adj" fmla="val 9718"/>
            </a:avLst>
          </a:prstGeom>
          <a:solidFill>
            <a:srgbClr val="102230"/>
          </a:solidFill>
          <a:ln w="9525">
            <a:solidFill>
              <a:srgbClr val="8CA5C3">
                <a:alpha val="8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54550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2E362E"/>
          </a:solidFill>
          <a:ln w="9525">
            <a:solidFill>
              <a:srgbClr val="59532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82512" y="4132174"/>
            <a:ext cx="1460297" cy="583387"/>
          </a:xfrm>
          <a:prstGeom prst="roundRect">
            <a:avLst>
              <a:gd name="adj" fmla="val 9718"/>
            </a:avLst>
          </a:prstGeom>
          <a:solidFill>
            <a:srgbClr val="102230"/>
          </a:solidFill>
          <a:ln w="9525">
            <a:solidFill>
              <a:srgbClr val="8CA5C3">
                <a:alpha val="8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14716" y="2087575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142838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14716" y="2201875"/>
            <a:ext cx="38130" cy="581467"/>
          </a:xfrm>
          <a:prstGeom prst="rect">
            <a:avLst/>
          </a:prstGeom>
          <a:solidFill>
            <a:srgbClr val="F87171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4716" y="2992831"/>
            <a:ext cx="3491179" cy="810158"/>
          </a:xfrm>
          <a:prstGeom prst="roundRect">
            <a:avLst>
              <a:gd name="adj" fmla="val 14108"/>
            </a:avLst>
          </a:prstGeom>
          <a:solidFill>
            <a:srgbClr val="142838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014716" y="3107131"/>
            <a:ext cx="38130" cy="581467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8" name="Shape 16"/>
          <p:cNvSpPr/>
          <p:nvPr/>
        </p:nvSpPr>
        <p:spPr>
          <a:xfrm>
            <a:off x="8014716" y="3898087"/>
            <a:ext cx="3491179" cy="1095451"/>
          </a:xfrm>
          <a:prstGeom prst="roundRect">
            <a:avLst>
              <a:gd name="adj" fmla="val 10434"/>
            </a:avLst>
          </a:prstGeom>
          <a:solidFill>
            <a:srgbClr val="142838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014716" y="4012387"/>
            <a:ext cx="38130" cy="867217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" y="5127955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192E3F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5242255"/>
            <a:ext cx="38130" cy="46671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" y="1110996"/>
            <a:ext cx="7891272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final rollout holds if routing clears on 24 September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85800" y="1754734"/>
            <a:ext cx="5905195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controls the date; training controls whether the expansion creates value.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800454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W3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27502" y="2087575"/>
            <a:ext cx="565099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W4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854550" y="2087575"/>
            <a:ext cx="57607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W1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82512" y="2087575"/>
            <a:ext cx="59436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63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W2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85800" y="2589581"/>
            <a:ext cx="585216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Routing</a:t>
            </a:r>
            <a:endParaRPr lang="en-US" sz="1270" dirty="0"/>
          </a:p>
        </p:txBody>
      </p:sp>
      <p:sp>
        <p:nvSpPr>
          <p:cNvPr id="29" name="Text 27"/>
          <p:cNvSpPr/>
          <p:nvPr/>
        </p:nvSpPr>
        <p:spPr>
          <a:xfrm>
            <a:off x="685800" y="2819095"/>
            <a:ext cx="41148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</a:t>
            </a:r>
            <a:endParaRPr lang="en-US" sz="970" dirty="0"/>
          </a:p>
        </p:txBody>
      </p:sp>
      <p:sp>
        <p:nvSpPr>
          <p:cNvPr id="30" name="Text 28"/>
          <p:cNvSpPr/>
          <p:nvPr/>
        </p:nvSpPr>
        <p:spPr>
          <a:xfrm>
            <a:off x="1943100" y="2592324"/>
            <a:ext cx="97749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 events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1943100" y="2799893"/>
            <a:ext cx="8650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engineers</a:t>
            </a:r>
            <a:endParaRPr lang="en-US" sz="970" dirty="0"/>
          </a:p>
        </p:txBody>
      </p:sp>
      <p:sp>
        <p:nvSpPr>
          <p:cNvPr id="32" name="Text 30"/>
          <p:cNvSpPr/>
          <p:nvPr/>
        </p:nvSpPr>
        <p:spPr>
          <a:xfrm>
            <a:off x="4998110" y="2592324"/>
            <a:ext cx="57058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</a:t>
            </a:r>
            <a:endParaRPr lang="en-US" sz="1120" dirty="0"/>
          </a:p>
        </p:txBody>
      </p:sp>
      <p:sp>
        <p:nvSpPr>
          <p:cNvPr id="33" name="Text 31"/>
          <p:cNvSpPr/>
          <p:nvPr/>
        </p:nvSpPr>
        <p:spPr>
          <a:xfrm>
            <a:off x="4998110" y="2799893"/>
            <a:ext cx="77906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releases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685800" y="3411626"/>
            <a:ext cx="689458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270" dirty="0"/>
          </a:p>
        </p:txBody>
      </p:sp>
      <p:sp>
        <p:nvSpPr>
          <p:cNvPr id="35" name="Text 33"/>
          <p:cNvSpPr/>
          <p:nvPr/>
        </p:nvSpPr>
        <p:spPr>
          <a:xfrm>
            <a:off x="685800" y="3641141"/>
            <a:ext cx="4553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</a:t>
            </a:r>
            <a:endParaRPr lang="en-US" sz="970" dirty="0"/>
          </a:p>
        </p:txBody>
      </p:sp>
      <p:sp>
        <p:nvSpPr>
          <p:cNvPr id="36" name="Text 34"/>
          <p:cNvSpPr/>
          <p:nvPr/>
        </p:nvSpPr>
        <p:spPr>
          <a:xfrm>
            <a:off x="1943100" y="3414370"/>
            <a:ext cx="72877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pack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1943100" y="3621938"/>
            <a:ext cx="84582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Sep review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4998110" y="3414370"/>
            <a:ext cx="6281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4998110" y="3621938"/>
            <a:ext cx="54864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/ hold</a:t>
            </a:r>
            <a:endParaRPr lang="en-US" sz="970" dirty="0"/>
          </a:p>
        </p:txBody>
      </p:sp>
      <p:sp>
        <p:nvSpPr>
          <p:cNvPr id="40" name="Text 38"/>
          <p:cNvSpPr/>
          <p:nvPr/>
        </p:nvSpPr>
        <p:spPr>
          <a:xfrm>
            <a:off x="685800" y="4233672"/>
            <a:ext cx="68305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270" dirty="0"/>
          </a:p>
        </p:txBody>
      </p:sp>
      <p:sp>
        <p:nvSpPr>
          <p:cNvPr id="41" name="Text 39"/>
          <p:cNvSpPr/>
          <p:nvPr/>
        </p:nvSpPr>
        <p:spPr>
          <a:xfrm>
            <a:off x="685800" y="4463186"/>
            <a:ext cx="47823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spc="58" kern="0" dirty="0">
                <a:solidFill>
                  <a:srgbClr val="707B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JONAS</a:t>
            </a:r>
            <a:endParaRPr lang="en-US" sz="970" dirty="0"/>
          </a:p>
        </p:txBody>
      </p:sp>
      <p:sp>
        <p:nvSpPr>
          <p:cNvPr id="42" name="Text 40"/>
          <p:cNvSpPr/>
          <p:nvPr/>
        </p:nvSpPr>
        <p:spPr>
          <a:xfrm>
            <a:off x="1943100" y="4236415"/>
            <a:ext cx="81473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Champions</a:t>
            </a:r>
            <a:endParaRPr lang="en-US" sz="1120" dirty="0"/>
          </a:p>
        </p:txBody>
      </p:sp>
      <p:sp>
        <p:nvSpPr>
          <p:cNvPr id="43" name="Text 41"/>
          <p:cNvSpPr/>
          <p:nvPr/>
        </p:nvSpPr>
        <p:spPr>
          <a:xfrm>
            <a:off x="1943100" y="4443984"/>
            <a:ext cx="619049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trained</a:t>
            </a:r>
            <a:endParaRPr lang="en-US" sz="970" dirty="0"/>
          </a:p>
        </p:txBody>
      </p:sp>
      <p:sp>
        <p:nvSpPr>
          <p:cNvPr id="44" name="Text 42"/>
          <p:cNvSpPr/>
          <p:nvPr/>
        </p:nvSpPr>
        <p:spPr>
          <a:xfrm>
            <a:off x="4998110" y="4236415"/>
            <a:ext cx="7452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</a:t>
            </a:r>
            <a:endParaRPr lang="en-US" sz="1120" dirty="0"/>
          </a:p>
        </p:txBody>
      </p:sp>
      <p:sp>
        <p:nvSpPr>
          <p:cNvPr id="45" name="Text 43"/>
          <p:cNvSpPr/>
          <p:nvPr/>
        </p:nvSpPr>
        <p:spPr>
          <a:xfrm>
            <a:off x="4998110" y="4443984"/>
            <a:ext cx="40965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</a:t>
            </a:r>
            <a:endParaRPr lang="en-US" sz="970" dirty="0"/>
          </a:p>
        </p:txBody>
      </p:sp>
      <p:sp>
        <p:nvSpPr>
          <p:cNvPr id="46" name="Text 44"/>
          <p:cNvSpPr/>
          <p:nvPr/>
        </p:nvSpPr>
        <p:spPr>
          <a:xfrm>
            <a:off x="6525158" y="4236415"/>
            <a:ext cx="73975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hubs</a:t>
            </a:r>
            <a:endParaRPr lang="en-US" sz="1120" dirty="0"/>
          </a:p>
        </p:txBody>
      </p:sp>
      <p:sp>
        <p:nvSpPr>
          <p:cNvPr id="47" name="Text 45"/>
          <p:cNvSpPr/>
          <p:nvPr/>
        </p:nvSpPr>
        <p:spPr>
          <a:xfrm>
            <a:off x="6525158" y="4443984"/>
            <a:ext cx="569671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sites</a:t>
            </a:r>
            <a:endParaRPr lang="en-US" sz="970" dirty="0"/>
          </a:p>
        </p:txBody>
      </p:sp>
      <p:sp>
        <p:nvSpPr>
          <p:cNvPr id="48" name="Text 46"/>
          <p:cNvSpPr/>
          <p:nvPr/>
        </p:nvSpPr>
        <p:spPr>
          <a:xfrm>
            <a:off x="8195767" y="2221078"/>
            <a:ext cx="1193292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1 · Routing</a:t>
            </a:r>
            <a:endParaRPr lang="en-US" sz="1270" dirty="0"/>
          </a:p>
        </p:txBody>
      </p:sp>
      <p:sp>
        <p:nvSpPr>
          <p:cNvPr id="49" name="Text 47"/>
          <p:cNvSpPr/>
          <p:nvPr/>
        </p:nvSpPr>
        <p:spPr>
          <a:xfrm>
            <a:off x="8195767" y="2535631"/>
            <a:ext cx="2647188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by 24 Sep or hold two hubs.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8195767" y="3126334"/>
            <a:ext cx="1409090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 · Readiness</a:t>
            </a:r>
            <a:endParaRPr lang="en-US" sz="1270" dirty="0"/>
          </a:p>
        </p:txBody>
      </p:sp>
      <p:sp>
        <p:nvSpPr>
          <p:cNvPr id="51" name="Text 49"/>
          <p:cNvSpPr/>
          <p:nvPr/>
        </p:nvSpPr>
        <p:spPr>
          <a:xfrm>
            <a:off x="8195767" y="3440887"/>
            <a:ext cx="2881274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champions pass the live scenario.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8195767" y="4031590"/>
            <a:ext cx="107807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</a:t>
            </a:r>
            <a:endParaRPr lang="en-US" sz="970" dirty="0"/>
          </a:p>
        </p:txBody>
      </p:sp>
      <p:sp>
        <p:nvSpPr>
          <p:cNvPr id="53" name="Text 51"/>
          <p:cNvSpPr/>
          <p:nvPr/>
        </p:nvSpPr>
        <p:spPr>
          <a:xfrm>
            <a:off x="8195767" y="4317797"/>
            <a:ext cx="1941271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the evidence review</a:t>
            </a:r>
            <a:endParaRPr lang="en-US" sz="1270" dirty="0"/>
          </a:p>
        </p:txBody>
      </p:sp>
      <p:sp>
        <p:nvSpPr>
          <p:cNvPr id="54" name="Text 52"/>
          <p:cNvSpPr/>
          <p:nvPr/>
        </p:nvSpPr>
        <p:spPr>
          <a:xfrm>
            <a:off x="8195767" y="4632350"/>
            <a:ext cx="2540203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Elena · 24 Sep · decision in room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86054" y="5260543"/>
            <a:ext cx="87142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rule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886054" y="5460797"/>
            <a:ext cx="602772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routing gate; reduce scope rather than accepting manual queues.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0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11"/>
          <p:cNvSpPr/>
          <p:nvPr/>
        </p:nvSpPr>
        <p:spPr>
          <a:xfrm>
            <a:off x="685800" y="2112264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1828800" y="2873959"/>
            <a:ext cx="8534095" cy="19202"/>
          </a:xfrm>
          <a:prstGeom prst="rect">
            <a:avLst/>
          </a:prstGeom>
          <a:solidFill>
            <a:srgbClr val="8CA5C3">
              <a:alpha val="16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771193" y="2664562"/>
            <a:ext cx="418795" cy="418795"/>
          </a:xfrm>
          <a:prstGeom prst="ellipse">
            <a:avLst/>
          </a:prstGeom>
          <a:solidFill>
            <a:srgbClr val="7FB3EF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14393" y="2664562"/>
            <a:ext cx="418795" cy="418795"/>
          </a:xfrm>
          <a:prstGeom prst="ellipse">
            <a:avLst/>
          </a:prstGeom>
          <a:solidFill>
            <a:srgbClr val="F87171"/>
          </a:solidFill>
          <a:ln/>
        </p:spPr>
      </p:sp>
      <p:sp>
        <p:nvSpPr>
          <p:cNvPr id="8" name="Shape 6"/>
          <p:cNvSpPr/>
          <p:nvPr/>
        </p:nvSpPr>
        <p:spPr>
          <a:xfrm>
            <a:off x="34290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102230"/>
          </a:solidFill>
          <a:ln w="9525">
            <a:solidFill>
              <a:srgbClr val="F8717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57593" y="2664562"/>
            <a:ext cx="418795" cy="418795"/>
          </a:xfrm>
          <a:prstGeom prst="ellipse">
            <a:avLst/>
          </a:prstGeom>
          <a:solidFill>
            <a:srgbClr val="7FB3EF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00793" y="2664562"/>
            <a:ext cx="418795" cy="418795"/>
          </a:xfrm>
          <a:prstGeom prst="ellipse">
            <a:avLst/>
          </a:prstGeom>
          <a:solidFill>
            <a:srgbClr val="7FB3EF"/>
          </a:solidFill>
          <a:ln/>
        </p:spPr>
      </p:sp>
      <p:sp>
        <p:nvSpPr>
          <p:cNvPr id="12" name="Shape 10"/>
          <p:cNvSpPr/>
          <p:nvPr/>
        </p:nvSpPr>
        <p:spPr>
          <a:xfrm>
            <a:off x="8915400" y="4045306"/>
            <a:ext cx="2590495" cy="467258"/>
          </a:xfrm>
          <a:prstGeom prst="roundRect">
            <a:avLst>
              <a:gd name="adj" fmla="val 16243"/>
            </a:avLst>
          </a:prstGeom>
          <a:solidFill>
            <a:srgbClr val="102230"/>
          </a:solidFill>
          <a:ln w="9525">
            <a:solidFill>
              <a:srgbClr val="8CA5C3">
                <a:alpha val="16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5800" y="4646066"/>
            <a:ext cx="10820095" cy="694944"/>
          </a:xfrm>
          <a:prstGeom prst="roundRect">
            <a:avLst>
              <a:gd name="adj" fmla="val 16447"/>
            </a:avLst>
          </a:prstGeom>
          <a:solidFill>
            <a:srgbClr val="192E3F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85800" y="4760366"/>
            <a:ext cx="38130" cy="46671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1591970"/>
            <a:ext cx="495330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stall at routing, not in the field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85800" y="2235708"/>
            <a:ext cx="623986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service is fast after assignment; Central's manual queue creates the 27-minute loss.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9184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1662379" y="3197657"/>
            <a:ext cx="637337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70178" y="3445459"/>
            <a:ext cx="20217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submits job and location.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8001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7FB3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21" name="Text 19"/>
          <p:cNvSpPr/>
          <p:nvPr/>
        </p:nvSpPr>
        <p:spPr>
          <a:xfrm>
            <a:off x="800100" y="4273906"/>
            <a:ext cx="12801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96% complete first time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4661611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70" dirty="0"/>
          </a:p>
        </p:txBody>
      </p:sp>
      <p:sp>
        <p:nvSpPr>
          <p:cNvPr id="23" name="Text 21"/>
          <p:cNvSpPr/>
          <p:nvPr/>
        </p:nvSpPr>
        <p:spPr>
          <a:xfrm>
            <a:off x="4493362" y="3197657"/>
            <a:ext cx="4608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87522" y="3445459"/>
            <a:ext cx="2472538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queue at Central</a:t>
            </a:r>
            <a:pPr algn="ctr" indent="0" marL="0">
              <a:buNone/>
            </a:pPr>
            <a:r>
              <a:rPr lang="en-US" sz="94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when events fail.</a:t>
            </a:r>
            <a:endParaRPr lang="en-US" sz="940" dirty="0"/>
          </a:p>
        </p:txBody>
      </p:sp>
      <p:sp>
        <p:nvSpPr>
          <p:cNvPr id="25" name="Text 23"/>
          <p:cNvSpPr/>
          <p:nvPr/>
        </p:nvSpPr>
        <p:spPr>
          <a:xfrm>
            <a:off x="3543300" y="4140403"/>
            <a:ext cx="64739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BOTTLENECK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3543300" y="4273906"/>
            <a:ext cx="940918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min · target 15</a:t>
            </a:r>
            <a:endParaRPr lang="en-US" sz="860" dirty="0"/>
          </a:p>
        </p:txBody>
      </p:sp>
      <p:sp>
        <p:nvSpPr>
          <p:cNvPr id="27" name="Text 25"/>
          <p:cNvSpPr/>
          <p:nvPr/>
        </p:nvSpPr>
        <p:spPr>
          <a:xfrm>
            <a:off x="74038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270" dirty="0"/>
          </a:p>
        </p:txBody>
      </p:sp>
      <p:sp>
        <p:nvSpPr>
          <p:cNvPr id="28" name="Text 26"/>
          <p:cNvSpPr/>
          <p:nvPr/>
        </p:nvSpPr>
        <p:spPr>
          <a:xfrm>
            <a:off x="7164324" y="3197657"/>
            <a:ext cx="6053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549847" y="3445459"/>
            <a:ext cx="1835201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Technician follows ordered jobs.</a:t>
            </a:r>
            <a:endParaRPr lang="en-US" sz="940" dirty="0"/>
          </a:p>
        </p:txBody>
      </p:sp>
      <p:sp>
        <p:nvSpPr>
          <p:cNvPr id="30" name="Text 28"/>
          <p:cNvSpPr/>
          <p:nvPr/>
        </p:nvSpPr>
        <p:spPr>
          <a:xfrm>
            <a:off x="62865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7FB3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1" name="Text 29"/>
          <p:cNvSpPr/>
          <p:nvPr/>
        </p:nvSpPr>
        <p:spPr>
          <a:xfrm>
            <a:off x="6286500" y="4273906"/>
            <a:ext cx="937260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 first-time fix</a:t>
            </a:r>
            <a:endParaRPr lang="en-US" sz="860" dirty="0"/>
          </a:p>
        </p:txBody>
      </p:sp>
      <p:sp>
        <p:nvSpPr>
          <p:cNvPr id="32" name="Text 30"/>
          <p:cNvSpPr/>
          <p:nvPr/>
        </p:nvSpPr>
        <p:spPr>
          <a:xfrm>
            <a:off x="10147097" y="2778862"/>
            <a:ext cx="126187" cy="209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70" dirty="0"/>
          </a:p>
        </p:txBody>
      </p:sp>
      <p:sp>
        <p:nvSpPr>
          <p:cNvPr id="33" name="Text 31"/>
          <p:cNvSpPr/>
          <p:nvPr/>
        </p:nvSpPr>
        <p:spPr>
          <a:xfrm>
            <a:off x="9988906" y="3197657"/>
            <a:ext cx="44439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362542" y="3445459"/>
            <a:ext cx="1696212" cy="161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4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writes to the ledger.</a:t>
            </a:r>
            <a:endParaRPr lang="en-US" sz="940" dirty="0"/>
          </a:p>
        </p:txBody>
      </p:sp>
      <p:sp>
        <p:nvSpPr>
          <p:cNvPr id="35" name="Text 33"/>
          <p:cNvSpPr/>
          <p:nvPr/>
        </p:nvSpPr>
        <p:spPr>
          <a:xfrm>
            <a:off x="9029700" y="4140403"/>
            <a:ext cx="461772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70" b="1" spc="81" kern="0" dirty="0">
                <a:solidFill>
                  <a:srgbClr val="7FB3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MEASURE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9029700" y="4273906"/>
            <a:ext cx="779983" cy="1426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6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93.2% on time</a:t>
            </a:r>
            <a:endParaRPr lang="en-US" sz="860" dirty="0"/>
          </a:p>
        </p:txBody>
      </p:sp>
      <p:sp>
        <p:nvSpPr>
          <p:cNvPr id="37" name="Text 35"/>
          <p:cNvSpPr/>
          <p:nvPr/>
        </p:nvSpPr>
        <p:spPr>
          <a:xfrm>
            <a:off x="886054" y="4779569"/>
            <a:ext cx="133502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at routing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886054" y="4979822"/>
            <a:ext cx="939546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Reconcile events every 15 minutes; alert Mara after two misses. Expected effect: recover 27 minutes and €16k per week.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2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13"/>
          <p:cNvSpPr/>
          <p:nvPr/>
        </p:nvSpPr>
        <p:spPr>
          <a:xfrm>
            <a:off x="685800" y="1812341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88490"/>
            <a:ext cx="38130" cy="982797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6" name="Shape 4"/>
          <p:cNvSpPr/>
          <p:nvPr/>
        </p:nvSpPr>
        <p:spPr>
          <a:xfrm>
            <a:off x="3418942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418942" y="2088490"/>
            <a:ext cx="38130" cy="982797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8" name="Shape 6"/>
          <p:cNvSpPr/>
          <p:nvPr/>
        </p:nvSpPr>
        <p:spPr>
          <a:xfrm>
            <a:off x="6152998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152998" y="2088490"/>
            <a:ext cx="38130" cy="982797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0" name="Shape 8"/>
          <p:cNvSpPr/>
          <p:nvPr/>
        </p:nvSpPr>
        <p:spPr>
          <a:xfrm>
            <a:off x="8887054" y="1974190"/>
            <a:ext cx="2619756" cy="1211580"/>
          </a:xfrm>
          <a:prstGeom prst="roundRect">
            <a:avLst>
              <a:gd name="adj" fmla="val 9434"/>
            </a:avLst>
          </a:prstGeom>
          <a:solidFill>
            <a:srgbClr val="16293A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887054" y="2088490"/>
            <a:ext cx="38130" cy="982797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2" name="h2pc-0"/>
          <p:cNvSpPr/>
          <p:nvPr/>
        </p:nvSpPr>
        <p:spPr>
          <a:xfrm>
            <a:off x="685800" y="3375965"/>
            <a:ext cx="4381805" cy="724205"/>
          </a:xfrm>
          <a:custGeom>
            <a:avLst/>
            <a:gdLst/>
            <a:ahLst/>
            <a:rect l="0" t="0" r="46008" b="7600"/>
            <a:pathLst>
              <a:path w="46008" h="7600">
                <a:moveTo>
                  <a:pt x="800" y="0"/>
                </a:moveTo>
                <a:lnTo>
                  <a:pt x="46008" y="0"/>
                </a:lnTo>
                <a:lnTo>
                  <a:pt x="46008" y="0"/>
                </a:lnTo>
                <a:lnTo>
                  <a:pt x="46008" y="7600"/>
                </a:lnTo>
                <a:lnTo>
                  <a:pt x="46008" y="7600"/>
                </a:lnTo>
                <a:lnTo>
                  <a:pt x="800" y="7600"/>
                </a:lnTo>
                <a:arcTo wR="800" hR="800" stAng="5400000" swAng="5400000"/>
                <a:lnTo>
                  <a:pt x="0" y="800"/>
                </a:lnTo>
                <a:arcTo wR="800" hR="800" stAng="10800000" swAng="5400000"/>
                <a:close/>
              </a:path>
            </a:pathLst>
          </a:custGeom>
          <a:solidFill>
            <a:srgbClr val="7FB3EF"/>
          </a:solidFill>
          <a:ln/>
        </p:spPr>
      </p:sp>
      <p:sp>
        <p:nvSpPr>
          <p:cNvPr id="13" name="Shape 11"/>
          <p:cNvSpPr/>
          <p:nvPr/>
        </p:nvSpPr>
        <p:spPr>
          <a:xfrm>
            <a:off x="5067605" y="3375965"/>
            <a:ext cx="3094330" cy="724205"/>
          </a:xfrm>
          <a:prstGeom prst="rect">
            <a:avLst/>
          </a:prstGeom>
          <a:solidFill>
            <a:srgbClr val="374858"/>
          </a:solidFill>
          <a:ln/>
        </p:spPr>
      </p:sp>
      <p:sp>
        <p:nvSpPr>
          <p:cNvPr id="14" name="Shape 12"/>
          <p:cNvSpPr/>
          <p:nvPr/>
        </p:nvSpPr>
        <p:spPr>
          <a:xfrm>
            <a:off x="8162849" y="3375965"/>
            <a:ext cx="2055571" cy="724205"/>
          </a:xfrm>
          <a:prstGeom prst="rect">
            <a:avLst/>
          </a:prstGeom>
          <a:solidFill>
            <a:srgbClr val="2D3E4E"/>
          </a:solidFill>
          <a:ln/>
        </p:spPr>
      </p:sp>
      <p:sp>
        <p:nvSpPr>
          <p:cNvPr id="15" name="h2pc-1"/>
          <p:cNvSpPr/>
          <p:nvPr/>
        </p:nvSpPr>
        <p:spPr>
          <a:xfrm>
            <a:off x="10218420" y="3375965"/>
            <a:ext cx="1287475" cy="724205"/>
          </a:xfrm>
          <a:custGeom>
            <a:avLst/>
            <a:gdLst/>
            <a:ahLst/>
            <a:rect l="0" t="0" r="13517" b="7600"/>
            <a:pathLst>
              <a:path w="13517" h="7600">
                <a:moveTo>
                  <a:pt x="0" y="0"/>
                </a:moveTo>
                <a:lnTo>
                  <a:pt x="12717" y="0"/>
                </a:lnTo>
                <a:arcTo wR="800" hR="800" stAng="16200000" swAng="5400000"/>
                <a:lnTo>
                  <a:pt x="13517" y="6800"/>
                </a:lnTo>
                <a:arcTo wR="800" hR="800" stAng="0" swAng="5400000"/>
                <a:lnTo>
                  <a:pt x="0" y="7600"/>
                </a:lnTo>
                <a:lnTo>
                  <a:pt x="0" y="76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243646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593031"/>
            <a:ext cx="251926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7FB3EF"/>
          </a:solidFill>
          <a:ln/>
        </p:spPr>
      </p:sp>
      <p:sp>
        <p:nvSpPr>
          <p:cNvPr id="18" name="Shape 16"/>
          <p:cNvSpPr/>
          <p:nvPr/>
        </p:nvSpPr>
        <p:spPr>
          <a:xfrm>
            <a:off x="3452774" y="4593031"/>
            <a:ext cx="251926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452774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374858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9749" y="4593031"/>
            <a:ext cx="251926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219749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2D3E4E"/>
          </a:solidFill>
          <a:ln/>
        </p:spPr>
      </p:sp>
      <p:sp>
        <p:nvSpPr>
          <p:cNvPr id="22" name="Shape 20"/>
          <p:cNvSpPr/>
          <p:nvPr/>
        </p:nvSpPr>
        <p:spPr>
          <a:xfrm>
            <a:off x="8986723" y="4593031"/>
            <a:ext cx="2519263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86723" y="4328770"/>
            <a:ext cx="133502" cy="133502"/>
          </a:xfrm>
          <a:prstGeom prst="roundRect">
            <a:avLst>
              <a:gd name="adj" fmla="val 28767"/>
            </a:avLst>
          </a:prstGeom>
          <a:solidFill>
            <a:srgbClr val="243646"/>
          </a:solidFill>
          <a:ln/>
        </p:spPr>
      </p:sp>
      <p:sp>
        <p:nvSpPr>
          <p:cNvPr id="24" name="Shape 22"/>
          <p:cNvSpPr/>
          <p:nvPr/>
        </p:nvSpPr>
        <p:spPr>
          <a:xfrm>
            <a:off x="685800" y="4774082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192E3F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85800" y="4888382"/>
            <a:ext cx="38130" cy="63816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1292962"/>
            <a:ext cx="5593385" cy="39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spc="-48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stable hubs create €84k each week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71093" y="2174443"/>
            <a:ext cx="843077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410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71093" y="2745943"/>
            <a:ext cx="161025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jobs / week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705149" y="2174443"/>
            <a:ext cx="1438351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min</a:t>
            </a:r>
            <a:endParaRPr lang="en-US" sz="3600" dirty="0"/>
          </a:p>
        </p:txBody>
      </p:sp>
      <p:sp>
        <p:nvSpPr>
          <p:cNvPr id="30" name="Text 28"/>
          <p:cNvSpPr/>
          <p:nvPr/>
        </p:nvSpPr>
        <p:spPr>
          <a:xfrm>
            <a:off x="3705149" y="2745943"/>
            <a:ext cx="973836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Saved per job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438290" y="2174443"/>
            <a:ext cx="1168603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€84k</a:t>
            </a:r>
            <a:endParaRPr lang="en-US" sz="3600" dirty="0"/>
          </a:p>
        </p:txBody>
      </p:sp>
      <p:sp>
        <p:nvSpPr>
          <p:cNvPr id="32" name="Text 30"/>
          <p:cNvSpPr/>
          <p:nvPr/>
        </p:nvSpPr>
        <p:spPr>
          <a:xfrm>
            <a:off x="6438290" y="2745943"/>
            <a:ext cx="105247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benefit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172346" y="2174443"/>
            <a:ext cx="928116" cy="576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spc="-72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3600" dirty="0"/>
          </a:p>
        </p:txBody>
      </p:sp>
      <p:sp>
        <p:nvSpPr>
          <p:cNvPr id="34" name="Text 32"/>
          <p:cNvSpPr/>
          <p:nvPr/>
        </p:nvSpPr>
        <p:spPr>
          <a:xfrm>
            <a:off x="9172346" y="2745943"/>
            <a:ext cx="84673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B9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hubs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2691079" y="3652114"/>
            <a:ext cx="39959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0D2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6431890" y="3652114"/>
            <a:ext cx="39502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9015984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120" dirty="0"/>
          </a:p>
        </p:txBody>
      </p:sp>
      <p:sp>
        <p:nvSpPr>
          <p:cNvPr id="38" name="Text 36"/>
          <p:cNvSpPr/>
          <p:nvPr/>
        </p:nvSpPr>
        <p:spPr>
          <a:xfrm>
            <a:off x="10687507" y="3652114"/>
            <a:ext cx="376733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120" dirty="0"/>
          </a:p>
        </p:txBody>
      </p:sp>
      <p:sp>
        <p:nvSpPr>
          <p:cNvPr id="39" name="Text 37"/>
          <p:cNvSpPr/>
          <p:nvPr/>
        </p:nvSpPr>
        <p:spPr>
          <a:xfrm>
            <a:off x="933602" y="4319626"/>
            <a:ext cx="512064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813609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€34k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700577" y="4319626"/>
            <a:ext cx="440741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580583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€24k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467551" y="4319626"/>
            <a:ext cx="907999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visits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347558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€16k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9234526" y="4319626"/>
            <a:ext cx="1024128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Administration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11114532" y="4319626"/>
            <a:ext cx="419710" cy="190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€10k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52805" y="4974336"/>
            <a:ext cx="919886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gate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52805" y="5212994"/>
            <a:ext cx="6398057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Central's routing repair closes the remaining €16k gap to the €100k weekly target.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2pg-1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5400000" scaled="0"/>
          </a:gradFill>
          <a:ln/>
        </p:spPr>
      </p:sp>
      <p:sp>
        <p:nvSpPr>
          <p:cNvPr id="3" name="h2pg-15"/>
          <p:cNvSpPr/>
          <p:nvPr/>
        </p:nvSpPr>
        <p:spPr>
          <a:xfrm>
            <a:off x="685800" y="1899209"/>
            <a:ext cx="800100" cy="4754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7FB3EF"/>
              </a:gs>
              <a:gs pos="100000">
                <a:srgbClr val="4CC5EE"/>
              </a:gs>
            </a:gsLst>
            <a:lin ang="0" scaled="0"/>
          </a:gradFill>
          <a:ln/>
        </p:spPr>
      </p:sp>
      <p:sp>
        <p:nvSpPr>
          <p:cNvPr id="4" name="Shape 2"/>
          <p:cNvSpPr/>
          <p:nvPr/>
        </p:nvSpPr>
        <p:spPr>
          <a:xfrm>
            <a:off x="685800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142838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0100" y="2737714"/>
            <a:ext cx="3251058" cy="4764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6" name="Shape 4"/>
          <p:cNvSpPr/>
          <p:nvPr/>
        </p:nvSpPr>
        <p:spPr>
          <a:xfrm>
            <a:off x="800100" y="4675327"/>
            <a:ext cx="3251058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852014"/>
            <a:ext cx="38130" cy="1719255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8" name="Shape 6"/>
          <p:cNvSpPr/>
          <p:nvPr/>
        </p:nvSpPr>
        <p:spPr>
          <a:xfrm>
            <a:off x="4155948" y="2852014"/>
            <a:ext cx="9510" cy="1719255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356202" y="2737714"/>
            <a:ext cx="3479292" cy="1947672"/>
          </a:xfrm>
          <a:prstGeom prst="roundRect">
            <a:avLst>
              <a:gd name="adj" fmla="val 5869"/>
            </a:avLst>
          </a:prstGeom>
          <a:solidFill>
            <a:srgbClr val="142838"/>
          </a:solidFill>
          <a:ln/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70502" y="2737714"/>
            <a:ext cx="3251058" cy="47640"/>
          </a:xfrm>
          <a:prstGeom prst="rect">
            <a:avLst/>
          </a:prstGeom>
          <a:solidFill>
            <a:srgbClr val="FBBF24"/>
          </a:solidFill>
          <a:ln/>
        </p:spPr>
      </p:sp>
      <p:sp>
        <p:nvSpPr>
          <p:cNvPr id="11" name="Shape 9"/>
          <p:cNvSpPr/>
          <p:nvPr/>
        </p:nvSpPr>
        <p:spPr>
          <a:xfrm>
            <a:off x="4470502" y="4675327"/>
            <a:ext cx="3251058" cy="9510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356202" y="2852014"/>
            <a:ext cx="38130" cy="1719255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3" name="Shape 11"/>
          <p:cNvSpPr/>
          <p:nvPr/>
        </p:nvSpPr>
        <p:spPr>
          <a:xfrm>
            <a:off x="7826350" y="2852014"/>
            <a:ext cx="9510" cy="1719255"/>
          </a:xfrm>
          <a:prstGeom prst="rect">
            <a:avLst/>
          </a:prstGeom>
          <a:solidFill>
            <a:srgbClr val="8CA5C3">
              <a:alpha val="8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025689" y="2737714"/>
            <a:ext cx="3480206" cy="1947672"/>
          </a:xfrm>
          <a:prstGeom prst="roundRect">
            <a:avLst>
              <a:gd name="adj" fmla="val 5869"/>
            </a:avLst>
          </a:prstGeom>
          <a:solidFill>
            <a:srgbClr val="142838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25689" y="2852014"/>
            <a:ext cx="38130" cy="1719255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" y="4913986"/>
            <a:ext cx="10820095" cy="866851"/>
          </a:xfrm>
          <a:prstGeom prst="roundRect">
            <a:avLst>
              <a:gd name="adj" fmla="val 13186"/>
            </a:avLst>
          </a:prstGeom>
          <a:solidFill>
            <a:srgbClr val="192E3F"/>
          </a:solidFill>
          <a:ln w="9525">
            <a:solidFill>
              <a:srgbClr val="8CA5C3">
                <a:alpha val="8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5028286"/>
            <a:ext cx="38130" cy="638160"/>
          </a:xfrm>
          <a:prstGeom prst="rect">
            <a:avLst/>
          </a:prstGeom>
          <a:solidFill>
            <a:srgbClr val="7FB3EF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1143914"/>
            <a:ext cx="8158277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050" b="1" spc="-81" kern="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decisions protect the rollout</a:t>
            </a:r>
            <a:endParaRPr lang="en-US" sz="4050" dirty="0"/>
          </a:p>
        </p:txBody>
      </p:sp>
      <p:sp>
        <p:nvSpPr>
          <p:cNvPr id="19" name="Text 17"/>
          <p:cNvSpPr/>
          <p:nvPr/>
        </p:nvSpPr>
        <p:spPr>
          <a:xfrm>
            <a:off x="685800" y="2203704"/>
            <a:ext cx="751362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six stable hubs moving while the shared routing dependency is repaired.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52805" y="3013862"/>
            <a:ext cx="1087222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APPROVE</a:t>
            </a:r>
            <a:endParaRPr lang="en-US" sz="970" dirty="0"/>
          </a:p>
        </p:txBody>
      </p:sp>
      <p:sp>
        <p:nvSpPr>
          <p:cNvPr id="21" name="Text 19"/>
          <p:cNvSpPr/>
          <p:nvPr/>
        </p:nvSpPr>
        <p:spPr>
          <a:xfrm>
            <a:off x="952805" y="3299155"/>
            <a:ext cx="2782519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integration engineers</a:t>
            </a:r>
            <a:endParaRPr lang="en-US" sz="1870" dirty="0"/>
          </a:p>
        </p:txBody>
      </p:sp>
      <p:sp>
        <p:nvSpPr>
          <p:cNvPr id="22" name="Text 20"/>
          <p:cNvSpPr/>
          <p:nvPr/>
        </p:nvSpPr>
        <p:spPr>
          <a:xfrm>
            <a:off x="952805" y="3704234"/>
            <a:ext cx="2286914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Elena V.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Today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Recover €16k / week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622292" y="3013862"/>
            <a:ext cx="810158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HOLD</a:t>
            </a:r>
            <a:endParaRPr lang="en-US" sz="970" dirty="0"/>
          </a:p>
        </p:txBody>
      </p:sp>
      <p:sp>
        <p:nvSpPr>
          <p:cNvPr id="24" name="Text 22"/>
          <p:cNvSpPr/>
          <p:nvPr/>
        </p:nvSpPr>
        <p:spPr>
          <a:xfrm>
            <a:off x="4622292" y="3299155"/>
            <a:ext cx="275508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two hubs at the gate</a:t>
            </a:r>
            <a:endParaRPr lang="en-US" sz="1870" dirty="0"/>
          </a:p>
        </p:txBody>
      </p:sp>
      <p:sp>
        <p:nvSpPr>
          <p:cNvPr id="25" name="Text 23"/>
          <p:cNvSpPr/>
          <p:nvPr/>
        </p:nvSpPr>
        <p:spPr>
          <a:xfrm>
            <a:off x="4622292" y="3704234"/>
            <a:ext cx="2517343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Mara I.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24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No manual routing debt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292694" y="2975458"/>
            <a:ext cx="800100" cy="170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0" b="1" spc="136" kern="0" dirty="0">
                <a:solidFill>
                  <a:srgbClr val="7FB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LOCK</a:t>
            </a:r>
            <a:endParaRPr lang="en-US" sz="970" dirty="0"/>
          </a:p>
        </p:txBody>
      </p:sp>
      <p:sp>
        <p:nvSpPr>
          <p:cNvPr id="27" name="Text 25"/>
          <p:cNvSpPr/>
          <p:nvPr/>
        </p:nvSpPr>
        <p:spPr>
          <a:xfrm>
            <a:off x="8292694" y="3261665"/>
            <a:ext cx="2160727" cy="298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7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Champion coverage</a:t>
            </a:r>
            <a:endParaRPr lang="en-US" sz="1870" dirty="0"/>
          </a:p>
        </p:txBody>
      </p:sp>
      <p:sp>
        <p:nvSpPr>
          <p:cNvPr id="28" name="Text 26"/>
          <p:cNvSpPr/>
          <p:nvPr/>
        </p:nvSpPr>
        <p:spPr>
          <a:xfrm>
            <a:off x="8292694" y="3665830"/>
            <a:ext cx="2275942" cy="7717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Jonas K.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20 Sep</a:t>
            </a:r>
            <a:endParaRPr lang="en-US" sz="1350" dirty="0"/>
          </a:p>
          <a:p>
            <a:pPr algn="l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· 32 trained operators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52805" y="5114239"/>
            <a:ext cx="113019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rule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52805" y="5351983"/>
            <a:ext cx="6398971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CF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only when routing clears and every final-hub shift has a trained champion.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90902" y="4185209"/>
            <a:ext cx="7809890" cy="1123798"/>
          </a:xfrm>
          <a:prstGeom prst="roundRect">
            <a:avLst>
              <a:gd name="adj" fmla="val 10171"/>
            </a:avLst>
          </a:prstGeom>
          <a:solidFill>
            <a:srgbClr val="88D8FB">
              <a:alpha val="13000"/>
            </a:srgbClr>
          </a:solidFill>
          <a:ln w="9525">
            <a:solidFill>
              <a:srgbClr val="FFFFFF">
                <a:alpha val="12000"/>
              </a:srgbClr>
            </a:solidFill>
            <a:prstDash val="solid"/>
          </a:ln>
          <a:effectLst>
            <a:outerShdw sx="100000" sy="100000" kx="0" ky="0" algn="bl" rotWithShape="0" blurRad="209550" dist="57150" dir="5400000">
              <a:srgbClr val="3C2814">
                <a:alpha val="7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2190902" y="4299509"/>
            <a:ext cx="38130" cy="895289"/>
          </a:xfrm>
          <a:prstGeom prst="rect">
            <a:avLst/>
          </a:prstGeom>
          <a:solidFill>
            <a:srgbClr val="38BDF8"/>
          </a:solidFill>
          <a:ln/>
        </p:spPr>
      </p:sp>
      <p:sp>
        <p:nvSpPr>
          <p:cNvPr id="4" name="Text 2"/>
          <p:cNvSpPr/>
          <p:nvPr/>
        </p:nvSpPr>
        <p:spPr>
          <a:xfrm>
            <a:off x="4743907" y="1624889"/>
            <a:ext cx="2704795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spc="-5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461211" y="2222906"/>
            <a:ext cx="4608576" cy="1399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Proceed with six.</a:t>
            </a:r>
            <a:endParaRPr lang="en-US" sz="4350" dirty="0"/>
          </a:p>
          <a:p>
            <a:pPr algn="ctr" indent="0" marL="0">
              <a:lnSpc>
                <a:spcPts val="5440"/>
              </a:lnSpc>
              <a:buNone/>
            </a:pPr>
            <a:r>
              <a:rPr lang="en-US" sz="4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 the final two.</a:t>
            </a:r>
            <a:endParaRPr lang="en-US" sz="4350" dirty="0"/>
          </a:p>
        </p:txBody>
      </p:sp>
      <p:sp>
        <p:nvSpPr>
          <p:cNvPr id="6" name="Text 4"/>
          <p:cNvSpPr/>
          <p:nvPr/>
        </p:nvSpPr>
        <p:spPr>
          <a:xfrm>
            <a:off x="717804" y="3517697"/>
            <a:ext cx="3584448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Central's routing gate before expansion. Do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trade a visible date for invisible operating debt.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23130" y="4384548"/>
            <a:ext cx="237378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 · 24 September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480767" y="4623206"/>
            <a:ext cx="725942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routing evidence, champion readiness and the €16k weekly value gap in one go / hold</a:t>
            </a:r>
            <a:endParaRPr lang="en-US" sz="1350" dirty="0"/>
          </a:p>
          <a:p>
            <a:pPr algn="ctr" indent="0" marL="0">
              <a:lnSpc>
                <a:spcPts val="2020"/>
              </a:lnSpc>
              <a:buNone/>
            </a:pPr>
            <a:r>
              <a:rPr lang="en-US" sz="1350" dirty="0">
                <a:solidFill>
                  <a:srgbClr val="FFFFFF">
                    <a:alpha val="86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D2030"/>
      </a:dk1>
      <a:lt1>
        <a:srgbClr val="C4CFDD"/>
      </a:lt1>
      <a:dk2>
        <a:srgbClr val="44546A"/>
      </a:dk2>
      <a:lt2>
        <a:srgbClr val="E7E6E6"/>
      </a:lt2>
      <a:accent1>
        <a:srgbClr val="7FB3EF"/>
      </a:accent1>
      <a:accent2>
        <a:srgbClr val="F87171"/>
      </a:accent2>
      <a:accent3>
        <a:srgbClr val="142838"/>
      </a:accent3>
      <a:accent4>
        <a:srgbClr val="16293A"/>
      </a:accent4>
      <a:accent5>
        <a:srgbClr val="192E3F"/>
      </a:accent5>
      <a:accent6>
        <a:srgbClr val="2563A8"/>
      </a:accent6>
      <a:hlink>
        <a:srgbClr val="7FB3EF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unPaper · www.unpaper.ai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Aster Relay · Quiet Keyline · Contrast</dc:title>
  <dc:subject>Aster Relay · Quiet Keyline · Contrast</dc:subject>
  <dc:creator>unPaper</dc:creator>
  <cp:lastModifiedBy>unPaper</cp:lastModifiedBy>
  <cp:revision>1</cp:revision>
  <dcterms:created xsi:type="dcterms:W3CDTF">2026-10-08T17:43:43Z</dcterms:created>
  <dcterms:modified xsi:type="dcterms:W3CDTF">2026-10-08T17:43:43Z</dcterms:modified>
</cp:coreProperties>
</file>