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charts/chart2.xml" ContentType="application/vnd.openxmlformats-officedocument.drawingml.chart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charts/chart3.xml" ContentType="application/vnd.openxmlformats-officedocument.drawingml.chart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notesMasterIdLst>
    <p:notesMasterId r:id="rId2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Decks / week</c:v>
                </c:pt>
              </c:strCache>
            </c:strRef>
          </c:tx>
          <c:spPr>
            <a:solidFill>
              <a:srgbClr val="F0B4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91917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120</c:v>
                </c:pt>
                <c:pt idx="1">
                  <c:v>210</c:v>
                </c:pt>
                <c:pt idx="2">
                  <c:v>340</c:v>
                </c:pt>
                <c:pt idx="3">
                  <c:v>520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91917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600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Reuse rate, %</c:v>
                </c:pt>
              </c:strCache>
            </c:strRef>
          </c:tx>
          <c:spPr>
            <a:solidFill>
              <a:srgbClr val="34D399"/>
            </a:solidFill>
            <a:ln w="25400" cap="flat">
              <a:solidFill>
                <a:srgbClr val="34D39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91917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4D399"/>
              </a:solidFill>
              <a:ln w="9525" cap="flat">
                <a:solidFill>
                  <a:srgbClr val="34D39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W1</c:v>
                  </c:pt>
                  <c:pt idx="1">
                    <c:v>W2</c:v>
                  </c:pt>
                  <c:pt idx="2">
                    <c:v>W3</c:v>
                  </c:pt>
                  <c:pt idx="3">
                    <c:v>W4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35</c:v>
                </c:pt>
                <c:pt idx="2">
                  <c:v>45</c:v>
                </c:pt>
                <c:pt idx="3">
                  <c:v>60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91917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Requests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0B429"/>
              </a:solidFill>
              <a:effectLst/>
            </c:spPr>
          </c:dPt>
          <c:dPt>
            <c:idx val="1"/>
            <c:bubble3D val="0"/>
            <c:spPr>
              <a:solidFill>
                <a:srgbClr val="34D399"/>
              </a:solidFill>
              <a:effectLst/>
            </c:spPr>
          </c:dPt>
          <c:dPt>
            <c:idx val="2"/>
            <c:bubble3D val="0"/>
            <c:spPr>
              <a:solidFill>
                <a:srgbClr val="64748B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9191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9191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9191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Sales</c:v>
                </c:pt>
                <c:pt idx="1">
                  <c:v>Product</c:v>
                </c:pt>
                <c:pt idx="2">
                  <c:v>Ops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48</c:v>
                </c:pt>
                <c:pt idx="1">
                  <c:v>32</c:v>
                </c:pt>
                <c:pt idx="2">
                  <c:v>20</c:v>
                </c:pt>
              </c:numCache>
            </c:numRef>
          </c:val>
        </c:ser>
        <c:firstSliceAng val="0"/>
        <c:holeSize val="70"/>
      </c:doughnutChart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Sessions</c:v>
                </c:pt>
              </c:strCache>
            </c:strRef>
          </c:tx>
          <c:spPr>
            <a:solidFill>
              <a:srgbClr val="F0B429"/>
            </a:solidFill>
            <a:ln w="25400" cap="flat">
              <a:solidFill>
                <a:srgbClr val="F0B42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91917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0B429"/>
              </a:solidFill>
              <a:ln w="9525" cap="flat">
                <a:solidFill>
                  <a:srgbClr val="F0B42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W1</c:v>
                  </c:pt>
                  <c:pt idx="1">
                    <c:v>W2</c:v>
                  </c:pt>
                  <c:pt idx="2">
                    <c:v>W3</c:v>
                  </c:pt>
                  <c:pt idx="3">
                    <c:v>W4</c:v>
                  </c:pt>
                  <c:pt idx="4">
                    <c:v>W5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40</c:v>
                </c:pt>
                <c:pt idx="1">
                  <c:v>55</c:v>
                </c:pt>
                <c:pt idx="2">
                  <c:v>48</c:v>
                </c:pt>
                <c:pt idx="3">
                  <c:v>70</c:v>
                </c:pt>
                <c:pt idx="4">
                  <c:v>82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Signups</c:v>
                </c:pt>
              </c:strCache>
            </c:strRef>
          </c:tx>
          <c:spPr>
            <a:solidFill>
              <a:srgbClr val="34D399"/>
            </a:solidFill>
            <a:ln w="25400" cap="flat">
              <a:solidFill>
                <a:srgbClr val="34D39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91917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4D399"/>
              </a:solidFill>
              <a:ln w="9525" cap="flat">
                <a:solidFill>
                  <a:srgbClr val="34D39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W1</c:v>
                  </c:pt>
                  <c:pt idx="1">
                    <c:v>W2</c:v>
                  </c:pt>
                  <c:pt idx="2">
                    <c:v>W3</c:v>
                  </c:pt>
                  <c:pt idx="3">
                    <c:v>W4</c:v>
                  </c:pt>
                  <c:pt idx="4">
                    <c:v>W5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18</c:v>
                </c:pt>
                <c:pt idx="2">
                  <c:v>15</c:v>
                </c:pt>
                <c:pt idx="3">
                  <c:v>28</c:v>
                </c:pt>
                <c:pt idx="4">
                  <c:v>34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91917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Share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0B429"/>
              </a:solidFill>
              <a:effectLst/>
            </c:spPr>
          </c:dPt>
          <c:dPt>
            <c:idx val="1"/>
            <c:bubble3D val="0"/>
            <c:spPr>
              <a:solidFill>
                <a:srgbClr val="34D399"/>
              </a:solidFill>
              <a:effectLst/>
            </c:spPr>
          </c:dPt>
          <c:dPt>
            <c:idx val="2"/>
            <c:bubble3D val="0"/>
            <c:spPr>
              <a:solidFill>
                <a:srgbClr val="64748B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9191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9191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9191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Build</c:v>
                </c:pt>
                <c:pt idx="1">
                  <c:v>Review</c:v>
                </c:pt>
                <c:pt idx="2">
                  <c:v>Rework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58</c:v>
                </c:pt>
                <c:pt idx="1">
                  <c:v>27</c:v>
                </c:pt>
                <c:pt idx="2">
                  <c:v>15</c:v>
                </c:pt>
              </c:numCache>
            </c:numRef>
          </c:val>
        </c:ser>
        <c:firstSliceAng val="0"/>
        <c:holeSize val="70"/>
      </c:doughnutChart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rgbClr val="F0B4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91917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FY22</c:v>
                  </c:pt>
                  <c:pt idx="1">
                    <c:v>FY23</c:v>
                  </c:pt>
                  <c:pt idx="2">
                    <c:v>FY24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12</c:v>
                </c:pt>
                <c:pt idx="2">
                  <c:v>17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91917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0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Central</c:v>
                </c:pt>
              </c:strCache>
            </c:strRef>
          </c:tx>
          <c:spPr>
            <a:solidFill>
              <a:srgbClr val="F0B4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91917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FY22</c:v>
                  </c:pt>
                  <c:pt idx="1">
                    <c:v>FY23</c:v>
                  </c:pt>
                  <c:pt idx="2">
                    <c:v>FY24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</c:v>
                </c:pt>
                <c:pt idx="1">
                  <c:v>15</c:v>
                </c:pt>
                <c:pt idx="2">
                  <c:v>19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91917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0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South</c:v>
                </c:pt>
              </c:strCache>
            </c:strRef>
          </c:tx>
          <c:spPr>
            <a:solidFill>
              <a:srgbClr val="F0B4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91917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FY22</c:v>
                  </c:pt>
                  <c:pt idx="1">
                    <c:v>FY23</c:v>
                  </c:pt>
                  <c:pt idx="2">
                    <c:v>FY24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7</c:v>
                </c:pt>
                <c:pt idx="2">
                  <c:v>13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91917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0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Share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0B429"/>
              </a:solidFill>
              <a:effectLst/>
            </c:spPr>
          </c:dPt>
          <c:dPt>
            <c:idx val="1"/>
            <c:bubble3D val="0"/>
            <c:spPr>
              <a:solidFill>
                <a:srgbClr val="34D399"/>
              </a:solidFill>
              <a:effectLst/>
            </c:spPr>
          </c:dPt>
          <c:dPt>
            <c:idx val="2"/>
            <c:bubble3D val="0"/>
            <c:spPr>
              <a:solidFill>
                <a:srgbClr val="64748B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9191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9191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9191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Build</c:v>
                </c:pt>
                <c:pt idx="1">
                  <c:v>Review</c:v>
                </c:pt>
                <c:pt idx="2">
                  <c:v>Rework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58</c:v>
                </c:pt>
                <c:pt idx="1">
                  <c:v>27</c:v>
                </c:pt>
                <c:pt idx="2">
                  <c:v>15</c:v>
                </c:pt>
              </c:numCache>
            </c:numRef>
          </c:val>
        </c:ser>
        <c:firstSliceAng val="0"/>
        <c:holeSize val="70"/>
      </c:doughnutChart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Hours saved per deck</c:v>
                </c:pt>
              </c:strCache>
            </c:strRef>
          </c:tx>
          <c:spPr>
            <a:solidFill>
              <a:srgbClr val="F0B4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91917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Build</c:v>
                  </c:pt>
                  <c:pt idx="1">
                    <c:v>Review</c:v>
                  </c:pt>
                  <c:pt idx="2">
                    <c:v>Rework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91917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6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Decks shipped</c:v>
                </c:pt>
              </c:strCache>
            </c:strRef>
          </c:tx>
          <c:spPr>
            <a:solidFill>
              <a:srgbClr val="F0B4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91917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W1</c:v>
                  </c:pt>
                  <c:pt idx="1">
                    <c:v>W2</c:v>
                  </c:pt>
                  <c:pt idx="2">
                    <c:v>W3</c:v>
                  </c:pt>
                  <c:pt idx="3">
                    <c:v>W4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8</c:v>
                </c:pt>
                <c:pt idx="2">
                  <c:v>9</c:v>
                </c:pt>
                <c:pt idx="3">
                  <c:v>12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91917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9191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Welcome, everyone. This deck makes one promise: your AI can build beautiful slides if you give it the right format, and that is what we are looking at today.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Everything you see here is inline SVG. Stroked icons become outlined freeforms, filled icons become solid shapes, and the boxes-and-arrows flow lands as native, editable PowerPoint objects in your accent colour.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 edits text far more reliably than binary slide files. That single fact is why this whole approach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 is the whole loop: describe, generate, print or convert. Your turn now, take the template and make it yours.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Part one is the reasoning. I will keep it short, and then we get practical.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same file opens as a web page and converts to a real PowerPoint. Nothing to install, nothing uploaded.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image" Target="../media/Slide-16-image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3.xml"/><Relationship Id="rId1" Type="http://schemas.openxmlformats.org/officeDocument/2006/relationships/image" Target="../media/Slide-17-image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4.xml"/><Relationship Id="rId3" Type="http://schemas.openxmlformats.org/officeDocument/2006/relationships/chart" Target="/ppt/charts/chart5.xml"/><Relationship Id="rId4" Type="http://schemas.openxmlformats.org/officeDocument/2006/relationships/chart" Target="/ppt/charts/chart6.xml"/><Relationship Id="rId1" Type="http://schemas.openxmlformats.org/officeDocument/2006/relationships/image" Target="../media/Slide-18-image-1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7.xml"/><Relationship Id="rId3" Type="http://schemas.openxmlformats.org/officeDocument/2006/relationships/chart" Target="/ppt/charts/chart8.xml"/><Relationship Id="rId1" Type="http://schemas.openxmlformats.org/officeDocument/2006/relationships/image" Target="../media/Slide-19-image-1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9.xml"/><Relationship Id="rId3" Type="http://schemas.openxmlformats.org/officeDocument/2006/relationships/chart" Target="/ppt/charts/chart10.xml"/><Relationship Id="rId4" Type="http://schemas.openxmlformats.org/officeDocument/2006/relationships/chart" Target="/ppt/charts/chart11.xml"/><Relationship Id="rId1" Type="http://schemas.openxmlformats.org/officeDocument/2006/relationships/image" Target="../media/Slide-20-image-1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Slide-7-image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590702"/>
            <a:ext cx="285293" cy="19202"/>
          </a:xfrm>
          <a:prstGeom prst="rect">
            <a:avLst/>
          </a:prstGeom>
          <a:solidFill>
            <a:srgbClr val="C2452F"/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1085393" y="513893"/>
            <a:ext cx="99121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BRIEFING</a:t>
            </a:r>
            <a:endParaRPr lang="en-US" sz="1120" dirty="0"/>
          </a:p>
        </p:txBody>
      </p:sp>
      <p:sp>
        <p:nvSpPr>
          <p:cNvPr id="6" name="Text 3"/>
          <p:cNvSpPr/>
          <p:nvPr/>
        </p:nvSpPr>
        <p:spPr>
          <a:xfrm>
            <a:off x="10537546" y="52852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4"/>
          <p:cNvSpPr/>
          <p:nvPr/>
        </p:nvSpPr>
        <p:spPr>
          <a:xfrm>
            <a:off x="685800" y="1855318"/>
            <a:ext cx="9475013" cy="22283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7780"/>
              </a:lnSpc>
              <a:buNone/>
            </a:pPr>
            <a:r>
              <a:rPr lang="en-US" sz="7200" b="1" spc="-144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format AI is </a:t>
            </a:r>
            <a:pPr algn="l" indent="0" marL="0">
              <a:lnSpc>
                <a:spcPts val="7780"/>
              </a:lnSpc>
              <a:buNone/>
            </a:pPr>
            <a:r>
              <a:rPr lang="en-US" sz="7200" spc="-144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actually</a:t>
            </a:r>
            <a:endParaRPr lang="en-US" sz="7200" dirty="0"/>
          </a:p>
          <a:p>
            <a:pPr algn="l" indent="0" marL="0">
              <a:lnSpc>
                <a:spcPts val="7780"/>
              </a:lnSpc>
              <a:buNone/>
            </a:pPr>
            <a:r>
              <a:rPr lang="en-US" sz="7200" b="1" spc="-144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good at</a:t>
            </a:r>
            <a:endParaRPr lang="en-US" sz="7200" dirty="0"/>
          </a:p>
        </p:txBody>
      </p:sp>
      <p:sp>
        <p:nvSpPr>
          <p:cNvPr id="8" name="Text 5"/>
          <p:cNvSpPr/>
          <p:nvPr/>
        </p:nvSpPr>
        <p:spPr>
          <a:xfrm>
            <a:off x="685800" y="4201668"/>
            <a:ext cx="10865815" cy="7461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asking for PowerPoint. Ask any AI for </a:t>
            </a:r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print-ready HTML</a:t>
            </a:r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drop it back into unPaper, and save a</a:t>
            </a:r>
            <a:endParaRPr lang="en-US" sz="2020" dirty="0"/>
          </a:p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flawless 16:9 PDF.</a:t>
            </a:r>
            <a:endParaRPr lang="en-US" sz="2020" dirty="0"/>
          </a:p>
        </p:txBody>
      </p:sp>
      <p:sp>
        <p:nvSpPr>
          <p:cNvPr id="9" name="Text 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11118190" y="6295644"/>
            <a:ext cx="41605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2026</a:t>
            </a:r>
            <a:endParaRPr lang="en-US" sz="9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13893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IN A LINE</a:t>
            </a:r>
            <a:endParaRPr lang="en-US" sz="970" dirty="0"/>
          </a:p>
        </p:txBody>
      </p:sp>
      <p:sp>
        <p:nvSpPr>
          <p:cNvPr id="4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685800" y="2379269"/>
            <a:ext cx="5768950" cy="17574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160"/>
              </a:lnSpc>
              <a:buNone/>
            </a:pPr>
            <a:r>
              <a:rPr lang="en-US" sz="3300" spc="-33" kern="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The slide format was never the</a:t>
            </a:r>
            <a:endParaRPr lang="en-US" sz="3300" dirty="0"/>
          </a:p>
          <a:p>
            <a:pPr algn="l" indent="0" marL="0">
              <a:lnSpc>
                <a:spcPts val="4160"/>
              </a:lnSpc>
              <a:buNone/>
            </a:pPr>
            <a:r>
              <a:rPr lang="en-US" sz="3300" spc="-33" kern="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hard part. </a:t>
            </a:r>
            <a:pPr algn="l" indent="0" marL="0">
              <a:lnSpc>
                <a:spcPts val="4160"/>
              </a:lnSpc>
              <a:buNone/>
            </a:pPr>
            <a:r>
              <a:rPr lang="en-US" sz="3300" i="1" spc="-33" kern="0" dirty="0">
                <a:solidFill>
                  <a:srgbClr val="C2452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Getting it out of the AI</a:t>
            </a:r>
            <a:endParaRPr lang="en-US" sz="3300" dirty="0"/>
          </a:p>
          <a:p>
            <a:pPr algn="l" indent="0" marL="0">
              <a:lnSpc>
                <a:spcPts val="4160"/>
              </a:lnSpc>
              <a:buNone/>
            </a:pPr>
            <a:r>
              <a:rPr lang="en-US" sz="3300" spc="-33" kern="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 was.</a:t>
            </a:r>
            <a:endParaRPr lang="en-US" sz="3300" dirty="0"/>
          </a:p>
        </p:txBody>
      </p:sp>
      <p:sp>
        <p:nvSpPr>
          <p:cNvPr id="6" name="Text 4"/>
          <p:cNvSpPr/>
          <p:nvPr/>
        </p:nvSpPr>
        <p:spPr>
          <a:xfrm>
            <a:off x="685800" y="4259275"/>
            <a:ext cx="247436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17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THE REASON UNPAPER EXISTS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26</a:t>
            </a:r>
            <a:endParaRPr lang="en-US" sz="9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933395"/>
            <a:ext cx="3441802" cy="1677924"/>
          </a:xfrm>
          <a:prstGeom prst="roundRect">
            <a:avLst>
              <a:gd name="adj" fmla="val 10191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4375404" y="2933395"/>
            <a:ext cx="3441802" cy="1677924"/>
          </a:xfrm>
          <a:prstGeom prst="roundRect">
            <a:avLst>
              <a:gd name="adj" fmla="val 10191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064094" y="2933395"/>
            <a:ext cx="3441802" cy="1677924"/>
          </a:xfrm>
          <a:prstGeom prst="roundRect">
            <a:avLst>
              <a:gd name="adj" fmla="val 10191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PROOF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685800" y="2179015"/>
            <a:ext cx="7777886" cy="4837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240"/>
              </a:lnSpc>
              <a:buNone/>
            </a:pPr>
            <a:r>
              <a:rPr lang="en-US" sz="3000" b="1" spc="-60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for the way you </a:t>
            </a:r>
            <a:pPr algn="l" indent="0" marL="0">
              <a:lnSpc>
                <a:spcPts val="3240"/>
              </a:lnSpc>
              <a:buNone/>
            </a:pPr>
            <a:r>
              <a:rPr lang="en-US" sz="3000" b="1" spc="-60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actually</a:t>
            </a:r>
            <a:pPr algn="l" indent="0" marL="0">
              <a:lnSpc>
                <a:spcPts val="3240"/>
              </a:lnSpc>
              <a:buNone/>
            </a:pPr>
            <a:r>
              <a:rPr lang="en-US" sz="3000" b="1" spc="-60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ship documents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942746" y="3114446"/>
            <a:ext cx="1213409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16:9</a:t>
            </a:r>
            <a:endParaRPr lang="en-US" sz="4650" dirty="0"/>
          </a:p>
        </p:txBody>
      </p:sp>
      <p:sp>
        <p:nvSpPr>
          <p:cNvPr id="10" name="Text 8"/>
          <p:cNvSpPr/>
          <p:nvPr/>
        </p:nvSpPr>
        <p:spPr>
          <a:xfrm>
            <a:off x="942746" y="3895344"/>
            <a:ext cx="2709367" cy="4846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Exact PowerPoint page, prints with</a:t>
            </a:r>
            <a:endParaRPr lang="en-US" sz="1350" dirty="0"/>
          </a:p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margins.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632350" y="3114446"/>
            <a:ext cx="416052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4650" dirty="0"/>
          </a:p>
        </p:txBody>
      </p:sp>
      <p:sp>
        <p:nvSpPr>
          <p:cNvPr id="12" name="Text 10"/>
          <p:cNvSpPr/>
          <p:nvPr/>
        </p:nvSpPr>
        <p:spPr>
          <a:xfrm>
            <a:off x="4632350" y="3895344"/>
            <a:ext cx="2630729" cy="4846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External assets. Nothing to break,</a:t>
            </a:r>
            <a:endParaRPr lang="en-US" sz="1350" dirty="0"/>
          </a:p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nothing to load.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8321040" y="3114446"/>
            <a:ext cx="1235354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file</a:t>
            </a:r>
            <a:endParaRPr lang="en-US" sz="4650" dirty="0"/>
          </a:p>
        </p:txBody>
      </p:sp>
      <p:sp>
        <p:nvSpPr>
          <p:cNvPr id="14" name="Text 12"/>
          <p:cNvSpPr/>
          <p:nvPr/>
        </p:nvSpPr>
        <p:spPr>
          <a:xfrm>
            <a:off x="8321040" y="3895344"/>
            <a:ext cx="2876702" cy="4846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 it to any AI; the rules ride along</a:t>
            </a:r>
            <a:endParaRPr lang="en-US" sz="1350" dirty="0"/>
          </a:p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inside.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6" name="Text 14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26</a:t>
            </a:r>
            <a:endParaRPr lang="en-US" sz="9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2pc-0"/>
          <p:cNvSpPr/>
          <p:nvPr/>
        </p:nvSpPr>
        <p:spPr>
          <a:xfrm>
            <a:off x="685800" y="2529230"/>
            <a:ext cx="437998" cy="437998"/>
          </a:xfrm>
          <a:custGeom>
            <a:avLst/>
            <a:gdLst/>
            <a:ahLst/>
            <a:rect l="0" t="0" r="2400" b="2400"/>
            <a:pathLst>
              <a:path w="2400" h="2400" fill="none">
                <a:moveTo>
                  <a:pt x="1300" y="200"/>
                </a:moveTo>
                <a:lnTo>
                  <a:pt x="400" y="1400"/>
                </a:lnTo>
                <a:lnTo>
                  <a:pt x="1200" y="1400"/>
                </a:lnTo>
                <a:lnTo>
                  <a:pt x="1100" y="2200"/>
                </a:lnTo>
                <a:lnTo>
                  <a:pt x="2000" y="1000"/>
                </a:lnTo>
                <a:lnTo>
                  <a:pt x="1200" y="1000"/>
                </a:lnTo>
                <a:lnTo>
                  <a:pt x="1300" y="200"/>
                </a:lnTo>
              </a:path>
            </a:pathLst>
          </a:custGeom>
          <a:ln w="36449">
            <a:solidFill>
              <a:srgbClr val="C2452F"/>
            </a:solidFill>
            <a:prstDash val="solid"/>
          </a:ln>
        </p:spPr>
      </p:sp>
      <p:sp>
        <p:nvSpPr>
          <p:cNvPr id="4" name="h2pc-1"/>
          <p:cNvSpPr/>
          <p:nvPr/>
        </p:nvSpPr>
        <p:spPr>
          <a:xfrm>
            <a:off x="4387291" y="2529230"/>
            <a:ext cx="437998" cy="437998"/>
          </a:xfrm>
          <a:custGeom>
            <a:avLst/>
            <a:gdLst/>
            <a:ahLst/>
            <a:rect l="0" t="0" r="2400" b="2400"/>
            <a:pathLst>
              <a:path w="2400" h="2400">
                <a:moveTo>
                  <a:pt x="1200" y="200"/>
                </a:moveTo>
                <a:lnTo>
                  <a:pt x="1500" y="900"/>
                </a:lnTo>
                <a:lnTo>
                  <a:pt x="2200" y="900"/>
                </a:lnTo>
                <a:lnTo>
                  <a:pt x="1600" y="1400"/>
                </a:lnTo>
                <a:lnTo>
                  <a:pt x="1800" y="2200"/>
                </a:lnTo>
                <a:lnTo>
                  <a:pt x="1200" y="1700"/>
                </a:lnTo>
                <a:lnTo>
                  <a:pt x="600" y="2200"/>
                </a:lnTo>
                <a:lnTo>
                  <a:pt x="800" y="1400"/>
                </a:lnTo>
                <a:lnTo>
                  <a:pt x="200" y="900"/>
                </a:lnTo>
                <a:lnTo>
                  <a:pt x="900" y="900"/>
                </a:lnTo>
                <a:close/>
              </a:path>
            </a:pathLst>
          </a:custGeom>
          <a:solidFill>
            <a:srgbClr val="C2452F"/>
          </a:solidFill>
          <a:ln/>
        </p:spPr>
      </p:sp>
      <p:sp>
        <p:nvSpPr>
          <p:cNvPr id="5" name="h2pc-2"/>
          <p:cNvSpPr/>
          <p:nvPr/>
        </p:nvSpPr>
        <p:spPr>
          <a:xfrm>
            <a:off x="8089697" y="2529230"/>
            <a:ext cx="437998" cy="437998"/>
          </a:xfrm>
          <a:custGeom>
            <a:avLst/>
            <a:gdLst/>
            <a:ahLst/>
            <a:rect l="0" t="0" r="2400" b="2400"/>
            <a:pathLst>
              <a:path w="2400" h="2400" fill="none">
                <a:moveTo>
                  <a:pt x="700" y="300"/>
                </a:moveTo>
                <a:lnTo>
                  <a:pt x="1700" y="300"/>
                </a:lnTo>
                <a:arcTo wR="400" hR="400" stAng="16200000" swAng="5400000"/>
                <a:lnTo>
                  <a:pt x="2100" y="1700"/>
                </a:lnTo>
                <a:arcTo wR="400" hR="400" stAng="0" swAng="5400000"/>
                <a:lnTo>
                  <a:pt x="700" y="2100"/>
                </a:lnTo>
                <a:arcTo wR="400" hR="400" stAng="5400000" swAng="5400000"/>
                <a:lnTo>
                  <a:pt x="300" y="700"/>
                </a:lnTo>
                <a:arcTo wR="400" hR="400" stAng="10800000" swAng="5400000"/>
                <a:close/>
              </a:path>
              <a:path w="2400" h="2400" fill="none">
                <a:moveTo>
                  <a:pt x="300" y="900"/>
                </a:moveTo>
                <a:lnTo>
                  <a:pt x="2100" y="900"/>
                </a:lnTo>
              </a:path>
              <a:path w="2400" h="2400" fill="none">
                <a:moveTo>
                  <a:pt x="900" y="2100"/>
                </a:moveTo>
                <a:lnTo>
                  <a:pt x="900" y="900"/>
                </a:lnTo>
              </a:path>
            </a:pathLst>
          </a:custGeom>
          <a:ln w="36449">
            <a:solidFill>
              <a:srgbClr val="C2452F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685800" y="4360774"/>
            <a:ext cx="3086100" cy="923544"/>
          </a:xfrm>
          <a:prstGeom prst="roundRect">
            <a:avLst>
              <a:gd name="adj" fmla="val 18515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7" name="h2pc-3"/>
          <p:cNvSpPr/>
          <p:nvPr/>
        </p:nvSpPr>
        <p:spPr>
          <a:xfrm>
            <a:off x="3905402" y="4718304"/>
            <a:ext cx="513893" cy="209398"/>
          </a:xfrm>
          <a:custGeom>
            <a:avLst/>
            <a:gdLst/>
            <a:ahLst/>
            <a:rect l="0" t="0" r="6400" b="2400"/>
            <a:pathLst>
              <a:path w="6400" h="2400" fill="none">
                <a:moveTo>
                  <a:pt x="200" y="1200"/>
                </a:moveTo>
                <a:lnTo>
                  <a:pt x="5400" y="1200"/>
                </a:lnTo>
              </a:path>
              <a:path w="6400" h="2400" fill="none">
                <a:moveTo>
                  <a:pt x="4600" y="500"/>
                </a:moveTo>
                <a:lnTo>
                  <a:pt x="5600" y="1200"/>
                </a:lnTo>
                <a:lnTo>
                  <a:pt x="4600" y="1900"/>
                </a:lnTo>
              </a:path>
            </a:pathLst>
          </a:custGeom>
          <a:ln w="20066">
            <a:solidFill>
              <a:srgbClr val="C2452F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4552798" y="4360774"/>
            <a:ext cx="3086100" cy="923544"/>
          </a:xfrm>
          <a:prstGeom prst="roundRect">
            <a:avLst>
              <a:gd name="adj" fmla="val 18515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9" name="h2pc-4"/>
          <p:cNvSpPr/>
          <p:nvPr/>
        </p:nvSpPr>
        <p:spPr>
          <a:xfrm>
            <a:off x="7772400" y="4718304"/>
            <a:ext cx="513893" cy="209398"/>
          </a:xfrm>
          <a:custGeom>
            <a:avLst/>
            <a:gdLst/>
            <a:ahLst/>
            <a:rect l="0" t="0" r="6400" b="2400"/>
            <a:pathLst>
              <a:path w="6400" h="2400" fill="none">
                <a:moveTo>
                  <a:pt x="200" y="1200"/>
                </a:moveTo>
                <a:lnTo>
                  <a:pt x="5400" y="1200"/>
                </a:lnTo>
              </a:path>
              <a:path w="6400" h="2400" fill="none">
                <a:moveTo>
                  <a:pt x="4600" y="500"/>
                </a:moveTo>
                <a:lnTo>
                  <a:pt x="5600" y="1200"/>
                </a:lnTo>
                <a:lnTo>
                  <a:pt x="4600" y="1900"/>
                </a:lnTo>
              </a:path>
            </a:pathLst>
          </a:custGeom>
          <a:ln w="20066">
            <a:solidFill>
              <a:srgbClr val="C2452F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8419795" y="4360774"/>
            <a:ext cx="3086100" cy="923544"/>
          </a:xfrm>
          <a:prstGeom prst="roundRect">
            <a:avLst>
              <a:gd name="adj" fmla="val 18515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685800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SHAPE OF IT</a:t>
            </a:r>
            <a:endParaRPr lang="en-US" sz="970" dirty="0"/>
          </a:p>
        </p:txBody>
      </p:sp>
      <p:sp>
        <p:nvSpPr>
          <p:cNvPr id="13" name="Text 10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14" name="Text 11"/>
          <p:cNvSpPr/>
          <p:nvPr/>
        </p:nvSpPr>
        <p:spPr>
          <a:xfrm>
            <a:off x="685800" y="1496873"/>
            <a:ext cx="6902806" cy="4425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20"/>
              </a:lnSpc>
              <a:buNone/>
            </a:pPr>
            <a:r>
              <a:rPr lang="en-US" sz="2700" b="1" spc="-54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Icons and arrows convert as </a:t>
            </a:r>
            <a:pPr algn="l" indent="0" marL="0">
              <a:lnSpc>
                <a:spcPts val="2920"/>
              </a:lnSpc>
              <a:buNone/>
            </a:pPr>
            <a:r>
              <a:rPr lang="en-US" sz="2700" b="1" spc="-54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editable</a:t>
            </a:r>
            <a:pPr algn="l" indent="0" marL="0">
              <a:lnSpc>
                <a:spcPts val="2920"/>
              </a:lnSpc>
              <a:buNone/>
            </a:pPr>
            <a:r>
              <a:rPr lang="en-US" sz="2700" b="1" spc="-54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shapes</a:t>
            </a:r>
            <a:endParaRPr lang="en-US" sz="2700" dirty="0"/>
          </a:p>
        </p:txBody>
      </p:sp>
      <p:sp>
        <p:nvSpPr>
          <p:cNvPr id="15" name="Text 12"/>
          <p:cNvSpPr/>
          <p:nvPr/>
        </p:nvSpPr>
        <p:spPr>
          <a:xfrm>
            <a:off x="685800" y="2000707"/>
            <a:ext cx="72548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 them inline; they arrive in PowerPoint as native vectors you can recolour and move.</a:t>
            </a:r>
            <a:endParaRPr lang="en-US" sz="1420" dirty="0"/>
          </a:p>
        </p:txBody>
      </p:sp>
      <p:sp>
        <p:nvSpPr>
          <p:cNvPr id="16" name="Text 13"/>
          <p:cNvSpPr/>
          <p:nvPr/>
        </p:nvSpPr>
        <p:spPr>
          <a:xfrm>
            <a:off x="685800" y="3072384"/>
            <a:ext cx="1515161" cy="3392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20"/>
              </a:lnSpc>
              <a:buNone/>
            </a:pPr>
            <a:r>
              <a:rPr lang="en-US" sz="180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 stroked icon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685800" y="3532327"/>
            <a:ext cx="3225089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Becomes an outlined freeform that keeps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accent colour.</a:t>
            </a:r>
            <a:endParaRPr lang="en-US" sz="1350" dirty="0"/>
          </a:p>
        </p:txBody>
      </p:sp>
      <p:sp>
        <p:nvSpPr>
          <p:cNvPr id="18" name="Text 15"/>
          <p:cNvSpPr/>
          <p:nvPr/>
        </p:nvSpPr>
        <p:spPr>
          <a:xfrm>
            <a:off x="4387291" y="3072384"/>
            <a:ext cx="1260958" cy="3392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20"/>
              </a:lnSpc>
              <a:buNone/>
            </a:pPr>
            <a:r>
              <a:rPr lang="en-US" sz="180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 filled icon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4387291" y="3532327"/>
            <a:ext cx="3044038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Becomes a solid native shape — no flat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picture, fully editable.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8089697" y="3072384"/>
            <a:ext cx="1837944" cy="3392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20"/>
              </a:lnSpc>
              <a:buNone/>
            </a:pPr>
            <a:r>
              <a:rPr lang="en-US" sz="180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 simple diagram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8089697" y="3532327"/>
            <a:ext cx="3042209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Rectangles and lines map straight onto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 shapes.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886054" y="4580230"/>
            <a:ext cx="551383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44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STEP 1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886054" y="4789627"/>
            <a:ext cx="1368857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70"/>
              </a:lnSpc>
              <a:buNone/>
            </a:pPr>
            <a:r>
              <a:rPr lang="en-US" sz="15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Draft in HTML</a:t>
            </a:r>
            <a:endParaRPr lang="en-US" sz="1570" dirty="0"/>
          </a:p>
        </p:txBody>
      </p:sp>
      <p:sp>
        <p:nvSpPr>
          <p:cNvPr id="24" name="Text 21"/>
          <p:cNvSpPr/>
          <p:nvPr/>
        </p:nvSpPr>
        <p:spPr>
          <a:xfrm>
            <a:off x="4753051" y="4580230"/>
            <a:ext cx="551383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44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STEP 2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4753051" y="4789627"/>
            <a:ext cx="742493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70"/>
              </a:lnSpc>
              <a:buNone/>
            </a:pPr>
            <a:r>
              <a:rPr lang="en-US" sz="15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Convert</a:t>
            </a:r>
            <a:endParaRPr lang="en-US" sz="1570" dirty="0"/>
          </a:p>
        </p:txBody>
      </p:sp>
      <p:sp>
        <p:nvSpPr>
          <p:cNvPr id="26" name="Text 23"/>
          <p:cNvSpPr/>
          <p:nvPr/>
        </p:nvSpPr>
        <p:spPr>
          <a:xfrm>
            <a:off x="8620049" y="4580230"/>
            <a:ext cx="551383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44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STEP 3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8620049" y="4789627"/>
            <a:ext cx="1719986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70"/>
              </a:lnSpc>
              <a:buNone/>
            </a:pPr>
            <a:r>
              <a:rPr lang="en-US" sz="15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Edit in PowerPoint</a:t>
            </a:r>
            <a:endParaRPr lang="en-US" sz="1570" dirty="0"/>
          </a:p>
        </p:txBody>
      </p:sp>
      <p:sp>
        <p:nvSpPr>
          <p:cNvPr id="28" name="Text 2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9" name="Text 2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26</a:t>
            </a:r>
            <a:endParaRPr lang="en-US" sz="97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13893"/>
            <a:ext cx="90068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AGENDA</a:t>
            </a:r>
            <a:endParaRPr lang="en-US" sz="970" dirty="0"/>
          </a:p>
        </p:txBody>
      </p:sp>
      <p:sp>
        <p:nvSpPr>
          <p:cNvPr id="4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685800" y="2275942"/>
            <a:ext cx="2849270" cy="4837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240"/>
              </a:lnSpc>
              <a:buNone/>
            </a:pPr>
            <a:r>
              <a:rPr lang="en-US" sz="3000" b="1" spc="-60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we'll cover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3001061"/>
            <a:ext cx="257861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70"/>
              </a:lnSpc>
              <a:buNone/>
            </a:pPr>
            <a:r>
              <a:rPr lang="en-US" sz="1500" b="1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57300" y="2972714"/>
            <a:ext cx="1919326" cy="2779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72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we are today</a:t>
            </a:r>
            <a:endParaRPr lang="en-US" sz="1720" dirty="0"/>
          </a:p>
        </p:txBody>
      </p:sp>
      <p:sp>
        <p:nvSpPr>
          <p:cNvPr id="8" name="Text 6"/>
          <p:cNvSpPr/>
          <p:nvPr/>
        </p:nvSpPr>
        <p:spPr>
          <a:xfrm>
            <a:off x="685800" y="3429914"/>
            <a:ext cx="257861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70"/>
              </a:lnSpc>
              <a:buNone/>
            </a:pPr>
            <a:r>
              <a:rPr lang="en-US" sz="1500" b="1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257300" y="3401568"/>
            <a:ext cx="2173529" cy="2779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72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the numbers say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85800" y="3858768"/>
            <a:ext cx="257861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70"/>
              </a:lnSpc>
              <a:buNone/>
            </a:pPr>
            <a:r>
              <a:rPr lang="en-US" sz="1500" b="1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57300" y="3829507"/>
            <a:ext cx="1815998" cy="2779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72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plan from here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685800" y="4286707"/>
            <a:ext cx="257861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70"/>
              </a:lnSpc>
              <a:buNone/>
            </a:pPr>
            <a:r>
              <a:rPr lang="en-US" sz="1500" b="1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257300" y="4258361"/>
            <a:ext cx="2090318" cy="2779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72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we're asking for</a:t>
            </a:r>
            <a:endParaRPr lang="en-US" sz="1720" dirty="0"/>
          </a:p>
        </p:txBody>
      </p:sp>
      <p:sp>
        <p:nvSpPr>
          <p:cNvPr id="14" name="Text 12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5" name="Text 13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 / 26</a:t>
            </a:r>
            <a:endParaRPr lang="en-US" sz="9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3290926"/>
            <a:ext cx="10820095" cy="847649"/>
          </a:xfrm>
          <a:prstGeom prst="roundRect">
            <a:avLst>
              <a:gd name="adj" fmla="val 2017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513893"/>
            <a:ext cx="109362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14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TAKEAWAY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685800" y="2652674"/>
            <a:ext cx="4295851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 remember one thing</a:t>
            </a:r>
            <a:endParaRPr lang="en-US" sz="2850" dirty="0"/>
          </a:p>
        </p:txBody>
      </p:sp>
      <p:sp>
        <p:nvSpPr>
          <p:cNvPr id="7" name="Text 5"/>
          <p:cNvSpPr/>
          <p:nvPr/>
        </p:nvSpPr>
        <p:spPr>
          <a:xfrm>
            <a:off x="914400" y="3481121"/>
            <a:ext cx="1073506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44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KEY TAKEAWAY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14400" y="3719779"/>
            <a:ext cx="8039405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format was the bottleneck, not the ideas. Solve the format once and every deck after it gets easier.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0" name="Text 8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14 / 26</a:t>
            </a:r>
            <a:endParaRPr lang="en-US" sz="97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13893"/>
            <a:ext cx="109362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15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HEADLINE</a:t>
            </a:r>
            <a:endParaRPr lang="en-US" sz="970" dirty="0"/>
          </a:p>
        </p:txBody>
      </p:sp>
      <p:sp>
        <p:nvSpPr>
          <p:cNvPr id="4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5114239" y="2013509"/>
            <a:ext cx="1963217" cy="20263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1340"/>
              </a:lnSpc>
              <a:buNone/>
            </a:pPr>
            <a:r>
              <a:rPr lang="en-US" sz="12600" b="1" spc="-504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3×</a:t>
            </a:r>
            <a:endParaRPr lang="en-US" sz="12600" dirty="0"/>
          </a:p>
        </p:txBody>
      </p:sp>
      <p:sp>
        <p:nvSpPr>
          <p:cNvPr id="6" name="Text 4"/>
          <p:cNvSpPr/>
          <p:nvPr/>
        </p:nvSpPr>
        <p:spPr>
          <a:xfrm>
            <a:off x="3937406" y="3900830"/>
            <a:ext cx="4317797" cy="6839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faster from a blank page to a finished, on-</a:t>
            </a:r>
            <a:endParaRPr lang="en-US" sz="1870" dirty="0"/>
          </a:p>
          <a:p>
            <a:pPr algn="ctr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deck.</a:t>
            </a:r>
            <a:endParaRPr lang="en-US" sz="1870" dirty="0"/>
          </a:p>
        </p:txBody>
      </p:sp>
      <p:sp>
        <p:nvSpPr>
          <p:cNvPr id="7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15 / 26</a:t>
            </a:r>
            <a:endParaRPr lang="en-US" sz="9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graphicFrame>
        <p:nvGraphicFramePr>
          <p:cNvPr id="3" name="Chart 0" descr=""/>
          <p:cNvGraphicFramePr/>
          <p:nvPr/>
        </p:nvGraphicFramePr>
        <p:xfrm>
          <a:off x="685800" y="2225650"/>
          <a:ext cx="7809890" cy="328818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 1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16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TREND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685800" y="1277417"/>
            <a:ext cx="6900062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Momentum is building across both signals</a:t>
            </a:r>
            <a:endParaRPr lang="en-US" sz="2850" dirty="0"/>
          </a:p>
        </p:txBody>
      </p:sp>
      <p:sp>
        <p:nvSpPr>
          <p:cNvPr id="7" name="Text 4"/>
          <p:cNvSpPr/>
          <p:nvPr/>
        </p:nvSpPr>
        <p:spPr>
          <a:xfrm>
            <a:off x="685800" y="1773022"/>
            <a:ext cx="3750869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sessions and signups, last five weeks.</a:t>
            </a:r>
            <a:endParaRPr lang="en-US" sz="1420" dirty="0"/>
          </a:p>
        </p:txBody>
      </p:sp>
      <p:sp>
        <p:nvSpPr>
          <p:cNvPr id="8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16 / 26</a:t>
            </a:r>
            <a:endParaRPr lang="en-US" sz="9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19595" y="3460090"/>
            <a:ext cx="133502" cy="133502"/>
          </a:xfrm>
          <a:prstGeom prst="roundRect">
            <a:avLst>
              <a:gd name="adj" fmla="val 28767"/>
            </a:avLst>
          </a:prstGeom>
          <a:solidFill>
            <a:srgbClr val="F0B429"/>
          </a:solidFill>
          <a:ln/>
        </p:spPr>
      </p:sp>
      <p:sp>
        <p:nvSpPr>
          <p:cNvPr id="3" name="Shape 1"/>
          <p:cNvSpPr/>
          <p:nvPr/>
        </p:nvSpPr>
        <p:spPr>
          <a:xfrm>
            <a:off x="6819595" y="3802990"/>
            <a:ext cx="133502" cy="133502"/>
          </a:xfrm>
          <a:prstGeom prst="roundRect">
            <a:avLst>
              <a:gd name="adj" fmla="val 28767"/>
            </a:avLst>
          </a:prstGeom>
          <a:solidFill>
            <a:srgbClr val="34D399"/>
          </a:solidFill>
          <a:ln/>
        </p:spPr>
      </p:sp>
      <p:sp>
        <p:nvSpPr>
          <p:cNvPr id="4" name="Shape 2"/>
          <p:cNvSpPr/>
          <p:nvPr/>
        </p:nvSpPr>
        <p:spPr>
          <a:xfrm>
            <a:off x="6819595" y="4145890"/>
            <a:ext cx="133502" cy="133502"/>
          </a:xfrm>
          <a:prstGeom prst="roundRect">
            <a:avLst>
              <a:gd name="adj" fmla="val 28767"/>
            </a:avLst>
          </a:prstGeom>
          <a:solidFill>
            <a:srgbClr val="64748B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graphicFrame>
        <p:nvGraphicFramePr>
          <p:cNvPr id="6" name="Chart 0" descr=""/>
          <p:cNvGraphicFramePr/>
          <p:nvPr/>
        </p:nvGraphicFramePr>
        <p:xfrm>
          <a:off x="4038905" y="2726741"/>
          <a:ext cx="228600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 4"/>
          <p:cNvSpPr/>
          <p:nvPr/>
        </p:nvSpPr>
        <p:spPr>
          <a:xfrm>
            <a:off x="685800" y="513893"/>
            <a:ext cx="609905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17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MIX</a:t>
            </a:r>
            <a:endParaRPr lang="en-US" sz="970" dirty="0"/>
          </a:p>
        </p:txBody>
      </p:sp>
      <p:sp>
        <p:nvSpPr>
          <p:cNvPr id="8" name="Text 5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685800" y="1778508"/>
            <a:ext cx="4956048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the effort actually goes</a:t>
            </a:r>
            <a:endParaRPr lang="en-US" sz="2850" dirty="0"/>
          </a:p>
        </p:txBody>
      </p:sp>
      <p:sp>
        <p:nvSpPr>
          <p:cNvPr id="10" name="Text 7"/>
          <p:cNvSpPr/>
          <p:nvPr/>
        </p:nvSpPr>
        <p:spPr>
          <a:xfrm>
            <a:off x="685800" y="2274113"/>
            <a:ext cx="2018081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of time by activity.</a:t>
            </a:r>
            <a:endParaRPr lang="en-US" sz="1420" dirty="0"/>
          </a:p>
        </p:txBody>
      </p:sp>
      <p:sp>
        <p:nvSpPr>
          <p:cNvPr id="11" name="Text 8"/>
          <p:cNvSpPr/>
          <p:nvPr/>
        </p:nvSpPr>
        <p:spPr>
          <a:xfrm>
            <a:off x="7067398" y="3421685"/>
            <a:ext cx="94731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8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· 58%</a:t>
            </a:r>
            <a:endParaRPr lang="en-US" sz="1420" dirty="0"/>
          </a:p>
        </p:txBody>
      </p:sp>
      <p:sp>
        <p:nvSpPr>
          <p:cNvPr id="12" name="Text 9"/>
          <p:cNvSpPr/>
          <p:nvPr/>
        </p:nvSpPr>
        <p:spPr>
          <a:xfrm>
            <a:off x="7067398" y="3764585"/>
            <a:ext cx="110459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8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· 27%</a:t>
            </a:r>
            <a:endParaRPr lang="en-US" sz="1420" dirty="0"/>
          </a:p>
        </p:txBody>
      </p:sp>
      <p:sp>
        <p:nvSpPr>
          <p:cNvPr id="13" name="Text 10"/>
          <p:cNvSpPr/>
          <p:nvPr/>
        </p:nvSpPr>
        <p:spPr>
          <a:xfrm>
            <a:off x="7067398" y="4107485"/>
            <a:ext cx="1113739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8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Rework · 15%</a:t>
            </a:r>
            <a:endParaRPr lang="en-US" sz="1420" dirty="0"/>
          </a:p>
        </p:txBody>
      </p:sp>
      <p:sp>
        <p:nvSpPr>
          <p:cNvPr id="14" name="Text 11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5" name="Text 12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17 / 26</a:t>
            </a:r>
            <a:endParaRPr lang="en-US" sz="97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520086"/>
            <a:ext cx="3479292" cy="2586838"/>
          </a:xfrm>
          <a:prstGeom prst="roundRect">
            <a:avLst>
              <a:gd name="adj" fmla="val 6610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4356202" y="2520086"/>
            <a:ext cx="3479292" cy="2586838"/>
          </a:xfrm>
          <a:prstGeom prst="roundRect">
            <a:avLst>
              <a:gd name="adj" fmla="val 6610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025689" y="2520086"/>
            <a:ext cx="3480206" cy="2586838"/>
          </a:xfrm>
          <a:prstGeom prst="roundRect">
            <a:avLst>
              <a:gd name="adj" fmla="val 6610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graphicFrame>
        <p:nvGraphicFramePr>
          <p:cNvPr id="6" name="Chart 0" descr=""/>
          <p:cNvGraphicFramePr/>
          <p:nvPr/>
        </p:nvGraphicFramePr>
        <p:xfrm>
          <a:off x="886054" y="2910535"/>
          <a:ext cx="3079699" cy="205282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7" name="Chart 1" descr=""/>
          <p:cNvGraphicFramePr/>
          <p:nvPr/>
        </p:nvGraphicFramePr>
        <p:xfrm>
          <a:off x="4555541" y="2910535"/>
          <a:ext cx="3079699" cy="205282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8" name="Chart 2" descr=""/>
          <p:cNvGraphicFramePr/>
          <p:nvPr/>
        </p:nvGraphicFramePr>
        <p:xfrm>
          <a:off x="8225942" y="2910535"/>
          <a:ext cx="3079699" cy="205282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9" name="Text 4"/>
          <p:cNvSpPr/>
          <p:nvPr/>
        </p:nvSpPr>
        <p:spPr>
          <a:xfrm>
            <a:off x="685800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18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COMPARE</a:t>
            </a:r>
            <a:endParaRPr lang="en-US" sz="970" dirty="0"/>
          </a:p>
        </p:txBody>
      </p:sp>
      <p:sp>
        <p:nvSpPr>
          <p:cNvPr id="10" name="Text 5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11" name="Text 6"/>
          <p:cNvSpPr/>
          <p:nvPr/>
        </p:nvSpPr>
        <p:spPr>
          <a:xfrm>
            <a:off x="685800" y="1684325"/>
            <a:ext cx="5835701" cy="4114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550" b="1" spc="-51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scale, so the eye compares shape</a:t>
            </a:r>
            <a:endParaRPr lang="en-US" sz="2550" dirty="0"/>
          </a:p>
        </p:txBody>
      </p:sp>
      <p:sp>
        <p:nvSpPr>
          <p:cNvPr id="12" name="Text 7"/>
          <p:cNvSpPr/>
          <p:nvPr/>
        </p:nvSpPr>
        <p:spPr>
          <a:xfrm>
            <a:off x="685800" y="2119579"/>
            <a:ext cx="2461565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by region, three years.</a:t>
            </a:r>
            <a:endParaRPr lang="en-US" sz="1350" dirty="0"/>
          </a:p>
        </p:txBody>
      </p:sp>
      <p:sp>
        <p:nvSpPr>
          <p:cNvPr id="13" name="Text 8"/>
          <p:cNvSpPr/>
          <p:nvPr/>
        </p:nvSpPr>
        <p:spPr>
          <a:xfrm>
            <a:off x="886054" y="2681935"/>
            <a:ext cx="441655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spc="108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</a:t>
            </a:r>
            <a:endParaRPr lang="en-US" sz="900" dirty="0"/>
          </a:p>
        </p:txBody>
      </p:sp>
      <p:sp>
        <p:nvSpPr>
          <p:cNvPr id="14" name="Text 9"/>
          <p:cNvSpPr/>
          <p:nvPr/>
        </p:nvSpPr>
        <p:spPr>
          <a:xfrm>
            <a:off x="4555541" y="2681935"/>
            <a:ext cx="606247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spc="108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CENTRAL</a:t>
            </a:r>
            <a:endParaRPr lang="en-US" sz="900" dirty="0"/>
          </a:p>
        </p:txBody>
      </p:sp>
      <p:sp>
        <p:nvSpPr>
          <p:cNvPr id="15" name="Text 10"/>
          <p:cNvSpPr/>
          <p:nvPr/>
        </p:nvSpPr>
        <p:spPr>
          <a:xfrm>
            <a:off x="8225942" y="2681935"/>
            <a:ext cx="441655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spc="108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SOUTH</a:t>
            </a:r>
            <a:endParaRPr lang="en-US" sz="900" dirty="0"/>
          </a:p>
        </p:txBody>
      </p:sp>
      <p:sp>
        <p:nvSpPr>
          <p:cNvPr id="16" name="Text 11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7" name="Text 12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18 / 26</a:t>
            </a:r>
            <a:endParaRPr lang="en-US" sz="97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215591"/>
            <a:ext cx="5314493" cy="3195828"/>
          </a:xfrm>
          <a:prstGeom prst="roundRect">
            <a:avLst>
              <a:gd name="adj" fmla="val 5351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3820363" y="3613709"/>
            <a:ext cx="114300" cy="114300"/>
          </a:xfrm>
          <a:prstGeom prst="roundRect">
            <a:avLst>
              <a:gd name="adj" fmla="val 24800"/>
            </a:avLst>
          </a:prstGeom>
          <a:solidFill>
            <a:srgbClr val="F0B429"/>
          </a:solidFill>
          <a:ln/>
        </p:spPr>
      </p:sp>
      <p:sp>
        <p:nvSpPr>
          <p:cNvPr id="4" name="Shape 2"/>
          <p:cNvSpPr/>
          <p:nvPr/>
        </p:nvSpPr>
        <p:spPr>
          <a:xfrm>
            <a:off x="3820363" y="3879799"/>
            <a:ext cx="114300" cy="114300"/>
          </a:xfrm>
          <a:prstGeom prst="roundRect">
            <a:avLst>
              <a:gd name="adj" fmla="val 24800"/>
            </a:avLst>
          </a:prstGeom>
          <a:solidFill>
            <a:srgbClr val="34D399"/>
          </a:solidFill>
          <a:ln/>
        </p:spPr>
      </p:sp>
      <p:sp>
        <p:nvSpPr>
          <p:cNvPr id="5" name="Shape 3"/>
          <p:cNvSpPr/>
          <p:nvPr/>
        </p:nvSpPr>
        <p:spPr>
          <a:xfrm>
            <a:off x="3820363" y="4146804"/>
            <a:ext cx="114300" cy="114300"/>
          </a:xfrm>
          <a:prstGeom prst="roundRect">
            <a:avLst>
              <a:gd name="adj" fmla="val 24800"/>
            </a:avLst>
          </a:prstGeom>
          <a:solidFill>
            <a:srgbClr val="64748B"/>
          </a:solidFill>
          <a:ln/>
        </p:spPr>
      </p:sp>
      <p:sp>
        <p:nvSpPr>
          <p:cNvPr id="6" name="Shape 4"/>
          <p:cNvSpPr/>
          <p:nvPr/>
        </p:nvSpPr>
        <p:spPr>
          <a:xfrm>
            <a:off x="6191402" y="2215591"/>
            <a:ext cx="5314493" cy="3195828"/>
          </a:xfrm>
          <a:prstGeom prst="roundRect">
            <a:avLst>
              <a:gd name="adj" fmla="val 5351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graphicFrame>
        <p:nvGraphicFramePr>
          <p:cNvPr id="8" name="Chart 0" descr=""/>
          <p:cNvGraphicFramePr/>
          <p:nvPr/>
        </p:nvGraphicFramePr>
        <p:xfrm>
          <a:off x="1724558" y="3032150"/>
          <a:ext cx="1809598" cy="180959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9" name="Chart 1" descr=""/>
          <p:cNvGraphicFramePr/>
          <p:nvPr/>
        </p:nvGraphicFramePr>
        <p:xfrm>
          <a:off x="6390742" y="2606040"/>
          <a:ext cx="4914900" cy="266181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0" name="Text 6"/>
          <p:cNvSpPr/>
          <p:nvPr/>
        </p:nvSpPr>
        <p:spPr>
          <a:xfrm>
            <a:off x="685800" y="513893"/>
            <a:ext cx="109362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19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EVIDENCE</a:t>
            </a:r>
            <a:endParaRPr lang="en-US" sz="970" dirty="0"/>
          </a:p>
        </p:txBody>
      </p:sp>
      <p:sp>
        <p:nvSpPr>
          <p:cNvPr id="11" name="Text 7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12" name="Text 8"/>
          <p:cNvSpPr/>
          <p:nvPr/>
        </p:nvSpPr>
        <p:spPr>
          <a:xfrm>
            <a:off x="685800" y="1379830"/>
            <a:ext cx="5593385" cy="4114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550" b="1" spc="-51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lenses tell it better than one chart</a:t>
            </a:r>
            <a:endParaRPr lang="en-US" sz="2550" dirty="0"/>
          </a:p>
        </p:txBody>
      </p:sp>
      <p:sp>
        <p:nvSpPr>
          <p:cNvPr id="13" name="Text 9"/>
          <p:cNvSpPr/>
          <p:nvPr/>
        </p:nvSpPr>
        <p:spPr>
          <a:xfrm>
            <a:off x="685800" y="1815084"/>
            <a:ext cx="6260897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share beside a comparison — one message each; the title carries the so-what.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886054" y="2377440"/>
            <a:ext cx="1607515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spc="108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WHERE THE TIME GOES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4029761" y="3584448"/>
            <a:ext cx="818388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· 58%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4029761" y="3851453"/>
            <a:ext cx="95189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· 27%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4029761" y="4118458"/>
            <a:ext cx="96012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Rework · 15%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6390742" y="2377440"/>
            <a:ext cx="169164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spc="108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HOURS SAVED PER DECK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0" name="Text 1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19 / 26</a:t>
            </a:r>
            <a:endParaRPr lang="en-US" sz="9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766060"/>
            <a:ext cx="285293" cy="19202"/>
          </a:xfrm>
          <a:prstGeom prst="rect">
            <a:avLst/>
          </a:prstGeom>
          <a:solidFill>
            <a:srgbClr val="C2452F"/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685800" y="513893"/>
            <a:ext cx="109362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IDEA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4"/>
          <p:cNvSpPr/>
          <p:nvPr/>
        </p:nvSpPr>
        <p:spPr>
          <a:xfrm>
            <a:off x="1085393" y="2690165"/>
            <a:ext cx="99121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HTML</a:t>
            </a:r>
            <a:endParaRPr lang="en-US" sz="1120" dirty="0"/>
          </a:p>
        </p:txBody>
      </p:sp>
      <p:sp>
        <p:nvSpPr>
          <p:cNvPr id="8" name="Text 5"/>
          <p:cNvSpPr/>
          <p:nvPr/>
        </p:nvSpPr>
        <p:spPr>
          <a:xfrm>
            <a:off x="685800" y="3052267"/>
            <a:ext cx="6417259" cy="11667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550" b="1" spc="-51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edits </a:t>
            </a:r>
            <a:pPr algn="l" indent="0" marL="0">
              <a:lnSpc>
                <a:spcPts val="2750"/>
              </a:lnSpc>
              <a:buNone/>
            </a:pPr>
            <a:r>
              <a:rPr lang="en-US" sz="2550" b="1" spc="-51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</a:t>
            </a:r>
            <a:pPr algn="l" indent="0" marL="0">
              <a:lnSpc>
                <a:spcPts val="2750"/>
              </a:lnSpc>
              <a:buNone/>
            </a:pPr>
            <a:r>
              <a:rPr lang="en-US" sz="2550" b="1" spc="-51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far more reliably than it edits </a:t>
            </a:r>
            <a:endParaRPr lang="en-US" sz="2550" dirty="0"/>
          </a:p>
          <a:p>
            <a:pPr algn="l" indent="0" marL="0">
              <a:lnSpc>
                <a:spcPts val="2750"/>
              </a:lnSpc>
              <a:buNone/>
            </a:pPr>
            <a:r>
              <a:rPr lang="en-US" sz="2550" b="1" spc="-51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.pptx</a:t>
            </a:r>
            <a:pPr algn="l" indent="0" marL="0">
              <a:lnSpc>
                <a:spcPts val="2750"/>
              </a:lnSpc>
              <a:buNone/>
            </a:pPr>
            <a:r>
              <a:rPr lang="en-US" sz="2550" b="1" spc="-51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So make slides out of text, then let the</a:t>
            </a:r>
            <a:endParaRPr lang="en-US" sz="2550" dirty="0"/>
          </a:p>
          <a:p>
            <a:pPr algn="l" indent="0" marL="0">
              <a:lnSpc>
                <a:spcPts val="2750"/>
              </a:lnSpc>
              <a:buNone/>
            </a:pPr>
            <a:r>
              <a:rPr lang="en-US" sz="2550" b="1" spc="-51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browser print them.</a:t>
            </a:r>
            <a:endParaRPr lang="en-US" sz="2550" dirty="0"/>
          </a:p>
        </p:txBody>
      </p:sp>
      <p:sp>
        <p:nvSpPr>
          <p:cNvPr id="9" name="Text 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26</a:t>
            </a:r>
            <a:endParaRPr lang="en-US" sz="97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1484986"/>
            <a:ext cx="5333695" cy="2074774"/>
          </a:xfrm>
          <a:prstGeom prst="roundRect">
            <a:avLst>
              <a:gd name="adj" fmla="val 8242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172200" y="1484986"/>
            <a:ext cx="5333695" cy="2074774"/>
          </a:xfrm>
          <a:prstGeom prst="roundRect">
            <a:avLst>
              <a:gd name="adj" fmla="val 8242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85800" y="3712464"/>
            <a:ext cx="5333695" cy="2074774"/>
          </a:xfrm>
          <a:prstGeom prst="roundRect">
            <a:avLst>
              <a:gd name="adj" fmla="val 8242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524098" y="4573829"/>
            <a:ext cx="105156" cy="105156"/>
          </a:xfrm>
          <a:prstGeom prst="roundRect">
            <a:avLst>
              <a:gd name="adj" fmla="val 26957"/>
            </a:avLst>
          </a:prstGeom>
          <a:solidFill>
            <a:srgbClr val="F0B429"/>
          </a:solidFill>
          <a:ln/>
        </p:spPr>
      </p:sp>
      <p:sp>
        <p:nvSpPr>
          <p:cNvPr id="6" name="Shape 4"/>
          <p:cNvSpPr/>
          <p:nvPr/>
        </p:nvSpPr>
        <p:spPr>
          <a:xfrm>
            <a:off x="3524098" y="4821631"/>
            <a:ext cx="105156" cy="105156"/>
          </a:xfrm>
          <a:prstGeom prst="roundRect">
            <a:avLst>
              <a:gd name="adj" fmla="val 26957"/>
            </a:avLst>
          </a:prstGeom>
          <a:solidFill>
            <a:srgbClr val="34D399"/>
          </a:solidFill>
          <a:ln/>
        </p:spPr>
      </p:sp>
      <p:sp>
        <p:nvSpPr>
          <p:cNvPr id="7" name="Shape 5"/>
          <p:cNvSpPr/>
          <p:nvPr/>
        </p:nvSpPr>
        <p:spPr>
          <a:xfrm>
            <a:off x="3524098" y="5069434"/>
            <a:ext cx="105156" cy="105156"/>
          </a:xfrm>
          <a:prstGeom prst="roundRect">
            <a:avLst>
              <a:gd name="adj" fmla="val 26957"/>
            </a:avLst>
          </a:prstGeom>
          <a:solidFill>
            <a:srgbClr val="64748B"/>
          </a:solidFill>
          <a:ln/>
        </p:spPr>
      </p:sp>
      <p:sp>
        <p:nvSpPr>
          <p:cNvPr id="8" name="Shape 6"/>
          <p:cNvSpPr/>
          <p:nvPr/>
        </p:nvSpPr>
        <p:spPr>
          <a:xfrm>
            <a:off x="6172200" y="3712464"/>
            <a:ext cx="5333695" cy="2074774"/>
          </a:xfrm>
          <a:prstGeom prst="roundRect">
            <a:avLst>
              <a:gd name="adj" fmla="val 8242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graphicFrame>
        <p:nvGraphicFramePr>
          <p:cNvPr id="10" name="Chart 0" descr=""/>
          <p:cNvGraphicFramePr/>
          <p:nvPr/>
        </p:nvGraphicFramePr>
        <p:xfrm>
          <a:off x="886054" y="1875434"/>
          <a:ext cx="4934102" cy="154167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11" name="Chart 1" descr=""/>
          <p:cNvGraphicFramePr/>
          <p:nvPr/>
        </p:nvGraphicFramePr>
        <p:xfrm>
          <a:off x="6372454" y="1875434"/>
          <a:ext cx="4934102" cy="154167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12" name="Chart 2" descr=""/>
          <p:cNvGraphicFramePr/>
          <p:nvPr/>
        </p:nvGraphicFramePr>
        <p:xfrm>
          <a:off x="2057400" y="4254703"/>
          <a:ext cx="1238098" cy="123809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13" name="Text 8"/>
          <p:cNvSpPr/>
          <p:nvPr/>
        </p:nvSpPr>
        <p:spPr>
          <a:xfrm>
            <a:off x="685800" y="513893"/>
            <a:ext cx="138988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AT A GLANCE</a:t>
            </a:r>
            <a:endParaRPr lang="en-US" sz="970" dirty="0"/>
          </a:p>
        </p:txBody>
      </p:sp>
      <p:sp>
        <p:nvSpPr>
          <p:cNvPr id="14" name="Text 9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15" name="Text 10"/>
          <p:cNvSpPr/>
          <p:nvPr/>
        </p:nvSpPr>
        <p:spPr>
          <a:xfrm>
            <a:off x="685800" y="1003097"/>
            <a:ext cx="6010351" cy="3904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90"/>
              </a:lnSpc>
              <a:buNone/>
            </a:pPr>
            <a:r>
              <a:rPr lang="en-US" sz="2400" b="1" spc="-48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month at a glance, one tile per question</a:t>
            </a:r>
            <a:endParaRPr lang="en-US" sz="2400" dirty="0"/>
          </a:p>
        </p:txBody>
      </p:sp>
      <p:sp>
        <p:nvSpPr>
          <p:cNvPr id="16" name="Text 11"/>
          <p:cNvSpPr/>
          <p:nvPr/>
        </p:nvSpPr>
        <p:spPr>
          <a:xfrm>
            <a:off x="886054" y="1646834"/>
            <a:ext cx="1101852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spc="108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DECKS SHIPPED</a:t>
            </a:r>
            <a:endParaRPr lang="en-US" sz="900" dirty="0"/>
          </a:p>
        </p:txBody>
      </p:sp>
      <p:sp>
        <p:nvSpPr>
          <p:cNvPr id="17" name="Text 12"/>
          <p:cNvSpPr/>
          <p:nvPr/>
        </p:nvSpPr>
        <p:spPr>
          <a:xfrm>
            <a:off x="6372454" y="1646834"/>
            <a:ext cx="1101852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spc="108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REUSE RATE, %</a:t>
            </a:r>
            <a:endParaRPr lang="en-US" sz="900" dirty="0"/>
          </a:p>
        </p:txBody>
      </p:sp>
      <p:sp>
        <p:nvSpPr>
          <p:cNvPr id="18" name="Text 13"/>
          <p:cNvSpPr/>
          <p:nvPr/>
        </p:nvSpPr>
        <p:spPr>
          <a:xfrm>
            <a:off x="886054" y="3874313"/>
            <a:ext cx="1353312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spc="108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REQUESTS BY TEAM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3714293" y="4540910"/>
            <a:ext cx="804672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· 48%</a:t>
            </a:r>
            <a:endParaRPr lang="en-US" sz="1120" dirty="0"/>
          </a:p>
        </p:txBody>
      </p:sp>
      <p:sp>
        <p:nvSpPr>
          <p:cNvPr id="20" name="Text 15"/>
          <p:cNvSpPr/>
          <p:nvPr/>
        </p:nvSpPr>
        <p:spPr>
          <a:xfrm>
            <a:off x="3714293" y="4788713"/>
            <a:ext cx="961949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· 32%</a:t>
            </a:r>
            <a:endParaRPr lang="en-US" sz="1120" dirty="0"/>
          </a:p>
        </p:txBody>
      </p:sp>
      <p:sp>
        <p:nvSpPr>
          <p:cNvPr id="21" name="Text 16"/>
          <p:cNvSpPr/>
          <p:nvPr/>
        </p:nvSpPr>
        <p:spPr>
          <a:xfrm>
            <a:off x="3714293" y="5035601"/>
            <a:ext cx="712318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Ops · 20%</a:t>
            </a:r>
            <a:endParaRPr lang="en-US" sz="1120" dirty="0"/>
          </a:p>
        </p:txBody>
      </p:sp>
      <p:sp>
        <p:nvSpPr>
          <p:cNvPr id="22" name="Text 17"/>
          <p:cNvSpPr/>
          <p:nvPr/>
        </p:nvSpPr>
        <p:spPr>
          <a:xfrm>
            <a:off x="6429146" y="4091940"/>
            <a:ext cx="779069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3×</a:t>
            </a:r>
            <a:endParaRPr lang="en-US" sz="4650" dirty="0"/>
          </a:p>
        </p:txBody>
      </p:sp>
      <p:sp>
        <p:nvSpPr>
          <p:cNvPr id="23" name="Text 18"/>
          <p:cNvSpPr/>
          <p:nvPr/>
        </p:nvSpPr>
        <p:spPr>
          <a:xfrm>
            <a:off x="6429146" y="4872838"/>
            <a:ext cx="4288536" cy="4846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Faster from blank page to finished deck — the headline</a:t>
            </a:r>
            <a:endParaRPr lang="en-US" sz="1350" dirty="0"/>
          </a:p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number.</a:t>
            </a:r>
            <a:endParaRPr lang="en-US" sz="1350" dirty="0"/>
          </a:p>
        </p:txBody>
      </p:sp>
      <p:sp>
        <p:nvSpPr>
          <p:cNvPr id="24" name="Text 19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5" name="Text 20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 / 26</a:t>
            </a:r>
            <a:endParaRPr lang="en-US" sz="97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305202"/>
            <a:ext cx="5333695" cy="1132942"/>
          </a:xfrm>
          <a:prstGeom prst="roundRect">
            <a:avLst>
              <a:gd name="adj" fmla="val 15093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172200" y="2305202"/>
            <a:ext cx="5333695" cy="1132942"/>
          </a:xfrm>
          <a:prstGeom prst="roundRect">
            <a:avLst>
              <a:gd name="adj" fmla="val 15093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85800" y="3589934"/>
            <a:ext cx="5333695" cy="1132942"/>
          </a:xfrm>
          <a:prstGeom prst="roundRect">
            <a:avLst>
              <a:gd name="adj" fmla="val 15093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172200" y="3589934"/>
            <a:ext cx="5333695" cy="1132942"/>
          </a:xfrm>
          <a:prstGeom prst="roundRect">
            <a:avLst>
              <a:gd name="adj" fmla="val 15093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513893"/>
            <a:ext cx="109362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21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PLAN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685800" y="1715414"/>
            <a:ext cx="3655771" cy="4425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20"/>
              </a:lnSpc>
              <a:buNone/>
            </a:pPr>
            <a:r>
              <a:rPr lang="en-US" sz="2700" b="1" spc="-54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moves, one screen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923544" y="2504542"/>
            <a:ext cx="59527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MOVE 1</a:t>
            </a:r>
            <a:endParaRPr lang="en-US" sz="970" dirty="0"/>
          </a:p>
        </p:txBody>
      </p:sp>
      <p:sp>
        <p:nvSpPr>
          <p:cNvPr id="11" name="Text 9"/>
          <p:cNvSpPr/>
          <p:nvPr/>
        </p:nvSpPr>
        <p:spPr>
          <a:xfrm>
            <a:off x="923544" y="2695651"/>
            <a:ext cx="1593799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60"/>
              </a:lnSpc>
              <a:buNone/>
            </a:pPr>
            <a:r>
              <a:rPr lang="en-US" sz="15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Pick the template</a:t>
            </a:r>
            <a:endParaRPr lang="en-US" sz="1570" dirty="0"/>
          </a:p>
        </p:txBody>
      </p:sp>
      <p:sp>
        <p:nvSpPr>
          <p:cNvPr id="12" name="Text 10"/>
          <p:cNvSpPr/>
          <p:nvPr/>
        </p:nvSpPr>
        <p:spPr>
          <a:xfrm>
            <a:off x="923544" y="3035808"/>
            <a:ext cx="3264408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a look and depth that fit the audience.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9944" y="2504542"/>
            <a:ext cx="59527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MOVE 2</a:t>
            </a:r>
            <a:endParaRPr lang="en-US" sz="970" dirty="0"/>
          </a:p>
        </p:txBody>
      </p:sp>
      <p:sp>
        <p:nvSpPr>
          <p:cNvPr id="14" name="Text 12"/>
          <p:cNvSpPr/>
          <p:nvPr/>
        </p:nvSpPr>
        <p:spPr>
          <a:xfrm>
            <a:off x="6409944" y="2695651"/>
            <a:ext cx="1178662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60"/>
              </a:lnSpc>
              <a:buNone/>
            </a:pPr>
            <a:r>
              <a:rPr lang="en-US" sz="15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Brief your AI</a:t>
            </a:r>
            <a:endParaRPr lang="en-US" sz="1570" dirty="0"/>
          </a:p>
        </p:txBody>
      </p:sp>
      <p:sp>
        <p:nvSpPr>
          <p:cNvPr id="15" name="Text 13"/>
          <p:cNvSpPr/>
          <p:nvPr/>
        </p:nvSpPr>
        <p:spPr>
          <a:xfrm>
            <a:off x="6409944" y="3035808"/>
            <a:ext cx="3658514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Paste the prompt into the assistant you already use.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23544" y="3790188"/>
            <a:ext cx="59527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MOVE 3</a:t>
            </a:r>
            <a:endParaRPr lang="en-US" sz="970" dirty="0"/>
          </a:p>
        </p:txBody>
      </p:sp>
      <p:sp>
        <p:nvSpPr>
          <p:cNvPr id="17" name="Text 15"/>
          <p:cNvSpPr/>
          <p:nvPr/>
        </p:nvSpPr>
        <p:spPr>
          <a:xfrm>
            <a:off x="923544" y="3980383"/>
            <a:ext cx="1142086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60"/>
              </a:lnSpc>
              <a:buNone/>
            </a:pPr>
            <a:r>
              <a:rPr lang="en-US" sz="15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Paste it back</a:t>
            </a:r>
            <a:endParaRPr lang="en-US" sz="1570" dirty="0"/>
          </a:p>
        </p:txBody>
      </p:sp>
      <p:sp>
        <p:nvSpPr>
          <p:cNvPr id="18" name="Text 16"/>
          <p:cNvSpPr/>
          <p:nvPr/>
        </p:nvSpPr>
        <p:spPr>
          <a:xfrm>
            <a:off x="923544" y="4321454"/>
            <a:ext cx="3377794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unPaper previews the deck and checks it prints.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9944" y="3790188"/>
            <a:ext cx="59527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MOVE 4</a:t>
            </a:r>
            <a:endParaRPr lang="en-US" sz="970" dirty="0"/>
          </a:p>
        </p:txBody>
      </p:sp>
      <p:sp>
        <p:nvSpPr>
          <p:cNvPr id="20" name="Text 18"/>
          <p:cNvSpPr/>
          <p:nvPr/>
        </p:nvSpPr>
        <p:spPr>
          <a:xfrm>
            <a:off x="6409944" y="3980383"/>
            <a:ext cx="612648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60"/>
              </a:lnSpc>
              <a:buNone/>
            </a:pPr>
            <a:r>
              <a:rPr lang="en-US" sz="15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Ship it</a:t>
            </a:r>
            <a:endParaRPr lang="en-US" sz="1570" dirty="0"/>
          </a:p>
        </p:txBody>
      </p:sp>
      <p:sp>
        <p:nvSpPr>
          <p:cNvPr id="21" name="Text 19"/>
          <p:cNvSpPr/>
          <p:nvPr/>
        </p:nvSpPr>
        <p:spPr>
          <a:xfrm>
            <a:off x="6409944" y="4321454"/>
            <a:ext cx="3622853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the PDF, or convert to an editable PowerPoint.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85800" y="4894783"/>
            <a:ext cx="5167274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dirty="0">
                <a:solidFill>
                  <a:srgbClr val="8B89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2×2 of cards holds four parallel points; use a flow when they are sequential.</a:t>
            </a:r>
            <a:endParaRPr lang="en-US" sz="1120" dirty="0"/>
          </a:p>
        </p:txBody>
      </p:sp>
      <p:sp>
        <p:nvSpPr>
          <p:cNvPr id="23" name="Text 21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4" name="Text 22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21 / 26</a:t>
            </a:r>
            <a:endParaRPr lang="en-US" sz="97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52551" y="3207715"/>
            <a:ext cx="10686593" cy="19202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3150108"/>
            <a:ext cx="133502" cy="133502"/>
          </a:xfrm>
          <a:prstGeom prst="ellipse">
            <a:avLst/>
          </a:prstGeom>
          <a:solidFill>
            <a:srgbClr val="C2452F"/>
          </a:solidFill>
          <a:ln/>
        </p:spPr>
      </p:sp>
      <p:sp>
        <p:nvSpPr>
          <p:cNvPr id="4" name="Shape 2"/>
          <p:cNvSpPr/>
          <p:nvPr/>
        </p:nvSpPr>
        <p:spPr>
          <a:xfrm>
            <a:off x="3448202" y="3150108"/>
            <a:ext cx="133502" cy="133502"/>
          </a:xfrm>
          <a:prstGeom prst="ellipse">
            <a:avLst/>
          </a:prstGeom>
          <a:solidFill>
            <a:srgbClr val="C2452F"/>
          </a:solidFill>
          <a:ln/>
        </p:spPr>
      </p:sp>
      <p:sp>
        <p:nvSpPr>
          <p:cNvPr id="5" name="Shape 3"/>
          <p:cNvSpPr/>
          <p:nvPr/>
        </p:nvSpPr>
        <p:spPr>
          <a:xfrm>
            <a:off x="6209690" y="3150108"/>
            <a:ext cx="133502" cy="133502"/>
          </a:xfrm>
          <a:prstGeom prst="ellipse">
            <a:avLst/>
          </a:prstGeom>
          <a:solidFill>
            <a:srgbClr val="C2452F"/>
          </a:solidFill>
          <a:ln/>
        </p:spPr>
      </p:sp>
      <p:sp>
        <p:nvSpPr>
          <p:cNvPr id="6" name="Shape 4"/>
          <p:cNvSpPr/>
          <p:nvPr/>
        </p:nvSpPr>
        <p:spPr>
          <a:xfrm>
            <a:off x="8972093" y="3150108"/>
            <a:ext cx="133502" cy="133502"/>
          </a:xfrm>
          <a:prstGeom prst="ellipse">
            <a:avLst/>
          </a:prstGeom>
          <a:solidFill>
            <a:srgbClr val="C2452F"/>
          </a:solidFill>
          <a:ln/>
        </p:spPr>
      </p:sp>
      <p:sp>
        <p:nvSpPr>
          <p:cNvPr id="7" name="Shape 5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ROADMAP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10" name="Text 8"/>
          <p:cNvSpPr/>
          <p:nvPr/>
        </p:nvSpPr>
        <p:spPr>
          <a:xfrm>
            <a:off x="685800" y="2454250"/>
            <a:ext cx="5759806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idea to shipped, in four moves</a:t>
            </a:r>
            <a:endParaRPr lang="en-US" sz="2850" dirty="0"/>
          </a:p>
        </p:txBody>
      </p:sp>
      <p:sp>
        <p:nvSpPr>
          <p:cNvPr id="11" name="Text 9"/>
          <p:cNvSpPr/>
          <p:nvPr/>
        </p:nvSpPr>
        <p:spPr>
          <a:xfrm>
            <a:off x="685800" y="3397910"/>
            <a:ext cx="57973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3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1</a:t>
            </a:r>
            <a:endParaRPr lang="en-US" sz="970" dirty="0"/>
          </a:p>
        </p:txBody>
      </p:sp>
      <p:sp>
        <p:nvSpPr>
          <p:cNvPr id="12" name="Text 10"/>
          <p:cNvSpPr/>
          <p:nvPr/>
        </p:nvSpPr>
        <p:spPr>
          <a:xfrm>
            <a:off x="685800" y="3598164"/>
            <a:ext cx="605333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90"/>
              </a:lnSpc>
              <a:buNone/>
            </a:pPr>
            <a:r>
              <a:rPr lang="en-US" sz="157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</a:t>
            </a:r>
            <a:endParaRPr lang="en-US" sz="1570" dirty="0"/>
          </a:p>
        </p:txBody>
      </p:sp>
      <p:sp>
        <p:nvSpPr>
          <p:cNvPr id="13" name="Text 11"/>
          <p:cNvSpPr/>
          <p:nvPr/>
        </p:nvSpPr>
        <p:spPr>
          <a:xfrm>
            <a:off x="685800" y="3913632"/>
            <a:ext cx="1912010" cy="4233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Agree the question and the</a:t>
            </a:r>
            <a:endParaRPr lang="en-US" sz="1200" dirty="0"/>
          </a:p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audience.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448202" y="3397910"/>
            <a:ext cx="57973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3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2</a:t>
            </a:r>
            <a:endParaRPr lang="en-US" sz="970" dirty="0"/>
          </a:p>
        </p:txBody>
      </p:sp>
      <p:sp>
        <p:nvSpPr>
          <p:cNvPr id="15" name="Text 13"/>
          <p:cNvSpPr/>
          <p:nvPr/>
        </p:nvSpPr>
        <p:spPr>
          <a:xfrm>
            <a:off x="3448202" y="3598164"/>
            <a:ext cx="493776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90"/>
              </a:lnSpc>
              <a:buNone/>
            </a:pPr>
            <a:r>
              <a:rPr lang="en-US" sz="157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Draft</a:t>
            </a:r>
            <a:endParaRPr lang="en-US" sz="1570" dirty="0"/>
          </a:p>
        </p:txBody>
      </p:sp>
      <p:sp>
        <p:nvSpPr>
          <p:cNvPr id="16" name="Text 14"/>
          <p:cNvSpPr/>
          <p:nvPr/>
        </p:nvSpPr>
        <p:spPr>
          <a:xfrm>
            <a:off x="3448202" y="3913632"/>
            <a:ext cx="2386584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it in HTML with your own AI.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09690" y="3397910"/>
            <a:ext cx="57973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3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3</a:t>
            </a:r>
            <a:endParaRPr lang="en-US" sz="970" dirty="0"/>
          </a:p>
        </p:txBody>
      </p:sp>
      <p:sp>
        <p:nvSpPr>
          <p:cNvPr id="18" name="Text 16"/>
          <p:cNvSpPr/>
          <p:nvPr/>
        </p:nvSpPr>
        <p:spPr>
          <a:xfrm>
            <a:off x="6209690" y="3598164"/>
            <a:ext cx="75895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90"/>
              </a:lnSpc>
              <a:buNone/>
            </a:pPr>
            <a:r>
              <a:rPr lang="en-US" sz="157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</a:t>
            </a:r>
            <a:endParaRPr lang="en-US" sz="1570" dirty="0"/>
          </a:p>
        </p:txBody>
      </p:sp>
      <p:sp>
        <p:nvSpPr>
          <p:cNvPr id="19" name="Text 17"/>
          <p:cNvSpPr/>
          <p:nvPr/>
        </p:nvSpPr>
        <p:spPr>
          <a:xfrm>
            <a:off x="6209690" y="3913632"/>
            <a:ext cx="2540203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click to an editable PowerPoint.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972093" y="3397910"/>
            <a:ext cx="57973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3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4</a:t>
            </a:r>
            <a:endParaRPr lang="en-US" sz="970" dirty="0"/>
          </a:p>
        </p:txBody>
      </p:sp>
      <p:sp>
        <p:nvSpPr>
          <p:cNvPr id="21" name="Text 19"/>
          <p:cNvSpPr/>
          <p:nvPr/>
        </p:nvSpPr>
        <p:spPr>
          <a:xfrm>
            <a:off x="8972093" y="3598164"/>
            <a:ext cx="437998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90"/>
              </a:lnSpc>
              <a:buNone/>
            </a:pPr>
            <a:r>
              <a:rPr lang="en-US" sz="157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Ship</a:t>
            </a:r>
            <a:endParaRPr lang="en-US" sz="1570" dirty="0"/>
          </a:p>
        </p:txBody>
      </p:sp>
      <p:sp>
        <p:nvSpPr>
          <p:cNvPr id="22" name="Text 20"/>
          <p:cNvSpPr/>
          <p:nvPr/>
        </p:nvSpPr>
        <p:spPr>
          <a:xfrm>
            <a:off x="8972093" y="3913632"/>
            <a:ext cx="2467966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Polish in the tool you already know.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4" name="Text 22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22 / 26</a:t>
            </a:r>
            <a:endParaRPr lang="en-US" sz="97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854757"/>
            <a:ext cx="5305349" cy="1719072"/>
          </a:xfrm>
          <a:prstGeom prst="roundRect">
            <a:avLst>
              <a:gd name="adj" fmla="val 9947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200546" y="2854757"/>
            <a:ext cx="5305349" cy="1719072"/>
          </a:xfrm>
          <a:prstGeom prst="roundRect">
            <a:avLst>
              <a:gd name="adj" fmla="val 9947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23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SHIFT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685800" y="2216506"/>
            <a:ext cx="4347972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changes, in one view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942746" y="3131820"/>
            <a:ext cx="59527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BEFORE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942746" y="3378708"/>
            <a:ext cx="1724558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Rebuilt by hand</a:t>
            </a:r>
            <a:endParaRPr lang="en-US" sz="1870" dirty="0"/>
          </a:p>
        </p:txBody>
      </p:sp>
      <p:sp>
        <p:nvSpPr>
          <p:cNvPr id="10" name="Text 8"/>
          <p:cNvSpPr/>
          <p:nvPr/>
        </p:nvSpPr>
        <p:spPr>
          <a:xfrm>
            <a:off x="942746" y="3812134"/>
            <a:ext cx="4788713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 a screenshot, square up the boxes, lose an afternoon —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the layout still drifts.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6457493" y="3131820"/>
            <a:ext cx="50017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</a:t>
            </a:r>
            <a:endParaRPr lang="en-US" sz="970" dirty="0"/>
          </a:p>
        </p:txBody>
      </p:sp>
      <p:sp>
        <p:nvSpPr>
          <p:cNvPr id="12" name="Text 10"/>
          <p:cNvSpPr/>
          <p:nvPr/>
        </p:nvSpPr>
        <p:spPr>
          <a:xfrm>
            <a:off x="6457493" y="3378708"/>
            <a:ext cx="2010766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Converts in a click</a:t>
            </a:r>
            <a:endParaRPr lang="en-US" sz="1870" dirty="0"/>
          </a:p>
        </p:txBody>
      </p:sp>
      <p:sp>
        <p:nvSpPr>
          <p:cNvPr id="13" name="Text 11"/>
          <p:cNvSpPr/>
          <p:nvPr/>
        </p:nvSpPr>
        <p:spPr>
          <a:xfrm>
            <a:off x="6457493" y="3812134"/>
            <a:ext cx="4852721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exact layout arrives as native, editable objects. You spend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time on the message.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5" name="Text 13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23 / 26</a:t>
            </a:r>
            <a:endParaRPr lang="en-US" sz="97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824582"/>
            <a:ext cx="5277002" cy="1780337"/>
          </a:xfrm>
          <a:prstGeom prst="roundRect">
            <a:avLst>
              <a:gd name="adj" fmla="val 9605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228893" y="2824582"/>
            <a:ext cx="5277002" cy="1780337"/>
          </a:xfrm>
          <a:prstGeom prst="roundRect">
            <a:avLst>
              <a:gd name="adj" fmla="val 9605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5" name="h2pl-0"/>
          <p:cNvSpPr/>
          <p:nvPr/>
        </p:nvSpPr>
        <p:spPr>
          <a:xfrm>
            <a:off x="961949" y="3471977"/>
            <a:ext cx="5008169" cy="9482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8600" indent="-228600">
              <a:lnSpc>
                <a:spcPts val="1850"/>
              </a:lnSpc>
              <a:buClr>
                <a:srgbClr val="C2452F"/>
              </a:buClr>
              <a:buSzPct val="100000"/>
              <a:buChar char="+"/>
            </a:pPr>
            <a:r>
              <a:rPr lang="en-US" sz="12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self-contained file</a:t>
            </a:r>
            <a:endParaRPr lang="en-US" sz="1270" dirty="0"/>
          </a:p>
          <a:p>
            <a:pPr marL="228600" indent="-228600">
              <a:lnSpc>
                <a:spcPts val="1850"/>
              </a:lnSpc>
              <a:buClr>
                <a:srgbClr val="C2452F"/>
              </a:buClr>
              <a:buSzPct val="100000"/>
              <a:buChar char="+"/>
            </a:pPr>
            <a:r>
              <a:rPr lang="en-US" sz="12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Native, editable output</a:t>
            </a:r>
            <a:endParaRPr lang="en-US" sz="1270" dirty="0"/>
          </a:p>
          <a:p>
            <a:pPr marL="228600" indent="-228600">
              <a:lnSpc>
                <a:spcPts val="1850"/>
              </a:lnSpc>
              <a:buClr>
                <a:srgbClr val="C2452F"/>
              </a:buClr>
              <a:buSzPct val="100000"/>
              <a:buChar char="+"/>
            </a:pPr>
            <a:r>
              <a:rPr lang="en-US" sz="12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Nothing leaves your laptop</a:t>
            </a:r>
            <a:endParaRPr lang="en-US" sz="1270" dirty="0"/>
          </a:p>
        </p:txBody>
      </p:sp>
      <p:sp>
        <p:nvSpPr>
          <p:cNvPr id="6" name="h2pl-1"/>
          <p:cNvSpPr/>
          <p:nvPr/>
        </p:nvSpPr>
        <p:spPr>
          <a:xfrm>
            <a:off x="6505042" y="3471977"/>
            <a:ext cx="5008169" cy="9482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8600" indent="-228600">
              <a:lnSpc>
                <a:spcPts val="1850"/>
              </a:lnSpc>
              <a:buClr>
                <a:srgbClr val="8B897F"/>
              </a:buClr>
              <a:buSzPct val="100000"/>
              <a:buChar char="–"/>
            </a:pPr>
            <a:r>
              <a:rPr lang="en-US" sz="12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Screenshot round-trips</a:t>
            </a:r>
            <a:endParaRPr lang="en-US" sz="1270" dirty="0"/>
          </a:p>
          <a:p>
            <a:pPr marL="228600" indent="-228600">
              <a:lnSpc>
                <a:spcPts val="1850"/>
              </a:lnSpc>
              <a:buClr>
                <a:srgbClr val="8B897F"/>
              </a:buClr>
              <a:buSzPct val="100000"/>
              <a:buChar char="–"/>
            </a:pPr>
            <a:r>
              <a:rPr lang="en-US" sz="12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Layouts that reflow</a:t>
            </a:r>
            <a:endParaRPr lang="en-US" sz="1270" dirty="0"/>
          </a:p>
          <a:p>
            <a:pPr marL="228600" indent="-228600">
              <a:lnSpc>
                <a:spcPts val="1850"/>
              </a:lnSpc>
              <a:buClr>
                <a:srgbClr val="8B897F"/>
              </a:buClr>
              <a:buSzPct val="100000"/>
              <a:buChar char="–"/>
            </a:pPr>
            <a:r>
              <a:rPr lang="en-US" sz="12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Uploading confidential decks</a:t>
            </a:r>
            <a:endParaRPr lang="en-US" sz="1270" dirty="0"/>
          </a:p>
        </p:txBody>
      </p:sp>
      <p:sp>
        <p:nvSpPr>
          <p:cNvPr id="7" name="Text 5"/>
          <p:cNvSpPr/>
          <p:nvPr/>
        </p:nvSpPr>
        <p:spPr>
          <a:xfrm>
            <a:off x="685800" y="513893"/>
            <a:ext cx="129021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TRADE-OFFS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685800" y="2186330"/>
            <a:ext cx="4373575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to keep, what to drop</a:t>
            </a:r>
            <a:endParaRPr lang="en-US" sz="2850" dirty="0"/>
          </a:p>
        </p:txBody>
      </p:sp>
      <p:sp>
        <p:nvSpPr>
          <p:cNvPr id="10" name="Text 8"/>
          <p:cNvSpPr/>
          <p:nvPr/>
        </p:nvSpPr>
        <p:spPr>
          <a:xfrm>
            <a:off x="961949" y="3063240"/>
            <a:ext cx="469087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70"/>
              </a:lnSpc>
              <a:buNone/>
            </a:pPr>
            <a:r>
              <a:rPr lang="en-US" sz="15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Keep</a:t>
            </a:r>
            <a:endParaRPr lang="en-US" sz="1570" dirty="0"/>
          </a:p>
        </p:txBody>
      </p:sp>
      <p:sp>
        <p:nvSpPr>
          <p:cNvPr id="11" name="Text 9"/>
          <p:cNvSpPr/>
          <p:nvPr/>
        </p:nvSpPr>
        <p:spPr>
          <a:xfrm>
            <a:off x="6505042" y="3063240"/>
            <a:ext cx="484632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70"/>
              </a:lnSpc>
              <a:buNone/>
            </a:pPr>
            <a:r>
              <a:rPr lang="en-US" sz="15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Drop</a:t>
            </a:r>
            <a:endParaRPr lang="en-US" sz="1570" dirty="0"/>
          </a:p>
        </p:txBody>
      </p:sp>
      <p:sp>
        <p:nvSpPr>
          <p:cNvPr id="12" name="Text 10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3" name="Text 11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24 / 26</a:t>
            </a:r>
            <a:endParaRPr lang="en-US" sz="97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1690726"/>
            <a:ext cx="10820095" cy="3429000"/>
          </a:xfrm>
          <a:prstGeom prst="roundRect">
            <a:avLst>
              <a:gd name="adj" fmla="val 4987"/>
            </a:avLst>
          </a:prstGeom>
          <a:noFill/>
          <a:ln w="19050">
            <a:solidFill>
              <a:srgbClr val="1E1C16">
                <a:alpha val="14000"/>
              </a:srgbClr>
            </a:solidFill>
            <a:prstDash val="dash"/>
          </a:ln>
        </p:spPr>
      </p:sp>
      <p:sp>
        <p:nvSpPr>
          <p:cNvPr id="3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513893"/>
            <a:ext cx="138988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25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OPEN CANVAS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3410712" y="3004718"/>
            <a:ext cx="5369357" cy="8540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250"/>
              </a:lnSpc>
              <a:buNone/>
            </a:pPr>
            <a:r>
              <a:rPr lang="en-US" sz="1500" dirty="0">
                <a:solidFill>
                  <a:srgbClr val="8B89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canvas — keep the header and footer, then compose any</a:t>
            </a:r>
            <a:endParaRPr lang="en-US" sz="1500" dirty="0"/>
          </a:p>
          <a:p>
            <a:pPr algn="ctr" indent="0" marL="0">
              <a:lnSpc>
                <a:spcPts val="2250"/>
              </a:lnSpc>
              <a:buNone/>
            </a:pPr>
            <a:r>
              <a:rPr lang="en-US" sz="1500" dirty="0">
                <a:solidFill>
                  <a:srgbClr val="8B89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layout you like in this space. Text, boxes, inline SVG, a table or a</a:t>
            </a:r>
            <a:endParaRPr lang="en-US" sz="1500" dirty="0"/>
          </a:p>
          <a:p>
            <a:pPr algn="ctr" indent="0" marL="0">
              <a:lnSpc>
                <a:spcPts val="2250"/>
              </a:lnSpc>
              <a:buNone/>
            </a:pPr>
            <a:r>
              <a:rPr lang="en-US" sz="1500" dirty="0">
                <a:solidFill>
                  <a:srgbClr val="8B897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chart all still convert to native, editable objects.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25 / 26</a:t>
            </a:r>
            <a:endParaRPr lang="en-US" sz="97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729484"/>
            <a:ext cx="285293" cy="19202"/>
          </a:xfrm>
          <a:prstGeom prst="rect">
            <a:avLst/>
          </a:prstGeom>
          <a:solidFill>
            <a:srgbClr val="C2452F"/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CLOSE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4"/>
          <p:cNvSpPr/>
          <p:nvPr/>
        </p:nvSpPr>
        <p:spPr>
          <a:xfrm>
            <a:off x="1085393" y="2653589"/>
            <a:ext cx="1110996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TURN</a:t>
            </a:r>
            <a:endParaRPr lang="en-US" sz="1120" dirty="0"/>
          </a:p>
        </p:txBody>
      </p:sp>
      <p:sp>
        <p:nvSpPr>
          <p:cNvPr id="8" name="Text 5"/>
          <p:cNvSpPr/>
          <p:nvPr/>
        </p:nvSpPr>
        <p:spPr>
          <a:xfrm>
            <a:off x="685800" y="2987345"/>
            <a:ext cx="9124798" cy="6483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370"/>
              </a:lnSpc>
              <a:buNone/>
            </a:pPr>
            <a:r>
              <a:rPr lang="en-US" sz="4050" b="1" spc="-81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this with </a:t>
            </a:r>
            <a:pPr algn="l" indent="0" marL="0">
              <a:lnSpc>
                <a:spcPts val="4370"/>
              </a:lnSpc>
              <a:buNone/>
            </a:pPr>
            <a:r>
              <a:rPr lang="en-US" sz="4050" b="1" spc="-81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</a:t>
            </a:r>
            <a:pPr algn="l" indent="0" marL="0">
              <a:lnSpc>
                <a:spcPts val="4370"/>
              </a:lnSpc>
              <a:buNone/>
            </a:pPr>
            <a:r>
              <a:rPr lang="en-US" sz="4050" b="1" spc="-81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idea, then print it.</a:t>
            </a:r>
            <a:endParaRPr lang="en-US" sz="4050" dirty="0"/>
          </a:p>
        </p:txBody>
      </p:sp>
      <p:sp>
        <p:nvSpPr>
          <p:cNvPr id="9" name="Text 6"/>
          <p:cNvSpPr/>
          <p:nvPr/>
        </p:nvSpPr>
        <p:spPr>
          <a:xfrm>
            <a:off x="685800" y="3837737"/>
            <a:ext cx="3958438" cy="2980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Made with unPaper · </a:t>
            </a:r>
            <a:pPr algn="l" indent="0" marL="0">
              <a:lnSpc>
                <a:spcPts val="2810"/>
              </a:lnSpc>
              <a:buNone/>
            </a:pPr>
            <a:r>
              <a:rPr lang="en-US" sz="1870" b="1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www.unpaper.ai</a:t>
            </a:r>
            <a:endParaRPr lang="en-US" sz="1870" dirty="0"/>
          </a:p>
        </p:txBody>
      </p:sp>
      <p:sp>
        <p:nvSpPr>
          <p:cNvPr id="10" name="Text 7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1" name="Text 8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26 / 26</a:t>
            </a:r>
            <a:endParaRPr lang="en-US" sz="9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85800" y="513893"/>
            <a:ext cx="109362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PART ONE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685800" y="2264969"/>
            <a:ext cx="905256" cy="1709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10"/>
              </a:lnSpc>
              <a:buNone/>
            </a:pPr>
            <a:r>
              <a:rPr lang="en-US" sz="1050" b="1" spc="231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PART ONE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685800" y="2465222"/>
            <a:ext cx="7875727" cy="17885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620"/>
              </a:lnSpc>
              <a:buNone/>
            </a:pPr>
            <a:r>
              <a:rPr lang="en-US" sz="5400" spc="-108" kern="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Why slides should start as</a:t>
            </a:r>
            <a:endParaRPr lang="en-US" sz="5400" dirty="0"/>
          </a:p>
          <a:p>
            <a:pPr algn="l" indent="0" marL="0">
              <a:lnSpc>
                <a:spcPts val="5620"/>
              </a:lnSpc>
              <a:buNone/>
            </a:pPr>
            <a:r>
              <a:rPr lang="en-US" sz="5400" spc="-108" kern="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HTML</a:t>
            </a:r>
            <a:endParaRPr lang="en-US" sz="5400" dirty="0"/>
          </a:p>
        </p:txBody>
      </p:sp>
      <p:sp>
        <p:nvSpPr>
          <p:cNvPr id="8" name="Text 5"/>
          <p:cNvSpPr/>
          <p:nvPr/>
        </p:nvSpPr>
        <p:spPr>
          <a:xfrm>
            <a:off x="685800" y="4224528"/>
            <a:ext cx="6220663" cy="3392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20"/>
              </a:lnSpc>
              <a:buNone/>
            </a:pPr>
            <a:r>
              <a:rPr lang="en-US" sz="1800" dirty="0">
                <a:solidFill>
                  <a:srgbClr val="45433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The one decision that makes everything after it dependable.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26</a:t>
            </a:r>
            <a:endParaRPr lang="en-US" sz="9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1544422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85800" y="2781605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85800" y="401878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5255971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HOW IT WORKS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685800" y="1668780"/>
            <a:ext cx="299009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C2452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1</a:t>
            </a:r>
            <a:endParaRPr lang="en-US" sz="3900" dirty="0"/>
          </a:p>
        </p:txBody>
      </p:sp>
      <p:sp>
        <p:nvSpPr>
          <p:cNvPr id="10" name="Text 8"/>
          <p:cNvSpPr/>
          <p:nvPr/>
        </p:nvSpPr>
        <p:spPr>
          <a:xfrm>
            <a:off x="1771193" y="1915668"/>
            <a:ext cx="2820924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Start from this template</a:t>
            </a:r>
            <a:endParaRPr lang="en-US" sz="2020" dirty="0"/>
          </a:p>
        </p:txBody>
      </p:sp>
      <p:sp>
        <p:nvSpPr>
          <p:cNvPr id="11" name="Text 9"/>
          <p:cNvSpPr/>
          <p:nvPr/>
        </p:nvSpPr>
        <p:spPr>
          <a:xfrm>
            <a:off x="1771193" y="2328977"/>
            <a:ext cx="467349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 the starter prompt; these rules travel </a:t>
            </a:r>
            <a:pPr algn="l" indent="0" marL="0">
              <a:lnSpc>
                <a:spcPts val="2140"/>
              </a:lnSpc>
              <a:buNone/>
            </a:pPr>
            <a:r>
              <a:rPr lang="en-US" sz="1420" i="1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inside</a:t>
            </a:r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the file.</a:t>
            </a:r>
            <a:endParaRPr lang="en-US" sz="1420" dirty="0"/>
          </a:p>
        </p:txBody>
      </p:sp>
      <p:sp>
        <p:nvSpPr>
          <p:cNvPr id="12" name="Text 10"/>
          <p:cNvSpPr/>
          <p:nvPr/>
        </p:nvSpPr>
        <p:spPr>
          <a:xfrm>
            <a:off x="685800" y="2905963"/>
            <a:ext cx="299009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C2452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2</a:t>
            </a:r>
            <a:endParaRPr lang="en-US" sz="3900" dirty="0"/>
          </a:p>
        </p:txBody>
      </p:sp>
      <p:sp>
        <p:nvSpPr>
          <p:cNvPr id="13" name="Text 11"/>
          <p:cNvSpPr/>
          <p:nvPr/>
        </p:nvSpPr>
        <p:spPr>
          <a:xfrm>
            <a:off x="1771193" y="3152851"/>
            <a:ext cx="3740810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Describe your content to any AI</a:t>
            </a:r>
            <a:endParaRPr lang="en-US" sz="2020" dirty="0"/>
          </a:p>
        </p:txBody>
      </p:sp>
      <p:sp>
        <p:nvSpPr>
          <p:cNvPr id="14" name="Text 12"/>
          <p:cNvSpPr/>
          <p:nvPr/>
        </p:nvSpPr>
        <p:spPr>
          <a:xfrm>
            <a:off x="1771193" y="3566160"/>
            <a:ext cx="601218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Claude, ChatGPT or Gemini fills the slides and keeps the print CSS intact.</a:t>
            </a:r>
            <a:endParaRPr lang="en-US" sz="1420" dirty="0"/>
          </a:p>
        </p:txBody>
      </p:sp>
      <p:sp>
        <p:nvSpPr>
          <p:cNvPr id="15" name="Text 13"/>
          <p:cNvSpPr/>
          <p:nvPr/>
        </p:nvSpPr>
        <p:spPr>
          <a:xfrm>
            <a:off x="685800" y="4143146"/>
            <a:ext cx="299009" cy="7306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900" i="1" dirty="0">
                <a:solidFill>
                  <a:srgbClr val="C2452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</a:t>
            </a:r>
            <a:endParaRPr lang="en-US" sz="3900" dirty="0"/>
          </a:p>
        </p:txBody>
      </p:sp>
      <p:sp>
        <p:nvSpPr>
          <p:cNvPr id="16" name="Text 14"/>
          <p:cNvSpPr/>
          <p:nvPr/>
        </p:nvSpPr>
        <p:spPr>
          <a:xfrm>
            <a:off x="1771193" y="4390034"/>
            <a:ext cx="2923337" cy="380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30"/>
              </a:lnSpc>
              <a:buNone/>
            </a:pPr>
            <a:r>
              <a:rPr lang="en-US" sz="202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Paste it back &amp; save PDF</a:t>
            </a:r>
            <a:endParaRPr lang="en-US" sz="2020" dirty="0"/>
          </a:p>
        </p:txBody>
      </p:sp>
      <p:sp>
        <p:nvSpPr>
          <p:cNvPr id="17" name="Text 15"/>
          <p:cNvSpPr/>
          <p:nvPr/>
        </p:nvSpPr>
        <p:spPr>
          <a:xfrm>
            <a:off x="1771193" y="4803343"/>
            <a:ext cx="561533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Preview here, then </a:t>
            </a:r>
            <a:pPr algn="l" indent="0" marL="0">
              <a:lnSpc>
                <a:spcPts val="2140"/>
              </a:lnSpc>
              <a:buNone/>
            </a:pPr>
            <a:r>
              <a:rPr lang="en-US" sz="1420" i="1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Cmd/Ctrl+P → Save as PDF</a:t>
            </a:r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One slide, one page.</a:t>
            </a:r>
            <a:endParaRPr lang="en-US" sz="1420" dirty="0"/>
          </a:p>
        </p:txBody>
      </p:sp>
      <p:sp>
        <p:nvSpPr>
          <p:cNvPr id="18" name="Text 1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9" name="Text 1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26</a:t>
            </a:r>
            <a:endParaRPr lang="en-US" sz="9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334049" y="3234233"/>
            <a:ext cx="9510" cy="1018002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685800" y="513893"/>
            <a:ext cx="109362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TWO JOBS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4"/>
          <p:cNvSpPr/>
          <p:nvPr/>
        </p:nvSpPr>
        <p:spPr>
          <a:xfrm>
            <a:off x="685800" y="2538374"/>
            <a:ext cx="4891126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file does two jobs at once</a:t>
            </a:r>
            <a:endParaRPr lang="en-US" sz="2850" dirty="0"/>
          </a:p>
        </p:txBody>
      </p:sp>
      <p:sp>
        <p:nvSpPr>
          <p:cNvPr id="8" name="Text 5"/>
          <p:cNvSpPr/>
          <p:nvPr/>
        </p:nvSpPr>
        <p:spPr>
          <a:xfrm>
            <a:off x="685800" y="3234233"/>
            <a:ext cx="1304849" cy="3703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40"/>
              </a:lnSpc>
              <a:buNone/>
            </a:pPr>
            <a:r>
              <a:rPr lang="en-US" sz="195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 web page</a:t>
            </a:r>
            <a:endParaRPr lang="en-US" sz="1950" dirty="0"/>
          </a:p>
        </p:txBody>
      </p:sp>
      <p:sp>
        <p:nvSpPr>
          <p:cNvPr id="9" name="Text 6"/>
          <p:cNvSpPr/>
          <p:nvPr/>
        </p:nvSpPr>
        <p:spPr>
          <a:xfrm>
            <a:off x="685800" y="3719779"/>
            <a:ext cx="4651553" cy="5294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 in any browser, scrolls or presents, and prints to a</a:t>
            </a:r>
            <a:endParaRPr lang="en-US" sz="1420" dirty="0"/>
          </a:p>
          <a:p>
            <a:pPr algn="l" indent="0" marL="0">
              <a:lnSpc>
                <a:spcPts val="221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flawless 16:9 PDF — no app required.</a:t>
            </a:r>
            <a:endParaRPr lang="en-US" sz="1420" dirty="0"/>
          </a:p>
        </p:txBody>
      </p:sp>
      <p:sp>
        <p:nvSpPr>
          <p:cNvPr id="10" name="Text 7"/>
          <p:cNvSpPr/>
          <p:nvPr/>
        </p:nvSpPr>
        <p:spPr>
          <a:xfrm>
            <a:off x="6819595" y="3234233"/>
            <a:ext cx="1548994" cy="3703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40"/>
              </a:lnSpc>
              <a:buNone/>
            </a:pPr>
            <a:r>
              <a:rPr lang="en-US" sz="195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 PowerPoint</a:t>
            </a:r>
            <a:endParaRPr lang="en-US" sz="1950" dirty="0"/>
          </a:p>
        </p:txBody>
      </p:sp>
      <p:sp>
        <p:nvSpPr>
          <p:cNvPr id="11" name="Text 8"/>
          <p:cNvSpPr/>
          <p:nvPr/>
        </p:nvSpPr>
        <p:spPr>
          <a:xfrm>
            <a:off x="6819595" y="3719779"/>
            <a:ext cx="4529023" cy="5294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 it into unPaper and every block becomes a native,</a:t>
            </a:r>
            <a:endParaRPr lang="en-US" sz="1420" dirty="0"/>
          </a:p>
          <a:p>
            <a:pPr algn="l" indent="0" marL="0">
              <a:lnSpc>
                <a:spcPts val="221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editable object: text, tables, charts, shapes.</a:t>
            </a:r>
            <a:endParaRPr lang="en-US" sz="1420" dirty="0"/>
          </a:p>
        </p:txBody>
      </p:sp>
      <p:sp>
        <p:nvSpPr>
          <p:cNvPr id="12" name="Text 9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3" name="Text 10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26</a:t>
            </a:r>
            <a:endParaRPr lang="en-US" sz="9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545690"/>
            <a:ext cx="3467405" cy="1719072"/>
          </a:xfrm>
          <a:prstGeom prst="roundRect">
            <a:avLst>
              <a:gd name="adj" fmla="val 9947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4362602" y="2545690"/>
            <a:ext cx="3467405" cy="1719072"/>
          </a:xfrm>
          <a:prstGeom prst="roundRect">
            <a:avLst>
              <a:gd name="adj" fmla="val 9947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038490" y="2545690"/>
            <a:ext cx="3467405" cy="1719072"/>
          </a:xfrm>
          <a:prstGeom prst="roundRect">
            <a:avLst>
              <a:gd name="adj" fmla="val 9947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WHAT YOU GET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942746" y="2821838"/>
            <a:ext cx="135422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SELF-CONTAINED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942746" y="3069641"/>
            <a:ext cx="2008022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One file, no CDNs</a:t>
            </a:r>
            <a:endParaRPr lang="en-US" sz="1870" dirty="0"/>
          </a:p>
        </p:txBody>
      </p:sp>
      <p:sp>
        <p:nvSpPr>
          <p:cNvPr id="10" name="Text 8"/>
          <p:cNvSpPr/>
          <p:nvPr/>
        </p:nvSpPr>
        <p:spPr>
          <a:xfrm>
            <a:off x="942746" y="3503066"/>
            <a:ext cx="2750515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Fonts, styles and script are inline. It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prints the same offline, forever.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619549" y="2821838"/>
            <a:ext cx="125730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FITS THE PAGE</a:t>
            </a:r>
            <a:endParaRPr lang="en-US" sz="970" dirty="0"/>
          </a:p>
        </p:txBody>
      </p:sp>
      <p:sp>
        <p:nvSpPr>
          <p:cNvPr id="12" name="Text 10"/>
          <p:cNvSpPr/>
          <p:nvPr/>
        </p:nvSpPr>
        <p:spPr>
          <a:xfrm>
            <a:off x="4619549" y="3069641"/>
            <a:ext cx="1766621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Never overflows</a:t>
            </a:r>
            <a:endParaRPr lang="en-US" sz="1870" dirty="0"/>
          </a:p>
        </p:txBody>
      </p:sp>
      <p:sp>
        <p:nvSpPr>
          <p:cNvPr id="13" name="Text 11"/>
          <p:cNvSpPr/>
          <p:nvPr/>
        </p:nvSpPr>
        <p:spPr>
          <a:xfrm>
            <a:off x="4619549" y="3503066"/>
            <a:ext cx="2866644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fixed 16:9 canvas auto-fits content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flags any slide that runs long.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8296351" y="2821838"/>
            <a:ext cx="135422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YOURS TO REMIX</a:t>
            </a:r>
            <a:endParaRPr lang="en-US" sz="970" dirty="0"/>
          </a:p>
        </p:txBody>
      </p:sp>
      <p:sp>
        <p:nvSpPr>
          <p:cNvPr id="15" name="Text 13"/>
          <p:cNvSpPr/>
          <p:nvPr/>
        </p:nvSpPr>
        <p:spPr>
          <a:xfrm>
            <a:off x="8296351" y="3069641"/>
            <a:ext cx="1723644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 starting point</a:t>
            </a:r>
            <a:endParaRPr lang="en-US" sz="1870" dirty="0"/>
          </a:p>
        </p:txBody>
      </p:sp>
      <p:sp>
        <p:nvSpPr>
          <p:cNvPr id="16" name="Text 14"/>
          <p:cNvSpPr/>
          <p:nvPr/>
        </p:nvSpPr>
        <p:spPr>
          <a:xfrm>
            <a:off x="8296351" y="3503066"/>
            <a:ext cx="2889504" cy="493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Recolour, add a logo and rewrite with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own AI. The format is solved.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8" name="Text 1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26</a:t>
            </a:r>
            <a:endParaRPr lang="en-US" sz="9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graphicFrame>
        <p:nvGraphicFramePr>
          <p:cNvPr id="3" name="Chart 0" descr=""/>
          <p:cNvGraphicFramePr/>
          <p:nvPr/>
        </p:nvGraphicFramePr>
        <p:xfrm>
          <a:off x="685800" y="2420417"/>
          <a:ext cx="7809890" cy="328818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 1"/>
          <p:cNvSpPr/>
          <p:nvPr/>
        </p:nvSpPr>
        <p:spPr>
          <a:xfrm>
            <a:off x="685800" y="513893"/>
            <a:ext cx="138988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NUMBERS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685800" y="1081735"/>
            <a:ext cx="7906817" cy="88513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Adoption tripled once the rules moved </a:t>
            </a:r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C245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inside</a:t>
            </a:r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the</a:t>
            </a:r>
            <a:endParaRPr lang="en-US" sz="2850" dirty="0"/>
          </a:p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file</a:t>
            </a:r>
            <a:endParaRPr lang="en-US" sz="2850" dirty="0"/>
          </a:p>
        </p:txBody>
      </p:sp>
      <p:sp>
        <p:nvSpPr>
          <p:cNvPr id="7" name="Text 4"/>
          <p:cNvSpPr/>
          <p:nvPr/>
        </p:nvSpPr>
        <p:spPr>
          <a:xfrm>
            <a:off x="685800" y="1968703"/>
            <a:ext cx="318119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40"/>
              </a:lnSpc>
              <a:buNone/>
            </a:pPr>
            <a:r>
              <a:rPr lang="en-US" sz="142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Decks generated per week, by quarter.</a:t>
            </a:r>
            <a:endParaRPr lang="en-US" sz="1420" dirty="0"/>
          </a:p>
        </p:txBody>
      </p:sp>
      <p:sp>
        <p:nvSpPr>
          <p:cNvPr id="8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26</a:t>
            </a:r>
            <a:endParaRPr lang="en-US" sz="9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2541118"/>
          <a:ext cx="9143771" cy="914400"/>
        </p:xfrm>
        <a:graphic>
          <a:graphicData uri="http://schemas.openxmlformats.org/drawingml/2006/table">
            <a:tbl>
              <a:tblPr/>
              <a:tblGrid>
                <a:gridCol w="3441802"/>
                <a:gridCol w="1977847"/>
                <a:gridCol w="1921154"/>
                <a:gridCol w="3480206"/>
              </a:tblGrid>
              <a:tr h="52029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20" b="1" dirty="0">
                          <a:solidFill>
                            <a:srgbClr val="191917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Approach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9050" cap="flat" cmpd="sng" algn="ctr">
                      <a:solidFill>
                        <a:srgbClr val="C245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20" b="1" dirty="0">
                          <a:solidFill>
                            <a:srgbClr val="191917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Layout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9050" cap="flat" cmpd="sng" algn="ctr">
                      <a:solidFill>
                        <a:srgbClr val="C245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20" b="1" dirty="0">
                          <a:solidFill>
                            <a:srgbClr val="191917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Editable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9050" cap="flat" cmpd="sng" algn="ctr">
                      <a:solidFill>
                        <a:srgbClr val="C245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20" b="1" dirty="0">
                          <a:solidFill>
                            <a:srgbClr val="191917"/>
                          </a:solidFill>
                          <a:latin typeface="Palatino Linotype" pitchFamily="34" charset="0"/>
                          <a:ea typeface="Palatino Linotype" pitchFamily="34" charset="-122"/>
                          <a:cs typeface="Palatino Linotype" pitchFamily="34" charset="-120"/>
                        </a:rPr>
                        <a:t>Stays on your laptop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9050" cap="flat" cmpd="sng" algn="ctr">
                      <a:solidFill>
                        <a:srgbClr val="C245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b="1" dirty="0">
                          <a:solidFill>
                            <a:srgbClr val="19191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Screenshot import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1E1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dirty="0">
                          <a:solidFill>
                            <a:srgbClr val="4543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Looks right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1E1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dirty="0">
                          <a:solidFill>
                            <a:srgbClr val="4543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1E1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dirty="0">
                          <a:solidFill>
                            <a:srgbClr val="4543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1E1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49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b="1" dirty="0">
                          <a:solidFill>
                            <a:srgbClr val="19191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LibreOffice round-trip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1E1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dirty="0">
                          <a:solidFill>
                            <a:srgbClr val="4543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Reflows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1E1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dirty="0">
                          <a:solidFill>
                            <a:srgbClr val="4543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Text only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1E1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dirty="0">
                          <a:solidFill>
                            <a:srgbClr val="4543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9525" cap="flat" cmpd="sng" algn="ctr">
                      <a:solidFill>
                        <a:srgbClr val="1E1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b="1" dirty="0">
                          <a:solidFill>
                            <a:srgbClr val="19191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unPaper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dirty="0">
                          <a:solidFill>
                            <a:srgbClr val="4543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Exact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dirty="0">
                          <a:solidFill>
                            <a:srgbClr val="4543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Everything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50" dirty="0">
                          <a:solidFill>
                            <a:srgbClr val="4543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Yes</a:t>
                      </a:r>
                      <a:endParaRPr lang="en-US" sz="1200" dirty="0"/>
                    </a:p>
                  </a:txBody>
                  <a:tcPr marL="190500" marR="190500" marT="133350" marB="1333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685800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COMPARE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685800" y="1921154"/>
            <a:ext cx="7963510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80"/>
              </a:lnSpc>
              <a:buNone/>
            </a:pPr>
            <a:r>
              <a:rPr lang="en-US" sz="2850" b="1" spc="-57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unPaper keeps the layout other tools throw away</a:t>
            </a:r>
            <a:endParaRPr lang="en-US" sz="2850" dirty="0"/>
          </a:p>
        </p:txBody>
      </p:sp>
      <p:sp>
        <p:nvSpPr>
          <p:cNvPr id="7" name="Text 4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8" name="Text 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26</a:t>
            </a:r>
            <a:endParaRPr lang="en-US" sz="9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1837030"/>
            <a:ext cx="5333695" cy="1695298"/>
          </a:xfrm>
          <a:prstGeom prst="roundRect">
            <a:avLst>
              <a:gd name="adj" fmla="val 10086"/>
            </a:avLst>
          </a:prstGeom>
          <a:solidFill>
            <a:srgbClr val="FFFFFF"/>
          </a:solidFill>
          <a:ln w="19050">
            <a:solidFill>
              <a:srgbClr val="C2452F"/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172200" y="1837030"/>
            <a:ext cx="5333695" cy="1695298"/>
          </a:xfrm>
          <a:prstGeom prst="roundRect">
            <a:avLst>
              <a:gd name="adj" fmla="val 10086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85800" y="3685032"/>
            <a:ext cx="5333695" cy="1695298"/>
          </a:xfrm>
          <a:prstGeom prst="roundRect">
            <a:avLst>
              <a:gd name="adj" fmla="val 10086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172200" y="3685032"/>
            <a:ext cx="5333695" cy="1695298"/>
          </a:xfrm>
          <a:prstGeom prst="roundRect">
            <a:avLst>
              <a:gd name="adj" fmla="val 10086"/>
            </a:avLst>
          </a:prstGeom>
          <a:solidFill>
            <a:srgbClr val="FFFFFF"/>
          </a:solidFill>
          <a:ln w="9525">
            <a:solidFill>
              <a:srgbClr val="1E1C16">
                <a:alpha val="7000"/>
              </a:srgbClr>
            </a:solidFill>
            <a:prstDash val="solid"/>
          </a:ln>
          <a:effectLst>
            <a:outerShdw sx="100000" sy="100000" kx="0" ky="0" algn="bl" rotWithShape="0" blurRad="209550" dist="57150" dir="5400000">
              <a:srgbClr val="3C2814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1E1C16">
              <a:alpha val="14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513893"/>
            <a:ext cx="158831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LANDSCAPE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454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9" name="Text 7"/>
          <p:cNvSpPr/>
          <p:nvPr/>
        </p:nvSpPr>
        <p:spPr>
          <a:xfrm>
            <a:off x="685800" y="1125626"/>
            <a:ext cx="6838798" cy="4114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550" b="1" spc="-51" kern="0" dirty="0">
                <a:solidFill>
                  <a:srgbClr val="1919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the tools sit on the two axes that matter</a:t>
            </a:r>
            <a:endParaRPr lang="en-US" sz="2550" dirty="0"/>
          </a:p>
        </p:txBody>
      </p:sp>
      <p:sp>
        <p:nvSpPr>
          <p:cNvPr id="10" name="Text 8"/>
          <p:cNvSpPr/>
          <p:nvPr/>
        </p:nvSpPr>
        <p:spPr>
          <a:xfrm>
            <a:off x="952805" y="2104034"/>
            <a:ext cx="1543507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17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EDITABLE · PRIVATE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952805" y="2332634"/>
            <a:ext cx="826618" cy="3291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72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unPaper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52805" y="2713025"/>
            <a:ext cx="2376526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objects, nothing uploaded.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29146" y="2093976"/>
            <a:ext cx="1372514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17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EDITABLE · CLOUD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429146" y="2322576"/>
            <a:ext cx="1205179" cy="3291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72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Web editors</a:t>
            </a:r>
            <a:endParaRPr lang="en-US" sz="1720" dirty="0"/>
          </a:p>
        </p:txBody>
      </p:sp>
      <p:sp>
        <p:nvSpPr>
          <p:cNvPr id="15" name="Text 13"/>
          <p:cNvSpPr/>
          <p:nvPr/>
        </p:nvSpPr>
        <p:spPr>
          <a:xfrm>
            <a:off x="6429146" y="2703881"/>
            <a:ext cx="2447849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 output, but your data leaves.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42746" y="3941978"/>
            <a:ext cx="1200607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17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FLAT · PRIVATE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942746" y="4170578"/>
            <a:ext cx="1839773" cy="3291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72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Screenshot import</a:t>
            </a:r>
            <a:endParaRPr lang="en-US" sz="1720" dirty="0"/>
          </a:p>
        </p:txBody>
      </p:sp>
      <p:sp>
        <p:nvSpPr>
          <p:cNvPr id="18" name="Text 16"/>
          <p:cNvSpPr/>
          <p:nvPr/>
        </p:nvSpPr>
        <p:spPr>
          <a:xfrm>
            <a:off x="942746" y="4551883"/>
            <a:ext cx="2083918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Stays local, but nothing edits.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29146" y="3941978"/>
            <a:ext cx="1032358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17" kern="0" dirty="0">
                <a:solidFill>
                  <a:srgbClr val="C245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FLAT · CLOUD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29146" y="4170578"/>
            <a:ext cx="1611173" cy="3291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720" dirty="0">
                <a:solidFill>
                  <a:srgbClr val="191917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Most converters</a:t>
            </a:r>
            <a:endParaRPr lang="en-US" sz="1720" dirty="0"/>
          </a:p>
        </p:txBody>
      </p:sp>
      <p:sp>
        <p:nvSpPr>
          <p:cNvPr id="21" name="Text 19"/>
          <p:cNvSpPr/>
          <p:nvPr/>
        </p:nvSpPr>
        <p:spPr>
          <a:xfrm>
            <a:off x="6429146" y="4551883"/>
            <a:ext cx="1969618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40"/>
              </a:lnSpc>
              <a:buNone/>
            </a:pPr>
            <a:r>
              <a:rPr lang="en-US" sz="1200" dirty="0">
                <a:solidFill>
                  <a:srgbClr val="4543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Upload it, and still a picture.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59882" y="1550822"/>
            <a:ext cx="1303934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26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MORE EDITABLE ↑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85800" y="5513832"/>
            <a:ext cx="622706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26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PRIVATE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1081614" y="5513832"/>
            <a:ext cx="452628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20"/>
              </a:lnSpc>
              <a:buNone/>
            </a:pPr>
            <a:r>
              <a:rPr lang="en-US" sz="900" b="1" spc="126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CLOUD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6" name="Text 24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8B897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26</a:t>
            </a:r>
            <a:endParaRPr lang="en-US" sz="9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45433D"/>
      </a:dk1>
      <a:lt1>
        <a:srgbClr val="FCFBF7"/>
      </a:lt1>
      <a:dk2>
        <a:srgbClr val="44546A"/>
      </a:dk2>
      <a:lt2>
        <a:srgbClr val="E7E6E6"/>
      </a:lt2>
      <a:accent1>
        <a:srgbClr val="C2452F"/>
      </a:accent1>
      <a:accent2>
        <a:srgbClr val="F0B429"/>
      </a:accent2>
      <a:accent3>
        <a:srgbClr val="34D399"/>
      </a:accent3>
      <a:accent4>
        <a:srgbClr val="64748B"/>
      </a:accent4>
      <a:accent5>
        <a:srgbClr val="5B9BD5"/>
      </a:accent5>
      <a:accent6>
        <a:srgbClr val="70AD47"/>
      </a:accent6>
      <a:hlink>
        <a:srgbClr val="C2452F"/>
      </a:hlink>
      <a:folHlink>
        <a:srgbClr val="954F72"/>
      </a:folHlink>
    </a:clrScheme>
    <a:fontScheme name="Office">
      <a:majorFont>
        <a:latin typeface="Arial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onsolas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unPaper · www.unpaper.ai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deck – unPaper</dc:title>
  <dc:subject>Untitled deck – unPaper</dc:subject>
  <dc:creator>unPaper</dc:creator>
  <cp:lastModifiedBy>unPaper</cp:lastModifiedBy>
  <cp:revision>1</cp:revision>
  <dcterms:created xsi:type="dcterms:W3CDTF">2026-07-04T06:26:26Z</dcterms:created>
  <dcterms:modified xsi:type="dcterms:W3CDTF">2026-07-04T06:26:26Z</dcterms:modified>
</cp:coreProperties>
</file>