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Planned, €m</c:v>
                </c:pt>
              </c:strCache>
            </c:strRef>
          </c:tx>
          <c:spPr>
            <a:solidFill>
              <a:srgbClr val="9AA7B4"/>
            </a:solidFill>
            <a:ln w="25400" cap="flat">
              <a:solidFill>
                <a:srgbClr val="9AA7B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5171C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AA7B4"/>
              </a:solidFill>
              <a:ln w="9525" cap="flat">
                <a:solidFill>
                  <a:srgbClr val="9AA7B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0.3</c:v>
                </c:pt>
                <c:pt idx="1">
                  <c:v>0.6</c:v>
                </c:pt>
                <c:pt idx="2">
                  <c:v>1</c:v>
                </c:pt>
                <c:pt idx="3">
                  <c:v>1.4</c:v>
                </c:pt>
                <c:pt idx="4">
                  <c:v>1.8</c:v>
                </c:pt>
                <c:pt idx="5">
                  <c:v>2.1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Actual, €m</c:v>
                </c:pt>
              </c:strCache>
            </c:strRef>
          </c:tx>
          <c:spPr>
            <a:solidFill>
              <a:srgbClr val="15508C"/>
            </a:solidFill>
            <a:ln w="25400" cap="flat">
              <a:solidFill>
                <a:srgbClr val="15508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5171C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5508C"/>
              </a:solidFill>
              <a:ln w="9525" cap="flat">
                <a:solidFill>
                  <a:srgbClr val="15508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0.3</c:v>
                </c:pt>
                <c:pt idx="1">
                  <c:v>0.55</c:v>
                </c:pt>
                <c:pt idx="2">
                  <c:v>0.95</c:v>
                </c:pt>
                <c:pt idx="3">
                  <c:v>1.3</c:v>
                </c:pt>
                <c:pt idx="4">
                  <c:v>1.75</c:v>
                </c:pt>
                <c:pt idx="5">
                  <c:v>1.9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5171C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71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.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71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headline up front: we are on track overall, and I need two decisions today. Everything else in this deck is evidence for those two sentences.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whole plan as swimlanes: each bar a phase with its own start and length, the go-live milestone at the end of Q4. Every bar is a movable native shape in the converted PowerPoint.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horizons: the fortnight, the next steering, the quarter. One focus — the migration critical path — so the room knows what to protect.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Dependencies are asks of other teams, so they are named the same way: what, from whom, by when, and the honest state. The blocked one goes to the sponsor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scope change with its cost, schedule effect and decision state — and the running net, so the board sees changes stay inside contingency.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habit this format enforces: what changed, what it means, what we need — every period, in the same order, so the room compares like with like.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Fifteen euros and seven cents leave the account every month before margin. Nearly half of that is people, not infrastructure.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it top down: each tier only talks to the one beneath it, which is why the warehouse at the bottom is the single thing everything depends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of the four edges break loudly and stop. The replication link keeps serving yesterday's data instead, so the failure travels the whole ring before anyone notices.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slide carries the whole update: the four RAG states, what shipped, what we are watching and what happens next. If you only read one slide, read this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loop is real but it leaks at one point: more than a third of new users never reach a finished deck, so the turn adds far less than it should.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things gate the year: usage pricing cannot ship before the ledger moves, and support cannot cover a second region without hiring in Q3.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asks with dates, and the cadence between steerings. Thank you — decisions, please, before we leave the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board view: state per workstream and dimension, plus the trend since last steering. Each dot converts to a native colored shape, so the board stays editable in PowerPoint.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Milestones are commitments, so they get a real table: owner, date, state. The slip lands on UAT, not on go-live — the critical path still closes in November.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risks worth the room’s attention — each with its impact, the mitigation already moving, and a name. The vendor risk is the one today’s decision retires.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two asks, each with its cost, its unblocking effect, a date and a sponsor. The callout is honest about the alternative — asking early is what keeps it cheap.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two is the detail: the numbers behind the headline for anyone who wants to go deeper.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numbers anchor the update: delivery, spend, and predictability. Every one traces to the tracker the PMO publishes weekly.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Planned versus actual as two lines — the chart carries its own numbers, so it converts to a native, data-editable PowerPoint chart. The reading sits beside it: under plan on timing, forecast inside budget.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3F43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3F43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2B4B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CDDDF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590702"/>
            <a:ext cx="285293" cy="19202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Text 2"/>
          <p:cNvSpPr/>
          <p:nvPr/>
        </p:nvSpPr>
        <p:spPr>
          <a:xfrm>
            <a:off x="1085393" y="513893"/>
            <a:ext cx="160294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270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STATUS UPDATE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10537546" y="52852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685800" y="2283257"/>
            <a:ext cx="6729070" cy="1007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150" b="1" spc="-18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track, </a:t>
            </a:r>
            <a:pPr algn="l" indent="0" marL="0">
              <a:buNone/>
            </a:pPr>
            <a:r>
              <a:rPr lang="en-US" sz="6150" b="1" spc="-184" kern="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asks</a:t>
            </a:r>
            <a:endParaRPr lang="en-US" sz="6150" dirty="0"/>
          </a:p>
        </p:txBody>
      </p:sp>
      <p:sp>
        <p:nvSpPr>
          <p:cNvPr id="8" name="Text 5"/>
          <p:cNvSpPr/>
          <p:nvPr/>
        </p:nvSpPr>
        <p:spPr>
          <a:xfrm>
            <a:off x="685800" y="3445459"/>
            <a:ext cx="9291218" cy="1069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Atlas Programme · May steering update. A status deck is a decision instrument, not a</a:t>
            </a:r>
            <a:endParaRPr lang="en-US" sz="187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diary: what moved, what we are watching, and the decisions we need while there is</a:t>
            </a:r>
            <a:endParaRPr lang="en-US" sz="187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time to act. This deck is built that way — and shows you how.</a:t>
            </a:r>
            <a:endParaRPr lang="en-US" sz="187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1118190" y="6295644"/>
            <a:ext cx="41605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148840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1923898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Shape 2"/>
          <p:cNvSpPr/>
          <p:nvPr/>
        </p:nvSpPr>
        <p:spPr>
          <a:xfrm>
            <a:off x="4114800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6" name="Shape 3"/>
          <p:cNvSpPr/>
          <p:nvPr/>
        </p:nvSpPr>
        <p:spPr>
          <a:xfrm>
            <a:off x="6305702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7" name="Shape 4"/>
          <p:cNvSpPr/>
          <p:nvPr/>
        </p:nvSpPr>
        <p:spPr>
          <a:xfrm>
            <a:off x="8495690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8" name="Shape 5"/>
          <p:cNvSpPr/>
          <p:nvPr/>
        </p:nvSpPr>
        <p:spPr>
          <a:xfrm>
            <a:off x="10686593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1923898" y="2539289"/>
            <a:ext cx="2857500" cy="247802"/>
          </a:xfrm>
          <a:prstGeom prst="roundRect">
            <a:avLst>
              <a:gd name="adj" fmla="val 19188"/>
            </a:avLst>
          </a:prstGeom>
          <a:solidFill>
            <a:srgbClr val="15508C"/>
          </a:solidFill>
          <a:ln/>
        </p:spPr>
      </p:sp>
      <p:sp>
        <p:nvSpPr>
          <p:cNvPr id="10" name="Shape 7"/>
          <p:cNvSpPr/>
          <p:nvPr/>
        </p:nvSpPr>
        <p:spPr>
          <a:xfrm>
            <a:off x="1923898" y="2977286"/>
            <a:ext cx="9581998" cy="9144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4114800" y="3110789"/>
            <a:ext cx="3761842" cy="247802"/>
          </a:xfrm>
          <a:prstGeom prst="roundRect">
            <a:avLst>
              <a:gd name="adj" fmla="val 19188"/>
            </a:avLst>
          </a:prstGeom>
          <a:solidFill>
            <a:srgbClr val="3F434B"/>
          </a:solidFill>
          <a:ln/>
        </p:spPr>
      </p:sp>
      <p:sp>
        <p:nvSpPr>
          <p:cNvPr id="12" name="Shape 9"/>
          <p:cNvSpPr/>
          <p:nvPr/>
        </p:nvSpPr>
        <p:spPr>
          <a:xfrm>
            <a:off x="1923898" y="3548786"/>
            <a:ext cx="9581998" cy="9144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3" name="Shape 10"/>
          <p:cNvSpPr/>
          <p:nvPr/>
        </p:nvSpPr>
        <p:spPr>
          <a:xfrm>
            <a:off x="5639105" y="3682289"/>
            <a:ext cx="2857500" cy="247802"/>
          </a:xfrm>
          <a:prstGeom prst="roundRect">
            <a:avLst>
              <a:gd name="adj" fmla="val 19188"/>
            </a:avLst>
          </a:prstGeom>
          <a:solidFill>
            <a:srgbClr val="15508C"/>
          </a:solidFill>
          <a:ln/>
        </p:spPr>
      </p:sp>
      <p:sp>
        <p:nvSpPr>
          <p:cNvPr id="14" name="Shape 11"/>
          <p:cNvSpPr/>
          <p:nvPr/>
        </p:nvSpPr>
        <p:spPr>
          <a:xfrm>
            <a:off x="1923898" y="4120286"/>
            <a:ext cx="9581998" cy="9144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401154" y="4253789"/>
            <a:ext cx="2619756" cy="247802"/>
          </a:xfrm>
          <a:prstGeom prst="roundRect">
            <a:avLst>
              <a:gd name="adj" fmla="val 19188"/>
            </a:avLst>
          </a:prstGeom>
          <a:solidFill>
            <a:srgbClr val="3F434B"/>
          </a:solidFill>
          <a:ln/>
        </p:spPr>
      </p:sp>
      <p:sp>
        <p:nvSpPr>
          <p:cNvPr id="16" name="Shape 13"/>
          <p:cNvSpPr/>
          <p:nvPr/>
        </p:nvSpPr>
        <p:spPr>
          <a:xfrm>
            <a:off x="10629900" y="4320540"/>
            <a:ext cx="114300" cy="114300"/>
          </a:xfrm>
          <a:prstGeom prst="ellipse">
            <a:avLst/>
          </a:prstGeom>
          <a:solidFill>
            <a:srgbClr val="15171C"/>
          </a:solidFill>
          <a:ln/>
        </p:spPr>
      </p:sp>
      <p:sp>
        <p:nvSpPr>
          <p:cNvPr id="17" name="Shape 1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8" name="Text 15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WORKPLAN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685800" y="1679753"/>
            <a:ext cx="4956048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53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 to November on one slide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2931566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820" dirty="0"/>
          </a:p>
        </p:txBody>
      </p:sp>
      <p:sp>
        <p:nvSpPr>
          <p:cNvPr id="22" name="Text 19"/>
          <p:cNvSpPr/>
          <p:nvPr/>
        </p:nvSpPr>
        <p:spPr>
          <a:xfrm>
            <a:off x="5122469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7312457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820" dirty="0"/>
          </a:p>
        </p:txBody>
      </p:sp>
      <p:sp>
        <p:nvSpPr>
          <p:cNvPr id="24" name="Text 21"/>
          <p:cNvSpPr/>
          <p:nvPr/>
        </p:nvSpPr>
        <p:spPr>
          <a:xfrm>
            <a:off x="9503359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Q4</a:t>
            </a:r>
            <a:endParaRPr lang="en-US" sz="820" dirty="0"/>
          </a:p>
        </p:txBody>
      </p:sp>
      <p:sp>
        <p:nvSpPr>
          <p:cNvPr id="25" name="Text 22"/>
          <p:cNvSpPr/>
          <p:nvPr/>
        </p:nvSpPr>
        <p:spPr>
          <a:xfrm>
            <a:off x="685800" y="2577694"/>
            <a:ext cx="583387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PLATFORM</a:t>
            </a:r>
            <a:endParaRPr lang="en-US" sz="820" dirty="0"/>
          </a:p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2018995" y="2601468"/>
            <a:ext cx="117226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33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 &amp; integrate</a:t>
            </a:r>
            <a:endParaRPr lang="en-US" sz="820" dirty="0"/>
          </a:p>
        </p:txBody>
      </p:sp>
      <p:sp>
        <p:nvSpPr>
          <p:cNvPr id="27" name="Text 24"/>
          <p:cNvSpPr/>
          <p:nvPr/>
        </p:nvSpPr>
        <p:spPr>
          <a:xfrm>
            <a:off x="685800" y="3187598"/>
            <a:ext cx="652882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</a:t>
            </a:r>
            <a:endParaRPr lang="en-US" sz="820" dirty="0"/>
          </a:p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MIGRATION</a:t>
            </a:r>
            <a:endParaRPr lang="en-US" sz="820" dirty="0"/>
          </a:p>
        </p:txBody>
      </p:sp>
      <p:sp>
        <p:nvSpPr>
          <p:cNvPr id="28" name="Text 25"/>
          <p:cNvSpPr/>
          <p:nvPr/>
        </p:nvSpPr>
        <p:spPr>
          <a:xfrm>
            <a:off x="4209898" y="3172968"/>
            <a:ext cx="124084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33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Dry runs &amp; cutover</a:t>
            </a:r>
            <a:endParaRPr lang="en-US" sz="820" dirty="0"/>
          </a:p>
        </p:txBody>
      </p:sp>
      <p:sp>
        <p:nvSpPr>
          <p:cNvPr id="29" name="Text 26"/>
          <p:cNvSpPr/>
          <p:nvPr/>
        </p:nvSpPr>
        <p:spPr>
          <a:xfrm>
            <a:off x="685800" y="3759098"/>
            <a:ext cx="23683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UAT</a:t>
            </a:r>
            <a:endParaRPr lang="en-US" sz="820" dirty="0"/>
          </a:p>
        </p:txBody>
      </p:sp>
      <p:sp>
        <p:nvSpPr>
          <p:cNvPr id="30" name="Text 27"/>
          <p:cNvSpPr/>
          <p:nvPr/>
        </p:nvSpPr>
        <p:spPr>
          <a:xfrm>
            <a:off x="5734202" y="3744468"/>
            <a:ext cx="131033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33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Scripts &amp; execution</a:t>
            </a:r>
            <a:endParaRPr lang="en-US" sz="820" dirty="0"/>
          </a:p>
        </p:txBody>
      </p:sp>
      <p:sp>
        <p:nvSpPr>
          <p:cNvPr id="31" name="Text 28"/>
          <p:cNvSpPr/>
          <p:nvPr/>
        </p:nvSpPr>
        <p:spPr>
          <a:xfrm>
            <a:off x="685800" y="4330598"/>
            <a:ext cx="72237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ENABLEMENT</a:t>
            </a:r>
            <a:endParaRPr lang="en-US" sz="820" dirty="0"/>
          </a:p>
        </p:txBody>
      </p:sp>
      <p:sp>
        <p:nvSpPr>
          <p:cNvPr id="32" name="Text 29"/>
          <p:cNvSpPr/>
          <p:nvPr/>
        </p:nvSpPr>
        <p:spPr>
          <a:xfrm>
            <a:off x="7496251" y="4315968"/>
            <a:ext cx="117226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33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Train the regions</a:t>
            </a:r>
            <a:endParaRPr lang="en-US" sz="820" dirty="0"/>
          </a:p>
        </p:txBody>
      </p:sp>
      <p:sp>
        <p:nvSpPr>
          <p:cNvPr id="33" name="Text 30"/>
          <p:cNvSpPr/>
          <p:nvPr/>
        </p:nvSpPr>
        <p:spPr>
          <a:xfrm>
            <a:off x="10162642" y="4501591"/>
            <a:ext cx="470002" cy="12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50" b="1" spc="45" kern="0" dirty="0">
                <a:solidFill>
                  <a:srgbClr val="15171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GO-LIVE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685800" y="4977994"/>
            <a:ext cx="273954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Programme office · plan of record v3.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36" name="Text 3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22</a:t>
            </a:r>
            <a:endParaRPr lang="en-US" sz="9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04288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752551" y="2675534"/>
            <a:ext cx="10686593" cy="19202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2618842"/>
            <a:ext cx="133502" cy="133502"/>
          </a:xfrm>
          <a:prstGeom prst="ellipse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4369003" y="2618842"/>
            <a:ext cx="133502" cy="133502"/>
          </a:xfrm>
          <a:prstGeom prst="ellipse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8051292" y="2618842"/>
            <a:ext cx="133502" cy="133502"/>
          </a:xfrm>
          <a:prstGeom prst="ellipse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4128516"/>
            <a:ext cx="10820095" cy="847649"/>
          </a:xfrm>
          <a:prstGeom prst="roundRect">
            <a:avLst>
              <a:gd name="adj" fmla="val 8954"/>
            </a:avLst>
          </a:prstGeom>
          <a:solidFill>
            <a:srgbClr val="F6F7F9"/>
          </a:solidFill>
          <a:ln/>
        </p:spPr>
      </p:sp>
      <p:sp>
        <p:nvSpPr>
          <p:cNvPr id="9" name="Shape 6"/>
          <p:cNvSpPr/>
          <p:nvPr/>
        </p:nvSpPr>
        <p:spPr>
          <a:xfrm>
            <a:off x="685800" y="4205326"/>
            <a:ext cx="28529" cy="69531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NEXT PERIOD</a:t>
            </a:r>
            <a:endParaRPr lang="en-US" sz="970" dirty="0"/>
          </a:p>
        </p:txBody>
      </p:sp>
      <p:sp>
        <p:nvSpPr>
          <p:cNvPr id="12" name="Text 9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3" name="Text 10"/>
          <p:cNvSpPr/>
          <p:nvPr/>
        </p:nvSpPr>
        <p:spPr>
          <a:xfrm>
            <a:off x="685800" y="1815084"/>
            <a:ext cx="5565953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moves before the next steering</a:t>
            </a:r>
            <a:endParaRPr lang="en-US" sz="2550" dirty="0"/>
          </a:p>
        </p:txBody>
      </p:sp>
      <p:sp>
        <p:nvSpPr>
          <p:cNvPr id="14" name="Text 11"/>
          <p:cNvSpPr/>
          <p:nvPr/>
        </p:nvSpPr>
        <p:spPr>
          <a:xfrm>
            <a:off x="685800" y="2865730"/>
            <a:ext cx="131856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 TWO WEEKS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685800" y="3065983"/>
            <a:ext cx="143926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asks</a:t>
            </a:r>
            <a:endParaRPr lang="en-US" sz="1570" dirty="0"/>
          </a:p>
        </p:txBody>
      </p:sp>
      <p:sp>
        <p:nvSpPr>
          <p:cNvPr id="16" name="Text 13"/>
          <p:cNvSpPr/>
          <p:nvPr/>
        </p:nvSpPr>
        <p:spPr>
          <a:xfrm>
            <a:off x="685800" y="3382366"/>
            <a:ext cx="2919679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signed, engineer released, dry-run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 ready.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369003" y="2865730"/>
            <a:ext cx="15069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BY NEXT STEERING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4369003" y="3065983"/>
            <a:ext cx="1140257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Dry run one</a:t>
            </a:r>
            <a:endParaRPr lang="en-US" sz="1570" dirty="0"/>
          </a:p>
        </p:txBody>
      </p:sp>
      <p:sp>
        <p:nvSpPr>
          <p:cNvPr id="19" name="Text 16"/>
          <p:cNvSpPr/>
          <p:nvPr/>
        </p:nvSpPr>
        <p:spPr>
          <a:xfrm>
            <a:off x="4369003" y="3382366"/>
            <a:ext cx="311901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migration dry run complete; UAT scripts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off.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051292" y="2865730"/>
            <a:ext cx="103967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QUARTER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8051292" y="3065983"/>
            <a:ext cx="1199693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UAT running</a:t>
            </a:r>
            <a:endParaRPr lang="en-US" sz="1570" dirty="0"/>
          </a:p>
        </p:txBody>
      </p:sp>
      <p:sp>
        <p:nvSpPr>
          <p:cNvPr id="22" name="Text 19"/>
          <p:cNvSpPr/>
          <p:nvPr/>
        </p:nvSpPr>
        <p:spPr>
          <a:xfrm>
            <a:off x="8051292" y="3382366"/>
            <a:ext cx="312724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testing underway; go/no-go criteria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agreed for November.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942746" y="4319626"/>
            <a:ext cx="8129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FOCUS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942746" y="4557370"/>
            <a:ext cx="582655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migration critical path — everything else on the plan has slack.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22</a:t>
            </a:r>
            <a:endParaRPr lang="en-US" sz="9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16175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055925"/>
            <a:ext cx="431871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5004511" y="3055925"/>
            <a:ext cx="2567544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7572146" y="3055925"/>
            <a:ext cx="1580083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9152230" y="3055925"/>
            <a:ext cx="2353848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594506"/>
            <a:ext cx="431871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5004511" y="3594506"/>
            <a:ext cx="256754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7572146" y="3594506"/>
            <a:ext cx="15800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9152230" y="3594506"/>
            <a:ext cx="2353848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9342425" y="3223260"/>
            <a:ext cx="958291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4119372"/>
            <a:ext cx="431871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5004511" y="4119372"/>
            <a:ext cx="256754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572146" y="4119372"/>
            <a:ext cx="15800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9152230" y="4119372"/>
            <a:ext cx="2353848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9342425" y="3748126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8" name="Shape 15"/>
          <p:cNvSpPr/>
          <p:nvPr/>
        </p:nvSpPr>
        <p:spPr>
          <a:xfrm>
            <a:off x="9342425" y="4272991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19" name="Shape 1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Text 17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DEPENDENCIES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85800" y="1837030"/>
            <a:ext cx="5877763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cross-team needs — one blocked</a:t>
            </a:r>
            <a:endParaRPr lang="en-US" sz="2470" dirty="0"/>
          </a:p>
        </p:txBody>
      </p:sp>
      <p:sp>
        <p:nvSpPr>
          <p:cNvPr id="23" name="Text 20"/>
          <p:cNvSpPr/>
          <p:nvPr/>
        </p:nvSpPr>
        <p:spPr>
          <a:xfrm>
            <a:off x="875995" y="2697480"/>
            <a:ext cx="76901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need</a:t>
            </a:r>
            <a:endParaRPr lang="en-US" sz="1420" dirty="0"/>
          </a:p>
        </p:txBody>
      </p:sp>
      <p:sp>
        <p:nvSpPr>
          <p:cNvPr id="24" name="Text 21"/>
          <p:cNvSpPr/>
          <p:nvPr/>
        </p:nvSpPr>
        <p:spPr>
          <a:xfrm>
            <a:off x="5194706" y="2697480"/>
            <a:ext cx="477317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</a:t>
            </a:r>
            <a:endParaRPr lang="en-US" sz="1420" dirty="0"/>
          </a:p>
        </p:txBody>
      </p:sp>
      <p:sp>
        <p:nvSpPr>
          <p:cNvPr id="25" name="Text 22"/>
          <p:cNvSpPr/>
          <p:nvPr/>
        </p:nvSpPr>
        <p:spPr>
          <a:xfrm>
            <a:off x="8711489" y="2697480"/>
            <a:ext cx="24963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</a:t>
            </a:r>
            <a:endParaRPr lang="en-US" sz="1420" dirty="0"/>
          </a:p>
        </p:txBody>
      </p:sp>
      <p:sp>
        <p:nvSpPr>
          <p:cNvPr id="26" name="Text 23"/>
          <p:cNvSpPr/>
          <p:nvPr/>
        </p:nvSpPr>
        <p:spPr>
          <a:xfrm>
            <a:off x="9342425" y="2697480"/>
            <a:ext cx="58155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875995" y="3236062"/>
            <a:ext cx="164043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review slot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5194706" y="3236062"/>
            <a:ext cx="8449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Security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8415223" y="3236062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Jun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9485071" y="3270809"/>
            <a:ext cx="70134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REQUESTED</a:t>
            </a:r>
            <a:endParaRPr lang="en-US" sz="860" dirty="0"/>
          </a:p>
        </p:txBody>
      </p:sp>
      <p:sp>
        <p:nvSpPr>
          <p:cNvPr id="31" name="Text 28"/>
          <p:cNvSpPr/>
          <p:nvPr/>
        </p:nvSpPr>
        <p:spPr>
          <a:xfrm>
            <a:off x="875995" y="3760927"/>
            <a:ext cx="186080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rate-limit increase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5194706" y="3760927"/>
            <a:ext cx="110825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team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8415223" y="3760927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Jun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9485071" y="3795674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AGREED</a:t>
            </a:r>
            <a:endParaRPr lang="en-US" sz="860" dirty="0"/>
          </a:p>
        </p:txBody>
      </p:sp>
      <p:sp>
        <p:nvSpPr>
          <p:cNvPr id="35" name="Text 32"/>
          <p:cNvSpPr/>
          <p:nvPr/>
        </p:nvSpPr>
        <p:spPr>
          <a:xfrm>
            <a:off x="875995" y="4284878"/>
            <a:ext cx="212780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Anonymised test data set</a:t>
            </a:r>
            <a:endParaRPr lang="en-US" sz="1350" dirty="0"/>
          </a:p>
        </p:txBody>
      </p:sp>
      <p:sp>
        <p:nvSpPr>
          <p:cNvPr id="36" name="Text 33"/>
          <p:cNvSpPr/>
          <p:nvPr/>
        </p:nvSpPr>
        <p:spPr>
          <a:xfrm>
            <a:off x="5194706" y="4284878"/>
            <a:ext cx="9656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ops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8415223" y="4284878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Jun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9485071" y="4320540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BLOCKED</a:t>
            </a:r>
            <a:endParaRPr lang="en-US" sz="860" dirty="0"/>
          </a:p>
        </p:txBody>
      </p:sp>
      <p:sp>
        <p:nvSpPr>
          <p:cNvPr id="39" name="Text 36"/>
          <p:cNvSpPr/>
          <p:nvPr/>
        </p:nvSpPr>
        <p:spPr>
          <a:xfrm>
            <a:off x="685800" y="4820717"/>
            <a:ext cx="355427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Escalation path: programme sponsor → CIO weekly.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1" name="Text 3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22</a:t>
            </a:r>
            <a:endParaRPr lang="en-US" sz="9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16175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055925"/>
            <a:ext cx="4995550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5681167" y="3055925"/>
            <a:ext cx="1479865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7161581" y="3055925"/>
            <a:ext cx="2036917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9197950" y="3055925"/>
            <a:ext cx="230767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594506"/>
            <a:ext cx="4995550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5681167" y="3594506"/>
            <a:ext cx="147986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7161581" y="3594506"/>
            <a:ext cx="203691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9197950" y="3594506"/>
            <a:ext cx="230767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9389059" y="3223260"/>
            <a:ext cx="883310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4119372"/>
            <a:ext cx="4995550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5681167" y="4119372"/>
            <a:ext cx="147986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161581" y="4119372"/>
            <a:ext cx="203691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9197950" y="4119372"/>
            <a:ext cx="230767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9389059" y="3748126"/>
            <a:ext cx="958291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8" name="Shape 15"/>
          <p:cNvSpPr/>
          <p:nvPr/>
        </p:nvSpPr>
        <p:spPr>
          <a:xfrm>
            <a:off x="9389059" y="4272991"/>
            <a:ext cx="88331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19" name="Shape 1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Text 17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CHANGES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85800" y="1837030"/>
            <a:ext cx="5811926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changes stay inside contingency</a:t>
            </a:r>
            <a:endParaRPr lang="en-US" sz="2470" dirty="0"/>
          </a:p>
        </p:txBody>
      </p:sp>
      <p:sp>
        <p:nvSpPr>
          <p:cNvPr id="23" name="Text 20"/>
          <p:cNvSpPr/>
          <p:nvPr/>
        </p:nvSpPr>
        <p:spPr>
          <a:xfrm>
            <a:off x="875995" y="2697480"/>
            <a:ext cx="1405433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request</a:t>
            </a:r>
            <a:endParaRPr lang="en-US" sz="1420" dirty="0"/>
          </a:p>
        </p:txBody>
      </p:sp>
      <p:sp>
        <p:nvSpPr>
          <p:cNvPr id="24" name="Text 21"/>
          <p:cNvSpPr/>
          <p:nvPr/>
        </p:nvSpPr>
        <p:spPr>
          <a:xfrm>
            <a:off x="5872277" y="2697480"/>
            <a:ext cx="43434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</a:t>
            </a:r>
            <a:endParaRPr lang="en-US" sz="1420" dirty="0"/>
          </a:p>
        </p:txBody>
      </p:sp>
      <p:sp>
        <p:nvSpPr>
          <p:cNvPr id="25" name="Text 22"/>
          <p:cNvSpPr/>
          <p:nvPr/>
        </p:nvSpPr>
        <p:spPr>
          <a:xfrm>
            <a:off x="7351776" y="2697480"/>
            <a:ext cx="82936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1420" dirty="0"/>
          </a:p>
        </p:txBody>
      </p:sp>
      <p:sp>
        <p:nvSpPr>
          <p:cNvPr id="26" name="Text 23"/>
          <p:cNvSpPr/>
          <p:nvPr/>
        </p:nvSpPr>
        <p:spPr>
          <a:xfrm>
            <a:off x="9389059" y="2697480"/>
            <a:ext cx="58155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875995" y="3236062"/>
            <a:ext cx="25813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CR-11 · Drop the legacy export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5872277" y="3236062"/>
            <a:ext cx="5065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−€15k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7351776" y="3236062"/>
            <a:ext cx="76352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±0 weeks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9531706" y="3270809"/>
            <a:ext cx="62636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APPROVED</a:t>
            </a:r>
            <a:endParaRPr lang="en-US" sz="860" dirty="0"/>
          </a:p>
        </p:txBody>
      </p:sp>
      <p:sp>
        <p:nvSpPr>
          <p:cNvPr id="31" name="Text 28"/>
          <p:cNvSpPr/>
          <p:nvPr/>
        </p:nvSpPr>
        <p:spPr>
          <a:xfrm>
            <a:off x="875995" y="3760927"/>
            <a:ext cx="225856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CR-12 · French localisation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5872277" y="3760927"/>
            <a:ext cx="5065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+€40k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7351776" y="3760927"/>
            <a:ext cx="76352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±0 weeks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9531706" y="3795674"/>
            <a:ext cx="70134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 REVIEW</a:t>
            </a:r>
            <a:endParaRPr lang="en-US" sz="860" dirty="0"/>
          </a:p>
        </p:txBody>
      </p:sp>
      <p:sp>
        <p:nvSpPr>
          <p:cNvPr id="35" name="Text 32"/>
          <p:cNvSpPr/>
          <p:nvPr/>
        </p:nvSpPr>
        <p:spPr>
          <a:xfrm>
            <a:off x="875995" y="4284878"/>
            <a:ext cx="228142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CR-13 · Extra training wave</a:t>
            </a:r>
            <a:endParaRPr lang="en-US" sz="1350" dirty="0"/>
          </a:p>
        </p:txBody>
      </p:sp>
      <p:sp>
        <p:nvSpPr>
          <p:cNvPr id="36" name="Text 33"/>
          <p:cNvSpPr/>
          <p:nvPr/>
        </p:nvSpPr>
        <p:spPr>
          <a:xfrm>
            <a:off x="5872277" y="4284878"/>
            <a:ext cx="5065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+€20k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7351776" y="4284878"/>
            <a:ext cx="67757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 week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9531706" y="4320540"/>
            <a:ext cx="62636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DECLINED</a:t>
            </a:r>
            <a:endParaRPr lang="en-US" sz="860" dirty="0"/>
          </a:p>
        </p:txBody>
      </p:sp>
      <p:sp>
        <p:nvSpPr>
          <p:cNvPr id="39" name="Text 36"/>
          <p:cNvSpPr/>
          <p:nvPr/>
        </p:nvSpPr>
        <p:spPr>
          <a:xfrm>
            <a:off x="685800" y="4820717"/>
            <a:ext cx="392460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Change board of 22 May · net approved to date: +€25k.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1" name="Text 3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22</a:t>
            </a:r>
            <a:endParaRPr lang="en-US" sz="9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889504"/>
            <a:ext cx="285293" cy="19202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SO WHAT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85393" y="2812694"/>
            <a:ext cx="11109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270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HABIT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685800" y="3203143"/>
            <a:ext cx="10813694" cy="844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status update is a decision instrument, not a diary. </a:t>
            </a:r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what</a:t>
            </a:r>
            <a:endParaRPr lang="en-US" sz="255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changed</a:t>
            </a:r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and ask early, because bad news does not improve with age.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22</a:t>
            </a:r>
            <a:endParaRPr lang="en-US" sz="9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355494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817266"/>
            <a:ext cx="3536899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326941" y="2817266"/>
            <a:ext cx="3536899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68996" y="2817266"/>
            <a:ext cx="3536899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541471"/>
            <a:ext cx="6250838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040880" y="3541471"/>
            <a:ext cx="4465015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4264762"/>
            <a:ext cx="4465015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55057" y="4264762"/>
            <a:ext cx="6250838" cy="619049"/>
          </a:xfrm>
          <a:prstGeom prst="roundRect">
            <a:avLst>
              <a:gd name="adj" fmla="val 15362"/>
            </a:avLst>
          </a:prstGeom>
          <a:solidFill>
            <a:srgbClr val="F6F7F9"/>
          </a:solidFill>
          <a:ln w="9525">
            <a:solidFill>
              <a:srgbClr val="15508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OPEN CANVAS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3" name="Text 11"/>
          <p:cNvSpPr/>
          <p:nvPr/>
        </p:nvSpPr>
        <p:spPr>
          <a:xfrm>
            <a:off x="685800" y="1906524"/>
            <a:ext cx="5182819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250" b="1" spc="-49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business actually fits together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685800" y="2441448"/>
            <a:ext cx="5994806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page: who we serve, what we must own, and where the money comes from.</a:t>
            </a:r>
            <a:endParaRPr lang="en-US" sz="1270" dirty="0"/>
          </a:p>
        </p:txBody>
      </p:sp>
      <p:sp>
        <p:nvSpPr>
          <p:cNvPr id="15" name="Text 13"/>
          <p:cNvSpPr/>
          <p:nvPr/>
        </p:nvSpPr>
        <p:spPr>
          <a:xfrm>
            <a:off x="838505" y="2941625"/>
            <a:ext cx="94914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WHO WE SERVE</a:t>
            </a:r>
            <a:endParaRPr lang="en-US" sz="820" dirty="0"/>
          </a:p>
        </p:txBody>
      </p:sp>
      <p:sp>
        <p:nvSpPr>
          <p:cNvPr id="16" name="Text 14"/>
          <p:cNvSpPr/>
          <p:nvPr/>
        </p:nvSpPr>
        <p:spPr>
          <a:xfrm>
            <a:off x="838505" y="3131820"/>
            <a:ext cx="3106217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Mid-market teams shipping a deck most weeks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4479646" y="2941625"/>
            <a:ext cx="102595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THEY GET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4479646" y="3131820"/>
            <a:ext cx="2351837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finished, on-brand file in one pass</a:t>
            </a:r>
            <a:endParaRPr lang="en-US" sz="1120" dirty="0"/>
          </a:p>
        </p:txBody>
      </p:sp>
      <p:sp>
        <p:nvSpPr>
          <p:cNvPr id="19" name="Text 17"/>
          <p:cNvSpPr/>
          <p:nvPr/>
        </p:nvSpPr>
        <p:spPr>
          <a:xfrm>
            <a:off x="8121701" y="2941625"/>
            <a:ext cx="117957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THEY ARRIVE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8121701" y="3131820"/>
            <a:ext cx="275874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 of mouth, then the free prompt page</a:t>
            </a:r>
            <a:endParaRPr lang="en-US" sz="1120" dirty="0"/>
          </a:p>
        </p:txBody>
      </p:sp>
      <p:sp>
        <p:nvSpPr>
          <p:cNvPr id="21" name="Text 19"/>
          <p:cNvSpPr/>
          <p:nvPr/>
        </p:nvSpPr>
        <p:spPr>
          <a:xfrm>
            <a:off x="838505" y="3664915"/>
            <a:ext cx="641909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MUST OWN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838505" y="3856025"/>
            <a:ext cx="4903927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template contract and the converter — the two things nobody else has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7193585" y="3664915"/>
            <a:ext cx="641909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CAN RENT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93585" y="3856025"/>
            <a:ext cx="231434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Hosting, payments, the model itself</a:t>
            </a:r>
            <a:endParaRPr lang="en-US" sz="1120" dirty="0"/>
          </a:p>
        </p:txBody>
      </p:sp>
      <p:sp>
        <p:nvSpPr>
          <p:cNvPr id="25" name="Text 23"/>
          <p:cNvSpPr/>
          <p:nvPr/>
        </p:nvSpPr>
        <p:spPr>
          <a:xfrm>
            <a:off x="838505" y="4389120"/>
            <a:ext cx="102595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IT COSTS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838505" y="4579315"/>
            <a:ext cx="335950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time; almost no marginal cost per deck</a:t>
            </a:r>
            <a:endParaRPr lang="en-US" sz="1120" dirty="0"/>
          </a:p>
        </p:txBody>
      </p:sp>
      <p:sp>
        <p:nvSpPr>
          <p:cNvPr id="27" name="Text 25"/>
          <p:cNvSpPr/>
          <p:nvPr/>
        </p:nvSpPr>
        <p:spPr>
          <a:xfrm>
            <a:off x="5407762" y="4389120"/>
            <a:ext cx="141549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07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WHERE THE MONEY IS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5407762" y="4579315"/>
            <a:ext cx="375452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standardising on one deck format, paying per seat</a:t>
            </a:r>
            <a:endParaRPr lang="en-US" sz="1120" dirty="0"/>
          </a:p>
        </p:txBody>
      </p:sp>
      <p:sp>
        <p:nvSpPr>
          <p:cNvPr id="29" name="Text 2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22</a:t>
            </a:r>
            <a:endParaRPr lang="en-US" sz="9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209190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Shape 1"/>
          <p:cNvSpPr/>
          <p:nvPr/>
        </p:nvSpPr>
        <p:spPr>
          <a:xfrm>
            <a:off x="3229661" y="2552090"/>
            <a:ext cx="757123" cy="228600"/>
          </a:xfrm>
          <a:prstGeom prst="roundRect">
            <a:avLst>
              <a:gd name="adj" fmla="val 50000"/>
            </a:avLst>
          </a:prstGeom>
          <a:solidFill>
            <a:srgbClr val="DDE8E3"/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2875788"/>
            <a:ext cx="10820095" cy="114300"/>
          </a:xfrm>
          <a:prstGeom prst="roundRect">
            <a:avLst>
              <a:gd name="adj" fmla="val 49600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5" name="h2pc-0"/>
          <p:cNvSpPr/>
          <p:nvPr/>
        </p:nvSpPr>
        <p:spPr>
          <a:xfrm>
            <a:off x="694944" y="2884932"/>
            <a:ext cx="9288475" cy="95098"/>
          </a:xfrm>
          <a:custGeom>
            <a:avLst/>
            <a:gdLst/>
            <a:ahLst/>
            <a:rect l="0" t="0" r="97523" b="1000"/>
            <a:pathLst>
              <a:path w="97523" h="1000">
                <a:moveTo>
                  <a:pt x="500" y="0"/>
                </a:moveTo>
                <a:lnTo>
                  <a:pt x="97023" y="0"/>
                </a:lnTo>
                <a:arcTo wR="500" hR="500" stAng="16200000" swAng="5400000"/>
                <a:lnTo>
                  <a:pt x="97523" y="500"/>
                </a:lnTo>
                <a:arcTo wR="500" hR="500" stAng="0" swAng="5400000"/>
                <a:lnTo>
                  <a:pt x="500" y="1000"/>
                </a:lnTo>
                <a:arcTo wR="500" hR="500" stAng="5400000" swAng="5400000"/>
                <a:lnTo>
                  <a:pt x="0" y="500"/>
                </a:lnTo>
                <a:arcTo wR="500" hR="500" stAng="10800000" swAng="5400000"/>
                <a:close/>
              </a:path>
            </a:pathLst>
          </a:custGeom>
          <a:solidFill>
            <a:srgbClr val="2A714D"/>
          </a:solidFill>
          <a:ln/>
        </p:spPr>
      </p:sp>
      <p:sp>
        <p:nvSpPr>
          <p:cNvPr id="6" name="Shape 4"/>
          <p:cNvSpPr/>
          <p:nvPr/>
        </p:nvSpPr>
        <p:spPr>
          <a:xfrm>
            <a:off x="3717950" y="3484778"/>
            <a:ext cx="809244" cy="228600"/>
          </a:xfrm>
          <a:prstGeom prst="roundRect">
            <a:avLst>
              <a:gd name="adj" fmla="val 50000"/>
            </a:avLst>
          </a:prstGeom>
          <a:solidFill>
            <a:srgbClr val="EAE1D5"/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3809390"/>
            <a:ext cx="10820095" cy="114300"/>
          </a:xfrm>
          <a:prstGeom prst="roundRect">
            <a:avLst>
              <a:gd name="adj" fmla="val 49600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8" name="h2pc-1"/>
          <p:cNvSpPr/>
          <p:nvPr/>
        </p:nvSpPr>
        <p:spPr>
          <a:xfrm>
            <a:off x="694944" y="3818534"/>
            <a:ext cx="6912864" cy="95098"/>
          </a:xfrm>
          <a:custGeom>
            <a:avLst/>
            <a:gdLst/>
            <a:ahLst/>
            <a:rect l="0" t="0" r="72575" b="1000"/>
            <a:pathLst>
              <a:path w="72575" h="1000">
                <a:moveTo>
                  <a:pt x="500" y="0"/>
                </a:moveTo>
                <a:lnTo>
                  <a:pt x="72075" y="0"/>
                </a:lnTo>
                <a:arcTo wR="500" hR="500" stAng="16200000" swAng="5400000"/>
                <a:lnTo>
                  <a:pt x="72575" y="500"/>
                </a:lnTo>
                <a:arcTo wR="500" hR="500" stAng="0" swAng="5400000"/>
                <a:lnTo>
                  <a:pt x="500" y="1000"/>
                </a:lnTo>
                <a:arcTo wR="500" hR="500" stAng="5400000" swAng="5400000"/>
                <a:lnTo>
                  <a:pt x="0" y="500"/>
                </a:lnTo>
                <a:arcTo wR="500" hR="500" stAng="10800000" swAng="5400000"/>
                <a:close/>
              </a:path>
            </a:pathLst>
          </a:custGeom>
          <a:solidFill>
            <a:srgbClr val="8A5B17"/>
          </a:solidFill>
          <a:ln/>
        </p:spPr>
      </p:sp>
      <p:sp>
        <p:nvSpPr>
          <p:cNvPr id="9" name="Shape 7"/>
          <p:cNvSpPr/>
          <p:nvPr/>
        </p:nvSpPr>
        <p:spPr>
          <a:xfrm>
            <a:off x="3400654" y="4418381"/>
            <a:ext cx="735178" cy="228600"/>
          </a:xfrm>
          <a:prstGeom prst="roundRect">
            <a:avLst>
              <a:gd name="adj" fmla="val 50000"/>
            </a:avLst>
          </a:prstGeom>
          <a:solidFill>
            <a:srgbClr val="F2E1DF"/>
          </a:solidFill>
          <a:ln/>
        </p:spPr>
      </p:sp>
      <p:sp>
        <p:nvSpPr>
          <p:cNvPr id="10" name="Shape 8"/>
          <p:cNvSpPr/>
          <p:nvPr/>
        </p:nvSpPr>
        <p:spPr>
          <a:xfrm>
            <a:off x="685800" y="4742078"/>
            <a:ext cx="10820095" cy="114300"/>
          </a:xfrm>
          <a:prstGeom prst="roundRect">
            <a:avLst>
              <a:gd name="adj" fmla="val 49600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1" name="h2pc-2"/>
          <p:cNvSpPr/>
          <p:nvPr/>
        </p:nvSpPr>
        <p:spPr>
          <a:xfrm>
            <a:off x="694944" y="4752137"/>
            <a:ext cx="3348533" cy="95098"/>
          </a:xfrm>
          <a:custGeom>
            <a:avLst/>
            <a:gdLst/>
            <a:ahLst/>
            <a:rect l="0" t="0" r="35153" b="1000"/>
            <a:pathLst>
              <a:path w="35153" h="1000">
                <a:moveTo>
                  <a:pt x="500" y="0"/>
                </a:moveTo>
                <a:lnTo>
                  <a:pt x="34653" y="0"/>
                </a:lnTo>
                <a:arcTo wR="500" hR="500" stAng="16200000" swAng="5400000"/>
                <a:lnTo>
                  <a:pt x="35153" y="500"/>
                </a:lnTo>
                <a:arcTo wR="500" hR="500" stAng="0" swAng="5400000"/>
                <a:lnTo>
                  <a:pt x="500" y="1000"/>
                </a:lnTo>
                <a:arcTo wR="500" hR="500" stAng="5400000" swAng="5400000"/>
                <a:lnTo>
                  <a:pt x="0" y="500"/>
                </a:lnTo>
                <a:arcTo wR="500" hR="500" stAng="10800000" swAng="5400000"/>
                <a:close/>
              </a:path>
            </a:pathLst>
          </a:custGeom>
          <a:solidFill>
            <a:srgbClr val="AB4237"/>
          </a:solidFill>
          <a:ln/>
        </p:spPr>
      </p:sp>
      <p:sp>
        <p:nvSpPr>
          <p:cNvPr id="12" name="Shape 1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PROGRESS</a:t>
            </a:r>
            <a:endParaRPr lang="en-US" sz="970" dirty="0"/>
          </a:p>
        </p:txBody>
      </p:sp>
      <p:sp>
        <p:nvSpPr>
          <p:cNvPr id="14" name="Text 1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5" name="Text 13"/>
          <p:cNvSpPr/>
          <p:nvPr/>
        </p:nvSpPr>
        <p:spPr>
          <a:xfrm>
            <a:off x="685800" y="1648663"/>
            <a:ext cx="4349801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rollout stands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85800" y="2552090"/>
            <a:ext cx="249082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migrated to the template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3343961" y="2589581"/>
            <a:ext cx="5568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2A71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track</a:t>
            </a:r>
            <a:endParaRPr lang="en-US" sz="970" dirty="0"/>
          </a:p>
        </p:txBody>
      </p:sp>
      <p:sp>
        <p:nvSpPr>
          <p:cNvPr id="18" name="Text 16"/>
          <p:cNvSpPr/>
          <p:nvPr/>
        </p:nvSpPr>
        <p:spPr>
          <a:xfrm>
            <a:off x="11143793" y="2542032"/>
            <a:ext cx="39044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2A71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86%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85800" y="3085186"/>
            <a:ext cx="4410151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Twelve of fourteen teams have moved; the last two land next sprint.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685800" y="3484778"/>
            <a:ext cx="299100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Decks converting without a manual fix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3832250" y="3523183"/>
            <a:ext cx="60899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8A5B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watching</a:t>
            </a:r>
            <a:endParaRPr lang="en-US" sz="970" dirty="0"/>
          </a:p>
        </p:txBody>
      </p:sp>
      <p:sp>
        <p:nvSpPr>
          <p:cNvPr id="22" name="Text 20"/>
          <p:cNvSpPr/>
          <p:nvPr/>
        </p:nvSpPr>
        <p:spPr>
          <a:xfrm>
            <a:off x="11143793" y="3475634"/>
            <a:ext cx="39044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8A5B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64%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85800" y="4018788"/>
            <a:ext cx="3995928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Charts are clean; the remaining gap is hand-drawn diagrams.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685800" y="4418381"/>
            <a:ext cx="266547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files still on the old master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3514954" y="4456786"/>
            <a:ext cx="53583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B42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blocked</a:t>
            </a:r>
            <a:endParaRPr lang="en-US" sz="970" dirty="0"/>
          </a:p>
        </p:txBody>
      </p:sp>
      <p:sp>
        <p:nvSpPr>
          <p:cNvPr id="26" name="Text 24"/>
          <p:cNvSpPr/>
          <p:nvPr/>
        </p:nvSpPr>
        <p:spPr>
          <a:xfrm>
            <a:off x="11143793" y="4409237"/>
            <a:ext cx="39044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AB42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31%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85800" y="4952390"/>
            <a:ext cx="3364078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 on the brand refresh before we touch them.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9" name="Text 2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22</a:t>
            </a:r>
            <a:endParaRPr lang="en-US" sz="97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474927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5151730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2113178"/>
            <a:ext cx="1083564" cy="3038551"/>
          </a:xfrm>
          <a:prstGeom prst="roundRect">
            <a:avLst>
              <a:gd name="adj" fmla="val 2616"/>
            </a:avLst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1769364" y="2093976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7" name="Shape 4"/>
          <p:cNvSpPr/>
          <p:nvPr/>
        </p:nvSpPr>
        <p:spPr>
          <a:xfrm>
            <a:off x="1902866" y="2113178"/>
            <a:ext cx="1083564" cy="138074"/>
          </a:xfrm>
          <a:prstGeom prst="roundRect">
            <a:avLst>
              <a:gd name="adj" fmla="val 20530"/>
            </a:avLst>
          </a:prstGeom>
          <a:solidFill>
            <a:srgbClr val="C3776F"/>
          </a:solidFill>
          <a:ln/>
        </p:spPr>
      </p:sp>
      <p:sp>
        <p:nvSpPr>
          <p:cNvPr id="8" name="Shape 5"/>
          <p:cNvSpPr/>
          <p:nvPr/>
        </p:nvSpPr>
        <p:spPr>
          <a:xfrm>
            <a:off x="2986430" y="2232965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9" name="Shape 6"/>
          <p:cNvSpPr/>
          <p:nvPr/>
        </p:nvSpPr>
        <p:spPr>
          <a:xfrm>
            <a:off x="3119933" y="2251253"/>
            <a:ext cx="1083564" cy="396850"/>
          </a:xfrm>
          <a:prstGeom prst="roundRect">
            <a:avLst>
              <a:gd name="adj" fmla="val 7143"/>
            </a:avLst>
          </a:prstGeom>
          <a:solidFill>
            <a:srgbClr val="C3776F"/>
          </a:solidFill>
          <a:ln/>
        </p:spPr>
      </p:sp>
      <p:sp>
        <p:nvSpPr>
          <p:cNvPr id="10" name="Shape 7"/>
          <p:cNvSpPr/>
          <p:nvPr/>
        </p:nvSpPr>
        <p:spPr>
          <a:xfrm>
            <a:off x="4203497" y="2628900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11" name="Shape 8"/>
          <p:cNvSpPr/>
          <p:nvPr/>
        </p:nvSpPr>
        <p:spPr>
          <a:xfrm>
            <a:off x="4336999" y="2648102"/>
            <a:ext cx="1083564" cy="261518"/>
          </a:xfrm>
          <a:prstGeom prst="roundRect">
            <a:avLst>
              <a:gd name="adj" fmla="val 10839"/>
            </a:avLst>
          </a:prstGeom>
          <a:solidFill>
            <a:srgbClr val="C3776F"/>
          </a:solidFill>
          <a:ln/>
        </p:spPr>
      </p:sp>
      <p:sp>
        <p:nvSpPr>
          <p:cNvPr id="12" name="Shape 9"/>
          <p:cNvSpPr/>
          <p:nvPr/>
        </p:nvSpPr>
        <p:spPr>
          <a:xfrm>
            <a:off x="5420563" y="2891333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>
            <a:off x="5554066" y="2909621"/>
            <a:ext cx="1083564" cy="726034"/>
          </a:xfrm>
          <a:prstGeom prst="roundRect">
            <a:avLst>
              <a:gd name="adj" fmla="val 3904"/>
            </a:avLst>
          </a:prstGeom>
          <a:solidFill>
            <a:srgbClr val="C3776F"/>
          </a:solidFill>
          <a:ln/>
        </p:spPr>
      </p:sp>
      <p:sp>
        <p:nvSpPr>
          <p:cNvPr id="14" name="Shape 11"/>
          <p:cNvSpPr/>
          <p:nvPr/>
        </p:nvSpPr>
        <p:spPr>
          <a:xfrm>
            <a:off x="6637630" y="3616452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15" name="Shape 12"/>
          <p:cNvSpPr/>
          <p:nvPr/>
        </p:nvSpPr>
        <p:spPr>
          <a:xfrm>
            <a:off x="6771132" y="3635654"/>
            <a:ext cx="1083564" cy="658368"/>
          </a:xfrm>
          <a:prstGeom prst="roundRect">
            <a:avLst>
              <a:gd name="adj" fmla="val 4306"/>
            </a:avLst>
          </a:prstGeom>
          <a:solidFill>
            <a:srgbClr val="C3776F"/>
          </a:solidFill>
          <a:ln/>
        </p:spPr>
      </p:sp>
      <p:sp>
        <p:nvSpPr>
          <p:cNvPr id="16" name="Shape 13"/>
          <p:cNvSpPr/>
          <p:nvPr/>
        </p:nvSpPr>
        <p:spPr>
          <a:xfrm>
            <a:off x="7854696" y="4274820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17" name="Shape 14"/>
          <p:cNvSpPr/>
          <p:nvPr/>
        </p:nvSpPr>
        <p:spPr>
          <a:xfrm>
            <a:off x="7988198" y="4294022"/>
            <a:ext cx="1083564" cy="287122"/>
          </a:xfrm>
          <a:prstGeom prst="roundRect">
            <a:avLst>
              <a:gd name="adj" fmla="val 9873"/>
            </a:avLst>
          </a:prstGeom>
          <a:solidFill>
            <a:srgbClr val="C3776F"/>
          </a:solidFill>
          <a:ln/>
        </p:spPr>
      </p:sp>
      <p:sp>
        <p:nvSpPr>
          <p:cNvPr id="18" name="Shape 15"/>
          <p:cNvSpPr/>
          <p:nvPr/>
        </p:nvSpPr>
        <p:spPr>
          <a:xfrm>
            <a:off x="9071762" y="4561942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19" name="Shape 16"/>
          <p:cNvSpPr/>
          <p:nvPr/>
        </p:nvSpPr>
        <p:spPr>
          <a:xfrm>
            <a:off x="9205265" y="4581144"/>
            <a:ext cx="1083564" cy="75895"/>
          </a:xfrm>
          <a:prstGeom prst="roundRect">
            <a:avLst>
              <a:gd name="adj" fmla="val 37349"/>
            </a:avLst>
          </a:prstGeom>
          <a:solidFill>
            <a:srgbClr val="C3776F"/>
          </a:solidFill>
          <a:ln/>
        </p:spPr>
      </p:sp>
      <p:sp>
        <p:nvSpPr>
          <p:cNvPr id="20" name="Shape 17"/>
          <p:cNvSpPr/>
          <p:nvPr/>
        </p:nvSpPr>
        <p:spPr>
          <a:xfrm>
            <a:off x="10288829" y="4637837"/>
            <a:ext cx="1217066" cy="19202"/>
          </a:xfrm>
          <a:prstGeom prst="rect">
            <a:avLst/>
          </a:prstGeom>
          <a:noFill/>
          <a:ln w="9525">
            <a:solidFill>
              <a:srgbClr val="E2E5EA"/>
            </a:solidFill>
            <a:prstDash val="dash"/>
          </a:ln>
        </p:spPr>
      </p:sp>
      <p:sp>
        <p:nvSpPr>
          <p:cNvPr id="21" name="Shape 18"/>
          <p:cNvSpPr/>
          <p:nvPr/>
        </p:nvSpPr>
        <p:spPr>
          <a:xfrm>
            <a:off x="10422331" y="4657039"/>
            <a:ext cx="1083564" cy="494690"/>
          </a:xfrm>
          <a:prstGeom prst="roundRect">
            <a:avLst>
              <a:gd name="adj" fmla="val 5730"/>
            </a:avLst>
          </a:prstGeom>
          <a:solidFill>
            <a:srgbClr val="15508C"/>
          </a:solidFill>
          <a:ln/>
        </p:spPr>
      </p:sp>
      <p:sp>
        <p:nvSpPr>
          <p:cNvPr id="22" name="Shape 19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3" name="Text 20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ACTIVATION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685800" y="915314"/>
            <a:ext cx="7292340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1,000 trials, 163 become paying teams</a:t>
            </a:r>
            <a:endParaRPr lang="en-US" sz="3000" dirty="0"/>
          </a:p>
        </p:txBody>
      </p:sp>
      <p:sp>
        <p:nvSpPr>
          <p:cNvPr id="26" name="Text 23"/>
          <p:cNvSpPr/>
          <p:nvPr/>
        </p:nvSpPr>
        <p:spPr>
          <a:xfrm>
            <a:off x="685800" y="1598371"/>
            <a:ext cx="8709660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steps — the first invite and week two — cost more than the other five together.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1022299" y="5285232"/>
            <a:ext cx="409651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1,000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784555" y="5490972"/>
            <a:ext cx="886054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Started a trial</a:t>
            </a:r>
            <a:endParaRPr lang="en-US" sz="1120" dirty="0"/>
          </a:p>
        </p:txBody>
      </p:sp>
      <p:sp>
        <p:nvSpPr>
          <p:cNvPr id="29" name="Text 26"/>
          <p:cNvSpPr/>
          <p:nvPr/>
        </p:nvSpPr>
        <p:spPr>
          <a:xfrm>
            <a:off x="2299716" y="5285232"/>
            <a:ext cx="289865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−46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922069" y="5490972"/>
            <a:ext cx="104515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opened it</a:t>
            </a:r>
            <a:endParaRPr lang="en-US" sz="1120" dirty="0"/>
          </a:p>
        </p:txBody>
      </p:sp>
      <p:sp>
        <p:nvSpPr>
          <p:cNvPr id="31" name="Text 28"/>
          <p:cNvSpPr/>
          <p:nvPr/>
        </p:nvSpPr>
        <p:spPr>
          <a:xfrm>
            <a:off x="3474720" y="5285232"/>
            <a:ext cx="37399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−131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3360420" y="5490972"/>
            <a:ext cx="602590" cy="38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data</a:t>
            </a:r>
            <a:endParaRPr lang="en-US" sz="1120" dirty="0"/>
          </a:p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imported</a:t>
            </a:r>
            <a:endParaRPr lang="en-US" sz="1120" dirty="0"/>
          </a:p>
        </p:txBody>
      </p:sp>
      <p:sp>
        <p:nvSpPr>
          <p:cNvPr id="33" name="Text 30"/>
          <p:cNvSpPr/>
          <p:nvPr/>
        </p:nvSpPr>
        <p:spPr>
          <a:xfrm>
            <a:off x="4733849" y="5285232"/>
            <a:ext cx="289865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−86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4370832" y="5490972"/>
            <a:ext cx="1015898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Stalled in setup</a:t>
            </a:r>
            <a:endParaRPr lang="en-US" sz="1120" dirty="0"/>
          </a:p>
        </p:txBody>
      </p:sp>
      <p:sp>
        <p:nvSpPr>
          <p:cNvPr id="35" name="Text 32"/>
          <p:cNvSpPr/>
          <p:nvPr/>
        </p:nvSpPr>
        <p:spPr>
          <a:xfrm>
            <a:off x="5908853" y="5285232"/>
            <a:ext cx="37399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−239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5605272" y="5490972"/>
            <a:ext cx="981151" cy="38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invited a</a:t>
            </a:r>
            <a:endParaRPr lang="en-US" sz="1120" dirty="0"/>
          </a:p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colleague</a:t>
            </a:r>
            <a:endParaRPr lang="en-US" sz="1120" dirty="0"/>
          </a:p>
        </p:txBody>
      </p:sp>
      <p:sp>
        <p:nvSpPr>
          <p:cNvPr id="37" name="Text 34"/>
          <p:cNvSpPr/>
          <p:nvPr/>
        </p:nvSpPr>
        <p:spPr>
          <a:xfrm>
            <a:off x="7125919" y="5285232"/>
            <a:ext cx="37399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−217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798564" y="5490972"/>
            <a:ext cx="1028700" cy="38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Lapsed in week</a:t>
            </a:r>
            <a:endParaRPr lang="en-US" sz="1120" dirty="0"/>
          </a:p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1120" dirty="0"/>
          </a:p>
        </p:txBody>
      </p:sp>
      <p:sp>
        <p:nvSpPr>
          <p:cNvPr id="39" name="Text 36"/>
          <p:cNvSpPr/>
          <p:nvPr/>
        </p:nvSpPr>
        <p:spPr>
          <a:xfrm>
            <a:off x="8385048" y="5285232"/>
            <a:ext cx="289865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−94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8024774" y="5490972"/>
            <a:ext cx="101041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refused</a:t>
            </a:r>
            <a:endParaRPr lang="en-US" sz="1120" dirty="0"/>
          </a:p>
        </p:txBody>
      </p:sp>
      <p:sp>
        <p:nvSpPr>
          <p:cNvPr id="41" name="Text 38"/>
          <p:cNvSpPr/>
          <p:nvPr/>
        </p:nvSpPr>
        <p:spPr>
          <a:xfrm>
            <a:off x="9602114" y="5285232"/>
            <a:ext cx="289865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−25</a:t>
            </a:r>
            <a:endParaRPr lang="en-US" sz="1200" dirty="0"/>
          </a:p>
        </p:txBody>
      </p:sp>
      <p:sp>
        <p:nvSpPr>
          <p:cNvPr id="42" name="Text 39"/>
          <p:cNvSpPr/>
          <p:nvPr/>
        </p:nvSpPr>
        <p:spPr>
          <a:xfrm>
            <a:off x="9380830" y="5490972"/>
            <a:ext cx="732434" cy="38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Churned in</a:t>
            </a:r>
            <a:endParaRPr lang="en-US" sz="1120" dirty="0"/>
          </a:p>
          <a:p>
            <a:pPr algn="ctr" indent="0" marL="0">
              <a:lnSpc>
                <a:spcPts val="1520"/>
              </a:lnSpc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two</a:t>
            </a:r>
            <a:endParaRPr lang="en-US" sz="1120" dirty="0"/>
          </a:p>
        </p:txBody>
      </p:sp>
      <p:sp>
        <p:nvSpPr>
          <p:cNvPr id="43" name="Text 40"/>
          <p:cNvSpPr/>
          <p:nvPr/>
        </p:nvSpPr>
        <p:spPr>
          <a:xfrm>
            <a:off x="10822838" y="5285232"/>
            <a:ext cx="28255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163</a:t>
            </a:r>
            <a:endParaRPr lang="en-US" sz="1200" dirty="0"/>
          </a:p>
        </p:txBody>
      </p:sp>
      <p:sp>
        <p:nvSpPr>
          <p:cNvPr id="44" name="Text 41"/>
          <p:cNvSpPr/>
          <p:nvPr/>
        </p:nvSpPr>
        <p:spPr>
          <a:xfrm>
            <a:off x="10732313" y="5490972"/>
            <a:ext cx="46268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Paying</a:t>
            </a:r>
            <a:endParaRPr lang="en-US" sz="1120" dirty="0"/>
          </a:p>
        </p:txBody>
      </p:sp>
      <p:sp>
        <p:nvSpPr>
          <p:cNvPr id="45" name="Text 4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6" name="Text 4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 / 22</a:t>
            </a:r>
            <a:endParaRPr lang="en-US" sz="97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753819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1991563"/>
            <a:ext cx="10820095" cy="827532"/>
          </a:xfrm>
          <a:prstGeom prst="roundRect">
            <a:avLst>
              <a:gd name="adj" fmla="val 9171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713318" y="2274113"/>
            <a:ext cx="742493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532620" y="2274113"/>
            <a:ext cx="621792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0230307" y="2274113"/>
            <a:ext cx="1057046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5800" y="2915107"/>
            <a:ext cx="10820095" cy="827532"/>
          </a:xfrm>
          <a:prstGeom prst="roundRect">
            <a:avLst>
              <a:gd name="adj" fmla="val 9171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060790" y="3196742"/>
            <a:ext cx="504749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641434" y="3196742"/>
            <a:ext cx="827532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0545775" y="3196742"/>
            <a:ext cx="740664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5800" y="3837737"/>
            <a:ext cx="10820095" cy="827532"/>
          </a:xfrm>
          <a:prstGeom prst="roundRect">
            <a:avLst>
              <a:gd name="adj" fmla="val 9171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013241" y="4120286"/>
            <a:ext cx="582473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9671609" y="4120286"/>
            <a:ext cx="883310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10630814" y="4120286"/>
            <a:ext cx="655625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85800" y="4760366"/>
            <a:ext cx="10820095" cy="827532"/>
          </a:xfrm>
          <a:prstGeom prst="roundRect">
            <a:avLst>
              <a:gd name="adj" fmla="val 9171"/>
            </a:avLst>
          </a:prstGeom>
          <a:solidFill>
            <a:srgbClr val="E3EAF1"/>
          </a:solidFill>
          <a:ln w="9525">
            <a:solidFill>
              <a:srgbClr val="B9CBDD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9545422" y="5042916"/>
            <a:ext cx="866851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C2D2E1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488168" y="5042916"/>
            <a:ext cx="798271" cy="262433"/>
          </a:xfrm>
          <a:prstGeom prst="roundRect">
            <a:avLst>
              <a:gd name="adj" fmla="val 21603"/>
            </a:avLst>
          </a:prstGeom>
          <a:solidFill>
            <a:srgbClr val="FFFFFF"/>
          </a:solidFill>
          <a:ln w="9525">
            <a:solidFill>
              <a:srgbClr val="C2D2E1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Text 17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ARCHITECTURE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85800" y="1193292"/>
            <a:ext cx="5907024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tiers, one shared foundation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905256" y="2328977"/>
            <a:ext cx="21031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84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1609344" y="2153412"/>
            <a:ext cx="224759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customers touch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1609344" y="2463394"/>
            <a:ext cx="360822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a person opens, and nothing that stores.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8836762" y="2331720"/>
            <a:ext cx="52395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app</a:t>
            </a:r>
            <a:endParaRPr lang="en-US" sz="970" dirty="0"/>
          </a:p>
        </p:txBody>
      </p:sp>
      <p:sp>
        <p:nvSpPr>
          <p:cNvPr id="27" name="Text 24"/>
          <p:cNvSpPr/>
          <p:nvPr/>
        </p:nvSpPr>
        <p:spPr>
          <a:xfrm>
            <a:off x="9656064" y="2331720"/>
            <a:ext cx="40233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10353751" y="2331720"/>
            <a:ext cx="83759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widget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905256" y="3252521"/>
            <a:ext cx="21031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84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1609344" y="3076956"/>
            <a:ext cx="133319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API edge</a:t>
            </a:r>
            <a:endParaRPr lang="en-US" sz="1650" dirty="0"/>
          </a:p>
        </p:txBody>
      </p:sp>
      <p:sp>
        <p:nvSpPr>
          <p:cNvPr id="31" name="Text 28"/>
          <p:cNvSpPr/>
          <p:nvPr/>
        </p:nvSpPr>
        <p:spPr>
          <a:xfrm>
            <a:off x="1609344" y="3386023"/>
            <a:ext cx="377281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gateway: auth, rate limits, and every audit record.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9185148" y="3254350"/>
            <a:ext cx="28529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</a:t>
            </a:r>
            <a:endParaRPr lang="en-US" sz="970" dirty="0"/>
          </a:p>
        </p:txBody>
      </p:sp>
      <p:sp>
        <p:nvSpPr>
          <p:cNvPr id="33" name="Text 30"/>
          <p:cNvSpPr/>
          <p:nvPr/>
        </p:nvSpPr>
        <p:spPr>
          <a:xfrm>
            <a:off x="9765792" y="3254350"/>
            <a:ext cx="60899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Rate limits</a:t>
            </a:r>
            <a:endParaRPr lang="en-US" sz="970" dirty="0"/>
          </a:p>
        </p:txBody>
      </p:sp>
      <p:sp>
        <p:nvSpPr>
          <p:cNvPr id="34" name="Text 31"/>
          <p:cNvSpPr/>
          <p:nvPr/>
        </p:nvSpPr>
        <p:spPr>
          <a:xfrm>
            <a:off x="10670134" y="3254350"/>
            <a:ext cx="5221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log</a:t>
            </a:r>
            <a:endParaRPr lang="en-US" sz="970" dirty="0"/>
          </a:p>
        </p:txBody>
      </p:sp>
      <p:sp>
        <p:nvSpPr>
          <p:cNvPr id="35" name="Text 32"/>
          <p:cNvSpPr/>
          <p:nvPr/>
        </p:nvSpPr>
        <p:spPr>
          <a:xfrm>
            <a:off x="905256" y="4175150"/>
            <a:ext cx="21031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84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1609344" y="3999586"/>
            <a:ext cx="1644091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Domain services</a:t>
            </a:r>
            <a:endParaRPr lang="en-US" sz="1650" dirty="0"/>
          </a:p>
        </p:txBody>
      </p:sp>
      <p:sp>
        <p:nvSpPr>
          <p:cNvPr id="37" name="Text 34"/>
          <p:cNvSpPr/>
          <p:nvPr/>
        </p:nvSpPr>
        <p:spPr>
          <a:xfrm>
            <a:off x="1609344" y="4308653"/>
            <a:ext cx="288950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Nine services, each owning its own store.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9136685" y="4176979"/>
            <a:ext cx="36301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Billing</a:t>
            </a:r>
            <a:endParaRPr lang="en-US" sz="970" dirty="0"/>
          </a:p>
        </p:txBody>
      </p:sp>
      <p:sp>
        <p:nvSpPr>
          <p:cNvPr id="39" name="Text 36"/>
          <p:cNvSpPr/>
          <p:nvPr/>
        </p:nvSpPr>
        <p:spPr>
          <a:xfrm>
            <a:off x="9795053" y="4176979"/>
            <a:ext cx="66385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Documents</a:t>
            </a:r>
            <a:endParaRPr lang="en-US" sz="970" dirty="0"/>
          </a:p>
        </p:txBody>
      </p:sp>
      <p:sp>
        <p:nvSpPr>
          <p:cNvPr id="40" name="Text 37"/>
          <p:cNvSpPr/>
          <p:nvPr/>
        </p:nvSpPr>
        <p:spPr>
          <a:xfrm>
            <a:off x="10754258" y="4176979"/>
            <a:ext cx="43708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Identity</a:t>
            </a:r>
            <a:endParaRPr lang="en-US" sz="970" dirty="0"/>
          </a:p>
        </p:txBody>
      </p:sp>
      <p:sp>
        <p:nvSpPr>
          <p:cNvPr id="41" name="Text 38"/>
          <p:cNvSpPr/>
          <p:nvPr/>
        </p:nvSpPr>
        <p:spPr>
          <a:xfrm>
            <a:off x="905256" y="5097780"/>
            <a:ext cx="21031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84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1609344" y="4922215"/>
            <a:ext cx="1997050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 foundation</a:t>
            </a:r>
            <a:endParaRPr lang="en-US" sz="1650" dirty="0"/>
          </a:p>
        </p:txBody>
      </p:sp>
      <p:sp>
        <p:nvSpPr>
          <p:cNvPr id="43" name="Text 40"/>
          <p:cNvSpPr/>
          <p:nvPr/>
        </p:nvSpPr>
        <p:spPr>
          <a:xfrm>
            <a:off x="1609344" y="5232197"/>
            <a:ext cx="452262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warehouse every tier reads from, and nothing writes around.</a:t>
            </a:r>
            <a:endParaRPr lang="en-US" sz="1200" dirty="0"/>
          </a:p>
        </p:txBody>
      </p:sp>
      <p:sp>
        <p:nvSpPr>
          <p:cNvPr id="44" name="Text 41"/>
          <p:cNvSpPr/>
          <p:nvPr/>
        </p:nvSpPr>
        <p:spPr>
          <a:xfrm>
            <a:off x="9668866" y="5099609"/>
            <a:ext cx="64739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Warehouse</a:t>
            </a:r>
            <a:endParaRPr lang="en-US" sz="970" dirty="0"/>
          </a:p>
        </p:txBody>
      </p:sp>
      <p:sp>
        <p:nvSpPr>
          <p:cNvPr id="45" name="Text 42"/>
          <p:cNvSpPr/>
          <p:nvPr/>
        </p:nvSpPr>
        <p:spPr>
          <a:xfrm>
            <a:off x="10612526" y="5099609"/>
            <a:ext cx="57881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 bus</a:t>
            </a:r>
            <a:endParaRPr lang="en-US" sz="970" dirty="0"/>
          </a:p>
        </p:txBody>
      </p:sp>
      <p:sp>
        <p:nvSpPr>
          <p:cNvPr id="46" name="Text 43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7" name="Text 4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/ 22</a:t>
            </a:r>
            <a:endParaRPr lang="en-US" sz="97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646834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h2pe-18-0"/>
          <p:cNvSpPr/>
          <p:nvPr/>
        </p:nvSpPr>
        <p:spPr>
          <a:xfrm>
            <a:off x="2048256" y="2647188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6F7F9"/>
          </a:solidFill>
          <a:ln w="19050">
            <a:solidFill>
              <a:srgbClr val="15508C"/>
            </a:solidFill>
            <a:prstDash val="solid"/>
          </a:ln>
        </p:spPr>
      </p:sp>
      <p:sp>
        <p:nvSpPr>
          <p:cNvPr id="5" name="h2pe-18-1"/>
          <p:cNvSpPr/>
          <p:nvPr/>
        </p:nvSpPr>
        <p:spPr>
          <a:xfrm>
            <a:off x="7762342" y="2647188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6" name="h2pe-18-2"/>
          <p:cNvSpPr/>
          <p:nvPr/>
        </p:nvSpPr>
        <p:spPr>
          <a:xfrm>
            <a:off x="7762342" y="4646981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7" name="h2pe-18-3"/>
          <p:cNvSpPr/>
          <p:nvPr/>
        </p:nvSpPr>
        <p:spPr>
          <a:xfrm>
            <a:off x="2048256" y="4646981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cxnSp>
        <p:nvCxnSpPr>
          <p:cNvPr id="8" name="h2px-0"/>
          <p:cNvCxnSpPr>
            <a:stCxn id="4" idx="3"/>
            <a:endCxn id="5" idx="1"/>
          </p:cNvCxnSpPr>
          <p:nvPr/>
        </p:nvCxnSpPr>
        <p:spPr>
          <a:xfrm>
            <a:off x="4429354" y="3018434"/>
            <a:ext cx="3333902" cy="0"/>
          </a:xfrm>
          <a:prstGeom prst="straightConnector1">
            <a:avLst/>
          </a:prstGeom>
          <a:noFill/>
          <a:ln w="38100">
            <a:solidFill>
              <a:srgbClr val="AB4237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5" idx="2"/>
            <a:endCxn id="6" idx="0"/>
          </p:cNvCxnSpPr>
          <p:nvPr/>
        </p:nvCxnSpPr>
        <p:spPr>
          <a:xfrm>
            <a:off x="8952890" y="3389681"/>
            <a:ext cx="0" cy="1257300"/>
          </a:xfrm>
          <a:prstGeom prst="straightConnector1">
            <a:avLst/>
          </a:prstGeom>
          <a:noFill/>
          <a:ln w="19050">
            <a:solidFill>
              <a:srgbClr val="E2E5EA"/>
            </a:solidFill>
            <a:prstDash val="solid"/>
            <a:tailEnd type="triangle"/>
          </a:ln>
        </p:spPr>
      </p:cxnSp>
      <p:cxnSp>
        <p:nvCxnSpPr>
          <p:cNvPr id="10" name="h2px-2"/>
          <p:cNvCxnSpPr>
            <a:stCxn id="6" idx="1"/>
            <a:endCxn id="7" idx="3"/>
          </p:cNvCxnSpPr>
          <p:nvPr/>
        </p:nvCxnSpPr>
        <p:spPr>
          <a:xfrm flipH="1">
            <a:off x="4429354" y="5018227"/>
            <a:ext cx="3333902" cy="0"/>
          </a:xfrm>
          <a:prstGeom prst="straightConnector1">
            <a:avLst/>
          </a:prstGeom>
          <a:noFill/>
          <a:ln w="19050">
            <a:solidFill>
              <a:srgbClr val="E2E5EA"/>
            </a:solidFill>
            <a:prstDash val="solid"/>
            <a:tailEnd type="triangle"/>
          </a:ln>
        </p:spPr>
      </p:cxnSp>
      <p:cxnSp>
        <p:nvCxnSpPr>
          <p:cNvPr id="11" name="h2px-3"/>
          <p:cNvCxnSpPr>
            <a:stCxn id="7" idx="0"/>
            <a:endCxn id="4" idx="2"/>
          </p:cNvCxnSpPr>
          <p:nvPr/>
        </p:nvCxnSpPr>
        <p:spPr>
          <a:xfrm flipV="1">
            <a:off x="3238805" y="3389681"/>
            <a:ext cx="0" cy="1257300"/>
          </a:xfrm>
          <a:prstGeom prst="straightConnector1">
            <a:avLst/>
          </a:prstGeom>
          <a:noFill/>
          <a:ln w="19050">
            <a:solidFill>
              <a:srgbClr val="83878E"/>
            </a:solidFill>
            <a:prstDash val="dash"/>
          </a:ln>
        </p:spPr>
      </p:cxnSp>
      <p:sp>
        <p:nvSpPr>
          <p:cNvPr id="12" name="Shape 9"/>
          <p:cNvSpPr/>
          <p:nvPr/>
        </p:nvSpPr>
        <p:spPr>
          <a:xfrm>
            <a:off x="4867351" y="2684678"/>
            <a:ext cx="1383487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9115654" y="3885286"/>
            <a:ext cx="802843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1"/>
          <p:cNvSpPr/>
          <p:nvPr/>
        </p:nvSpPr>
        <p:spPr>
          <a:xfrm>
            <a:off x="4904842" y="4685386"/>
            <a:ext cx="1362456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2"/>
          <p:cNvSpPr/>
          <p:nvPr/>
        </p:nvSpPr>
        <p:spPr>
          <a:xfrm>
            <a:off x="2276856" y="3885286"/>
            <a:ext cx="720547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3"/>
          <p:cNvSpPr/>
          <p:nvPr/>
        </p:nvSpPr>
        <p:spPr>
          <a:xfrm>
            <a:off x="4867351" y="2323490"/>
            <a:ext cx="1580083" cy="228600"/>
          </a:xfrm>
          <a:prstGeom prst="roundRect">
            <a:avLst>
              <a:gd name="adj" fmla="val 50000"/>
            </a:avLst>
          </a:prstGeom>
          <a:solidFill>
            <a:srgbClr val="F2E1DF"/>
          </a:solidFill>
          <a:ln/>
        </p:spPr>
      </p:sp>
      <p:sp>
        <p:nvSpPr>
          <p:cNvPr id="17" name="Shape 1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8" name="Text 15"/>
          <p:cNvSpPr/>
          <p:nvPr/>
        </p:nvSpPr>
        <p:spPr>
          <a:xfrm>
            <a:off x="685800" y="513893"/>
            <a:ext cx="158831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DATA PLATFORM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685800" y="1087222"/>
            <a:ext cx="8226857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systems, and everything crosses one link</a:t>
            </a:r>
            <a:endParaRPr lang="en-US" sz="3000" dirty="0"/>
          </a:p>
        </p:txBody>
      </p:sp>
      <p:sp>
        <p:nvSpPr>
          <p:cNvPr id="21" name="Text 18"/>
          <p:cNvSpPr/>
          <p:nvPr/>
        </p:nvSpPr>
        <p:spPr>
          <a:xfrm>
            <a:off x="685800" y="1770278"/>
            <a:ext cx="8254289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of these edges fail loudly. The replication into the warehouse fails quietly.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2219249" y="2770632"/>
            <a:ext cx="88422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INGEST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2219249" y="2923337"/>
            <a:ext cx="1183234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 stream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2219249" y="3180283"/>
            <a:ext cx="186446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sources, change data capture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7924190" y="2761488"/>
            <a:ext cx="111739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WAREHOUSE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7924190" y="2913278"/>
            <a:ext cx="1331366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Analytics store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7924190" y="3171139"/>
            <a:ext cx="159562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only place all four agree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7924190" y="4761281"/>
            <a:ext cx="88422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MODELS</a:t>
            </a:r>
            <a:endParaRPr lang="en-US" sz="820" dirty="0"/>
          </a:p>
        </p:txBody>
      </p:sp>
      <p:sp>
        <p:nvSpPr>
          <p:cNvPr id="29" name="Text 26"/>
          <p:cNvSpPr/>
          <p:nvPr/>
        </p:nvSpPr>
        <p:spPr>
          <a:xfrm>
            <a:off x="7924190" y="4913986"/>
            <a:ext cx="1335024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Semantic layer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7924190" y="5170932"/>
            <a:ext cx="121981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412 metric definitions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2210105" y="4761281"/>
            <a:ext cx="119512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ACTIVATION</a:t>
            </a:r>
            <a:endParaRPr lang="en-US" sz="820" dirty="0"/>
          </a:p>
        </p:txBody>
      </p:sp>
      <p:sp>
        <p:nvSpPr>
          <p:cNvPr id="32" name="Text 29"/>
          <p:cNvSpPr/>
          <p:nvPr/>
        </p:nvSpPr>
        <p:spPr>
          <a:xfrm>
            <a:off x="2210105" y="4913986"/>
            <a:ext cx="1964131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Dashboards and sync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2210105" y="5170932"/>
            <a:ext cx="1502359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business acts on</a:t>
            </a:r>
            <a:endParaRPr lang="en-US" sz="970" dirty="0"/>
          </a:p>
        </p:txBody>
      </p:sp>
      <p:sp>
        <p:nvSpPr>
          <p:cNvPr id="34" name="Text 31"/>
          <p:cNvSpPr/>
          <p:nvPr/>
        </p:nvSpPr>
        <p:spPr>
          <a:xfrm>
            <a:off x="4934102" y="2684678"/>
            <a:ext cx="12810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replication · 12 min lag</a:t>
            </a:r>
            <a:endParaRPr lang="en-US" sz="970" dirty="0"/>
          </a:p>
        </p:txBody>
      </p:sp>
      <p:sp>
        <p:nvSpPr>
          <p:cNvPr id="35" name="Text 32"/>
          <p:cNvSpPr/>
          <p:nvPr/>
        </p:nvSpPr>
        <p:spPr>
          <a:xfrm>
            <a:off x="9181490" y="3885286"/>
            <a:ext cx="69860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nightly build</a:t>
            </a:r>
            <a:endParaRPr lang="en-US" sz="970" dirty="0"/>
          </a:p>
        </p:txBody>
      </p:sp>
      <p:sp>
        <p:nvSpPr>
          <p:cNvPr id="36" name="Text 33"/>
          <p:cNvSpPr/>
          <p:nvPr/>
        </p:nvSpPr>
        <p:spPr>
          <a:xfrm>
            <a:off x="4971593" y="4685386"/>
            <a:ext cx="12600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governed metrics only</a:t>
            </a:r>
            <a:endParaRPr lang="en-US" sz="970" dirty="0"/>
          </a:p>
        </p:txBody>
      </p:sp>
      <p:sp>
        <p:nvSpPr>
          <p:cNvPr id="37" name="Text 34"/>
          <p:cNvSpPr/>
          <p:nvPr/>
        </p:nvSpPr>
        <p:spPr>
          <a:xfrm>
            <a:off x="2342693" y="3885286"/>
            <a:ext cx="61539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write-back</a:t>
            </a:r>
            <a:endParaRPr lang="en-US" sz="970" dirty="0"/>
          </a:p>
        </p:txBody>
      </p:sp>
      <p:sp>
        <p:nvSpPr>
          <p:cNvPr id="38" name="Text 35"/>
          <p:cNvSpPr/>
          <p:nvPr/>
        </p:nvSpPr>
        <p:spPr>
          <a:xfrm>
            <a:off x="4981651" y="2360981"/>
            <a:ext cx="138531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B42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point of failure</a:t>
            </a:r>
            <a:endParaRPr lang="en-US" sz="970" dirty="0"/>
          </a:p>
        </p:txBody>
      </p:sp>
      <p:sp>
        <p:nvSpPr>
          <p:cNvPr id="39" name="Text 3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0" name="Text 3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 / 22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78354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111703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Shape 2"/>
          <p:cNvSpPr/>
          <p:nvPr/>
        </p:nvSpPr>
        <p:spPr>
          <a:xfrm>
            <a:off x="1260958" y="2654503"/>
            <a:ext cx="883310" cy="22860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6" name="Shape 3"/>
          <p:cNvSpPr/>
          <p:nvPr/>
        </p:nvSpPr>
        <p:spPr>
          <a:xfrm>
            <a:off x="3281782" y="2654503"/>
            <a:ext cx="659282" cy="22860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7" name="Shape 4"/>
          <p:cNvSpPr/>
          <p:nvPr/>
        </p:nvSpPr>
        <p:spPr>
          <a:xfrm>
            <a:off x="4924958" y="2654503"/>
            <a:ext cx="883310" cy="22860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8" name="Shape 5"/>
          <p:cNvSpPr/>
          <p:nvPr/>
        </p:nvSpPr>
        <p:spPr>
          <a:xfrm>
            <a:off x="6570878" y="2654503"/>
            <a:ext cx="659282" cy="22860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9" name="Shape 6"/>
          <p:cNvSpPr/>
          <p:nvPr/>
        </p:nvSpPr>
        <p:spPr>
          <a:xfrm>
            <a:off x="685800" y="3673145"/>
            <a:ext cx="3352739" cy="9510"/>
          </a:xfrm>
          <a:prstGeom prst="rect">
            <a:avLst/>
          </a:prstGeom>
          <a:solidFill>
            <a:srgbClr val="EEF0F3"/>
          </a:solidFill>
          <a:ln/>
        </p:spPr>
      </p:sp>
      <p:sp>
        <p:nvSpPr>
          <p:cNvPr id="10" name="Shape 7"/>
          <p:cNvSpPr/>
          <p:nvPr/>
        </p:nvSpPr>
        <p:spPr>
          <a:xfrm>
            <a:off x="4419295" y="3673145"/>
            <a:ext cx="3352739" cy="9510"/>
          </a:xfrm>
          <a:prstGeom prst="rect">
            <a:avLst/>
          </a:prstGeom>
          <a:solidFill>
            <a:srgbClr val="EEF0F3"/>
          </a:solidFill>
          <a:ln/>
        </p:spPr>
      </p:sp>
      <p:sp>
        <p:nvSpPr>
          <p:cNvPr id="11" name="Shape 8"/>
          <p:cNvSpPr/>
          <p:nvPr/>
        </p:nvSpPr>
        <p:spPr>
          <a:xfrm>
            <a:off x="8152790" y="3673145"/>
            <a:ext cx="3352739" cy="9510"/>
          </a:xfrm>
          <a:prstGeom prst="rect">
            <a:avLst/>
          </a:prstGeom>
          <a:solidFill>
            <a:srgbClr val="EEF0F3"/>
          </a:solidFill>
          <a:ln/>
        </p:spPr>
      </p:sp>
      <p:sp>
        <p:nvSpPr>
          <p:cNvPr id="12" name="Shape 9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3" name="h2pl-0"/>
          <p:cNvSpPr/>
          <p:nvPr/>
        </p:nvSpPr>
        <p:spPr>
          <a:xfrm>
            <a:off x="685800" y="3815791"/>
            <a:ext cx="3554273" cy="883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ts val="1910"/>
              </a:lnSpc>
              <a:buClr>
                <a:srgbClr val="15508C"/>
              </a:buClr>
              <a:buSzPct val="100000"/>
              <a:buChar char="•"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 passed integration test</a:t>
            </a:r>
            <a:endParaRPr lang="en-US" sz="1270" dirty="0"/>
          </a:p>
          <a:p>
            <a:pPr marL="171450" indent="-171450">
              <a:lnSpc>
                <a:spcPts val="1910"/>
              </a:lnSpc>
              <a:buClr>
                <a:srgbClr val="15508C"/>
              </a:buClr>
              <a:buSzPct val="100000"/>
              <a:buChar char="•"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Enablement wave one trained, 96% </a:t>
            </a: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</a:t>
            </a:r>
            <a:endParaRPr lang="en-US" sz="1270" dirty="0"/>
          </a:p>
        </p:txBody>
      </p:sp>
      <p:sp>
        <p:nvSpPr>
          <p:cNvPr id="14" name="h2pl-1"/>
          <p:cNvSpPr/>
          <p:nvPr/>
        </p:nvSpPr>
        <p:spPr>
          <a:xfrm>
            <a:off x="4419295" y="3815791"/>
            <a:ext cx="3554273" cy="11411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ts val="1910"/>
              </a:lnSpc>
              <a:buClr>
                <a:srgbClr val="15508C"/>
              </a:buClr>
              <a:buSzPct val="100000"/>
              <a:buChar char="•"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dry run waits on the vendor </a:t>
            </a: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1270" dirty="0"/>
          </a:p>
          <a:p>
            <a:pPr marL="171450" indent="-171450">
              <a:lnSpc>
                <a:spcPts val="1910"/>
              </a:lnSpc>
              <a:buClr>
                <a:srgbClr val="15508C"/>
              </a:buClr>
              <a:buSzPct val="100000"/>
              <a:buChar char="•"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UAT start slipped two weeks; go-live still </a:t>
            </a: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holds</a:t>
            </a:r>
            <a:endParaRPr lang="en-US" sz="1270" dirty="0"/>
          </a:p>
        </p:txBody>
      </p:sp>
      <p:sp>
        <p:nvSpPr>
          <p:cNvPr id="15" name="h2pl-2"/>
          <p:cNvSpPr/>
          <p:nvPr/>
        </p:nvSpPr>
        <p:spPr>
          <a:xfrm>
            <a:off x="8152790" y="3815791"/>
            <a:ext cx="3554273" cy="626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ts val="1910"/>
              </a:lnSpc>
              <a:buClr>
                <a:srgbClr val="15508C"/>
              </a:buClr>
              <a:buSzPct val="100000"/>
              <a:buChar char="•"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vendor decision, start dry run one</a:t>
            </a:r>
            <a:endParaRPr lang="en-US" sz="1270" dirty="0"/>
          </a:p>
          <a:p>
            <a:pPr marL="171450" indent="-171450">
              <a:lnSpc>
                <a:spcPts val="1910"/>
              </a:lnSpc>
              <a:buClr>
                <a:srgbClr val="15508C"/>
              </a:buClr>
              <a:buSzPct val="100000"/>
              <a:buChar char="•"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 off UAT scripts with the business leads</a:t>
            </a:r>
            <a:endParaRPr lang="en-US" sz="1270" dirty="0"/>
          </a:p>
        </p:txBody>
      </p:sp>
      <p:sp>
        <p:nvSpPr>
          <p:cNvPr id="16" name="Text 13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THIS PERIOD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685800" y="1899209"/>
            <a:ext cx="10165385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track overall — the UAT slip is contained, two decisions due today</a:t>
            </a:r>
            <a:endParaRPr lang="en-US" sz="2470" dirty="0"/>
          </a:p>
        </p:txBody>
      </p:sp>
      <p:sp>
        <p:nvSpPr>
          <p:cNvPr id="19" name="Text 16"/>
          <p:cNvSpPr/>
          <p:nvPr/>
        </p:nvSpPr>
        <p:spPr>
          <a:xfrm>
            <a:off x="685800" y="2668219"/>
            <a:ext cx="5084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1270" dirty="0"/>
          </a:p>
        </p:txBody>
      </p:sp>
      <p:sp>
        <p:nvSpPr>
          <p:cNvPr id="20" name="Text 17"/>
          <p:cNvSpPr/>
          <p:nvPr/>
        </p:nvSpPr>
        <p:spPr>
          <a:xfrm>
            <a:off x="1403604" y="2702052"/>
            <a:ext cx="62636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</a:t>
            </a:r>
            <a:endParaRPr lang="en-US" sz="860" dirty="0"/>
          </a:p>
        </p:txBody>
      </p:sp>
      <p:sp>
        <p:nvSpPr>
          <p:cNvPr id="21" name="Text 18"/>
          <p:cNvSpPr/>
          <p:nvPr/>
        </p:nvSpPr>
        <p:spPr>
          <a:xfrm>
            <a:off x="2487168" y="2668219"/>
            <a:ext cx="72786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1270" dirty="0"/>
          </a:p>
        </p:txBody>
      </p:sp>
      <p:sp>
        <p:nvSpPr>
          <p:cNvPr id="22" name="Text 19"/>
          <p:cNvSpPr/>
          <p:nvPr/>
        </p:nvSpPr>
        <p:spPr>
          <a:xfrm>
            <a:off x="3424428" y="2702052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860" dirty="0"/>
          </a:p>
        </p:txBody>
      </p:sp>
      <p:sp>
        <p:nvSpPr>
          <p:cNvPr id="23" name="Text 20"/>
          <p:cNvSpPr/>
          <p:nvPr/>
        </p:nvSpPr>
        <p:spPr>
          <a:xfrm>
            <a:off x="4283964" y="2668219"/>
            <a:ext cx="57424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270" dirty="0"/>
          </a:p>
        </p:txBody>
      </p:sp>
      <p:sp>
        <p:nvSpPr>
          <p:cNvPr id="24" name="Text 21"/>
          <p:cNvSpPr/>
          <p:nvPr/>
        </p:nvSpPr>
        <p:spPr>
          <a:xfrm>
            <a:off x="5067605" y="2702052"/>
            <a:ext cx="62636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</a:t>
            </a:r>
            <a:endParaRPr lang="en-US" sz="860" dirty="0"/>
          </a:p>
        </p:txBody>
      </p:sp>
      <p:sp>
        <p:nvSpPr>
          <p:cNvPr id="25" name="Text 22"/>
          <p:cNvSpPr/>
          <p:nvPr/>
        </p:nvSpPr>
        <p:spPr>
          <a:xfrm>
            <a:off x="6151169" y="2668219"/>
            <a:ext cx="3529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270" dirty="0"/>
          </a:p>
        </p:txBody>
      </p:sp>
      <p:sp>
        <p:nvSpPr>
          <p:cNvPr id="26" name="Text 23"/>
          <p:cNvSpPr/>
          <p:nvPr/>
        </p:nvSpPr>
        <p:spPr>
          <a:xfrm>
            <a:off x="6713525" y="2702052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860" dirty="0"/>
          </a:p>
        </p:txBody>
      </p:sp>
      <p:sp>
        <p:nvSpPr>
          <p:cNvPr id="27" name="Text 24"/>
          <p:cNvSpPr/>
          <p:nvPr/>
        </p:nvSpPr>
        <p:spPr>
          <a:xfrm>
            <a:off x="685800" y="3444545"/>
            <a:ext cx="169621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SHIPPED THIS PERIOD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4419295" y="3444545"/>
            <a:ext cx="107350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WATCHING NOW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8152790" y="3444545"/>
            <a:ext cx="205374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NEXT, BEFORE THE REVIEW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22</a:t>
            </a:r>
            <a:endParaRPr lang="en-US" sz="97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847088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h2pc-3"/>
          <p:cNvSpPr/>
          <p:nvPr/>
        </p:nvSpPr>
        <p:spPr>
          <a:xfrm>
            <a:off x="685800" y="2351837"/>
            <a:ext cx="10820095" cy="3142793"/>
          </a:xfrm>
          <a:custGeom>
            <a:avLst/>
            <a:gdLst/>
            <a:ahLst/>
            <a:rect l="0" t="0" r="113600" b="33000"/>
            <a:pathLst>
              <a:path w="113600" h="33000" fill="none">
                <a:moveTo>
                  <a:pt x="68200" y="6400"/>
                </a:moveTo>
                <a:quadBezTo>
                  <a:pt x="84800" y="8000"/>
                  <a:pt x="88000" y="19200"/>
                </a:quadBezTo>
              </a:path>
            </a:pathLst>
          </a:custGeom>
          <a:ln w="28575">
            <a:solidFill>
              <a:srgbClr val="15508C"/>
            </a:solidFill>
            <a:prstDash val="solid"/>
          </a:ln>
        </p:spPr>
      </p:sp>
      <p:sp>
        <p:nvSpPr>
          <p:cNvPr id="5" name="h2pc-4"/>
          <p:cNvSpPr/>
          <p:nvPr/>
        </p:nvSpPr>
        <p:spPr>
          <a:xfrm>
            <a:off x="685800" y="2351837"/>
            <a:ext cx="10820095" cy="3142793"/>
          </a:xfrm>
          <a:custGeom>
            <a:avLst/>
            <a:gdLst/>
            <a:ahLst/>
            <a:rect l="0" t="0" r="113600" b="33000"/>
            <a:pathLst>
              <a:path w="113600" h="33000">
                <a:moveTo>
                  <a:pt x="88000" y="20000"/>
                </a:moveTo>
                <a:lnTo>
                  <a:pt x="86800" y="18500"/>
                </a:lnTo>
                <a:lnTo>
                  <a:pt x="88200" y="18100"/>
                </a:lnTo>
                <a:close/>
              </a:path>
            </a:pathLst>
          </a:custGeom>
          <a:solidFill>
            <a:srgbClr val="15508C"/>
          </a:solidFill>
          <a:ln/>
        </p:spPr>
      </p:sp>
      <p:sp>
        <p:nvSpPr>
          <p:cNvPr id="6" name="h2pc-5"/>
          <p:cNvSpPr/>
          <p:nvPr/>
        </p:nvSpPr>
        <p:spPr>
          <a:xfrm>
            <a:off x="685800" y="2351837"/>
            <a:ext cx="10820095" cy="3142793"/>
          </a:xfrm>
          <a:custGeom>
            <a:avLst/>
            <a:gdLst/>
            <a:ahLst/>
            <a:rect l="0" t="0" r="113600" b="33000"/>
            <a:pathLst>
              <a:path w="113600" h="33000" fill="none">
                <a:moveTo>
                  <a:pt x="76600" y="25600"/>
                </a:moveTo>
                <a:quadBezTo>
                  <a:pt x="56800" y="33800"/>
                  <a:pt x="38400" y="26200"/>
                </a:quadBezTo>
              </a:path>
            </a:pathLst>
          </a:custGeom>
          <a:ln w="28575">
            <a:solidFill>
              <a:srgbClr val="15508C"/>
            </a:solidFill>
            <a:prstDash val="solid"/>
          </a:ln>
        </p:spPr>
      </p:sp>
      <p:sp>
        <p:nvSpPr>
          <p:cNvPr id="7" name="h2pc-6"/>
          <p:cNvSpPr/>
          <p:nvPr/>
        </p:nvSpPr>
        <p:spPr>
          <a:xfrm>
            <a:off x="685800" y="2351837"/>
            <a:ext cx="10820095" cy="3142793"/>
          </a:xfrm>
          <a:custGeom>
            <a:avLst/>
            <a:gdLst/>
            <a:ahLst/>
            <a:rect l="0" t="0" r="113600" b="33000"/>
            <a:pathLst>
              <a:path w="113600" h="33000">
                <a:moveTo>
                  <a:pt x="37000" y="25600"/>
                </a:moveTo>
                <a:lnTo>
                  <a:pt x="38500" y="25500"/>
                </a:lnTo>
                <a:lnTo>
                  <a:pt x="38100" y="26700"/>
                </a:lnTo>
                <a:close/>
              </a:path>
            </a:pathLst>
          </a:custGeom>
          <a:solidFill>
            <a:srgbClr val="15508C"/>
          </a:solidFill>
          <a:ln/>
        </p:spPr>
      </p:sp>
      <p:sp>
        <p:nvSpPr>
          <p:cNvPr id="8" name="h2pc-7"/>
          <p:cNvSpPr/>
          <p:nvPr/>
        </p:nvSpPr>
        <p:spPr>
          <a:xfrm>
            <a:off x="685800" y="2351837"/>
            <a:ext cx="10820095" cy="3142793"/>
          </a:xfrm>
          <a:custGeom>
            <a:avLst/>
            <a:gdLst/>
            <a:ahLst/>
            <a:rect l="0" t="0" r="113600" b="33000"/>
            <a:pathLst>
              <a:path w="113600" h="33000" fill="none">
                <a:moveTo>
                  <a:pt x="25600" y="20000"/>
                </a:moveTo>
                <a:quadBezTo>
                  <a:pt x="29400" y="7600"/>
                  <a:pt x="44200" y="6400"/>
                </a:quadBezTo>
              </a:path>
            </a:pathLst>
          </a:custGeom>
          <a:ln w="28575">
            <a:solidFill>
              <a:srgbClr val="15508C"/>
            </a:solidFill>
            <a:prstDash val="solid"/>
          </a:ln>
        </p:spPr>
      </p:sp>
      <p:sp>
        <p:nvSpPr>
          <p:cNvPr id="9" name="h2pc-8"/>
          <p:cNvSpPr/>
          <p:nvPr/>
        </p:nvSpPr>
        <p:spPr>
          <a:xfrm>
            <a:off x="685800" y="2351837"/>
            <a:ext cx="10820095" cy="3142793"/>
          </a:xfrm>
          <a:custGeom>
            <a:avLst/>
            <a:gdLst/>
            <a:ahLst/>
            <a:rect l="0" t="0" r="113600" b="33000"/>
            <a:pathLst>
              <a:path w="113600" h="33000">
                <a:moveTo>
                  <a:pt x="45400" y="6400"/>
                </a:moveTo>
                <a:lnTo>
                  <a:pt x="43700" y="7200"/>
                </a:lnTo>
                <a:lnTo>
                  <a:pt x="43600" y="5900"/>
                </a:lnTo>
                <a:close/>
              </a:path>
            </a:pathLst>
          </a:custGeom>
          <a:solidFill>
            <a:srgbClr val="15508C"/>
          </a:solidFill>
          <a:ln/>
        </p:spPr>
      </p:sp>
      <p:sp>
        <p:nvSpPr>
          <p:cNvPr id="10" name="Shape 7"/>
          <p:cNvSpPr/>
          <p:nvPr/>
        </p:nvSpPr>
        <p:spPr>
          <a:xfrm>
            <a:off x="5143500" y="2561234"/>
            <a:ext cx="1904695" cy="800100"/>
          </a:xfrm>
          <a:prstGeom prst="roundRect">
            <a:avLst>
              <a:gd name="adj" fmla="val 1188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115300" y="4390034"/>
            <a:ext cx="1904695" cy="800100"/>
          </a:xfrm>
          <a:prstGeom prst="roundRect">
            <a:avLst>
              <a:gd name="adj" fmla="val 1188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171700" y="4390034"/>
            <a:ext cx="1904695" cy="800100"/>
          </a:xfrm>
          <a:prstGeom prst="roundRect">
            <a:avLst>
              <a:gd name="adj" fmla="val 1188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352751" y="5266030"/>
            <a:ext cx="1464869" cy="209398"/>
          </a:xfrm>
          <a:prstGeom prst="roundRect">
            <a:avLst>
              <a:gd name="adj" fmla="val 27074"/>
            </a:avLst>
          </a:prstGeom>
          <a:solidFill>
            <a:srgbClr val="F3E5E3"/>
          </a:solidFill>
          <a:ln/>
        </p:spPr>
      </p:sp>
      <p:sp>
        <p:nvSpPr>
          <p:cNvPr id="14" name="Shape 11"/>
          <p:cNvSpPr/>
          <p:nvPr/>
        </p:nvSpPr>
        <p:spPr>
          <a:xfrm>
            <a:off x="7943393" y="4027932"/>
            <a:ext cx="872338" cy="209398"/>
          </a:xfrm>
          <a:prstGeom prst="roundRect">
            <a:avLst>
              <a:gd name="adj" fmla="val 27074"/>
            </a:avLst>
          </a:prstGeom>
          <a:solidFill>
            <a:srgbClr val="ECE5DA"/>
          </a:solidFill>
          <a:ln/>
        </p:spPr>
      </p:sp>
      <p:sp>
        <p:nvSpPr>
          <p:cNvPr id="15" name="Shape 1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Text 13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ENGINE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685800" y="1286561"/>
            <a:ext cx="7330745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loop compounds, and one step leaks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685800" y="1951330"/>
            <a:ext cx="7182612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turn should add users. Activation is where the turn loses them.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5296205" y="2666390"/>
            <a:ext cx="96377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users</a:t>
            </a:r>
            <a:endParaRPr lang="en-US" sz="1420" dirty="0"/>
          </a:p>
        </p:txBody>
      </p:sp>
      <p:sp>
        <p:nvSpPr>
          <p:cNvPr id="21" name="Text 18"/>
          <p:cNvSpPr/>
          <p:nvPr/>
        </p:nvSpPr>
        <p:spPr>
          <a:xfrm>
            <a:off x="5296205" y="2921508"/>
            <a:ext cx="1222553" cy="33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new team adds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8267090" y="4495190"/>
            <a:ext cx="96377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data</a:t>
            </a:r>
            <a:endParaRPr lang="en-US" sz="1420" dirty="0"/>
          </a:p>
        </p:txBody>
      </p:sp>
      <p:sp>
        <p:nvSpPr>
          <p:cNvPr id="23" name="Text 20"/>
          <p:cNvSpPr/>
          <p:nvPr/>
        </p:nvSpPr>
        <p:spPr>
          <a:xfrm>
            <a:off x="8267090" y="4750308"/>
            <a:ext cx="1189634" cy="33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sharpens the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defaults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2324405" y="4495190"/>
            <a:ext cx="1247242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product</a:t>
            </a:r>
            <a:endParaRPr lang="en-US" sz="1420" dirty="0"/>
          </a:p>
        </p:txBody>
      </p:sp>
      <p:sp>
        <p:nvSpPr>
          <p:cNvPr id="25" name="Text 22"/>
          <p:cNvSpPr/>
          <p:nvPr/>
        </p:nvSpPr>
        <p:spPr>
          <a:xfrm>
            <a:off x="2324405" y="4750308"/>
            <a:ext cx="1421892" cy="33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Fewer steps to a finished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5287975" y="3790188"/>
            <a:ext cx="1615745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turn should cost less</a:t>
            </a:r>
            <a:endParaRPr lang="en-US" sz="1050" dirty="0"/>
          </a:p>
          <a:p>
            <a:pPr algn="ctr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the one before it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8991295" y="3475634"/>
            <a:ext cx="53766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sharpens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5867705" y="5342839"/>
            <a:ext cx="44805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attracts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2895905" y="3475634"/>
            <a:ext cx="33375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feeds</a:t>
            </a:r>
            <a:endParaRPr lang="en-US" sz="970" dirty="0"/>
          </a:p>
        </p:txBody>
      </p:sp>
      <p:sp>
        <p:nvSpPr>
          <p:cNvPr id="30" name="Text 27"/>
          <p:cNvSpPr/>
          <p:nvPr/>
        </p:nvSpPr>
        <p:spPr>
          <a:xfrm>
            <a:off x="2456993" y="5295290"/>
            <a:ext cx="128656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AB42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activation drop −38%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8048549" y="4056278"/>
            <a:ext cx="69128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8A5B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 11 days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33" name="Text 3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/ 22</a:t>
            </a:r>
            <a:endParaRPr lang="en-US" sz="97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023567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966314"/>
            <a:ext cx="10820095" cy="9510"/>
          </a:xfrm>
          <a:prstGeom prst="rect">
            <a:avLst/>
          </a:prstGeom>
          <a:solidFill>
            <a:srgbClr val="EEF0F3"/>
          </a:solidFill>
          <a:ln/>
        </p:spPr>
      </p:sp>
      <p:sp>
        <p:nvSpPr>
          <p:cNvPr id="5" name="Shape 2"/>
          <p:cNvSpPr/>
          <p:nvPr/>
        </p:nvSpPr>
        <p:spPr>
          <a:xfrm>
            <a:off x="2210105" y="3090672"/>
            <a:ext cx="4600346" cy="583387"/>
          </a:xfrm>
          <a:prstGeom prst="roundRect">
            <a:avLst>
              <a:gd name="adj" fmla="val 9718"/>
            </a:avLst>
          </a:prstGeom>
          <a:solidFill>
            <a:srgbClr val="DEE7EF"/>
          </a:solidFill>
          <a:ln w="9525">
            <a:solidFill>
              <a:srgbClr val="B4C7D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905549" y="3090672"/>
            <a:ext cx="4600346" cy="583387"/>
          </a:xfrm>
          <a:prstGeom prst="roundRect">
            <a:avLst>
              <a:gd name="adj" fmla="val 9718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3788359"/>
            <a:ext cx="10820095" cy="9510"/>
          </a:xfrm>
          <a:prstGeom prst="rect">
            <a:avLst/>
          </a:prstGeom>
          <a:solidFill>
            <a:srgbClr val="EEF0F3"/>
          </a:solidFill>
          <a:ln/>
        </p:spPr>
      </p:sp>
      <p:sp>
        <p:nvSpPr>
          <p:cNvPr id="8" name="Shape 5"/>
          <p:cNvSpPr/>
          <p:nvPr/>
        </p:nvSpPr>
        <p:spPr>
          <a:xfrm>
            <a:off x="4557370" y="3912718"/>
            <a:ext cx="2252167" cy="583387"/>
          </a:xfrm>
          <a:prstGeom prst="roundRect">
            <a:avLst>
              <a:gd name="adj" fmla="val 9718"/>
            </a:avLst>
          </a:prstGeom>
          <a:solidFill>
            <a:srgbClr val="EFE8DF"/>
          </a:solidFill>
          <a:ln w="9525">
            <a:solidFill>
              <a:srgbClr val="DACBB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905549" y="3912718"/>
            <a:ext cx="4600346" cy="583387"/>
          </a:xfrm>
          <a:prstGeom prst="roundRect">
            <a:avLst>
              <a:gd name="adj" fmla="val 9718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619195" y="3674059"/>
            <a:ext cx="1170432" cy="209398"/>
          </a:xfrm>
          <a:prstGeom prst="roundRect">
            <a:avLst>
              <a:gd name="adj" fmla="val 27074"/>
            </a:avLst>
          </a:prstGeom>
          <a:solidFill>
            <a:srgbClr val="F3E5E3"/>
          </a:solidFill>
          <a:ln/>
        </p:spPr>
      </p:sp>
      <p:sp>
        <p:nvSpPr>
          <p:cNvPr id="11" name="Shape 8"/>
          <p:cNvSpPr/>
          <p:nvPr/>
        </p:nvSpPr>
        <p:spPr>
          <a:xfrm>
            <a:off x="685800" y="4610405"/>
            <a:ext cx="10820095" cy="9510"/>
          </a:xfrm>
          <a:prstGeom prst="rect">
            <a:avLst/>
          </a:prstGeom>
          <a:solidFill>
            <a:srgbClr val="EEF0F3"/>
          </a:solidFill>
          <a:ln/>
        </p:spPr>
      </p:sp>
      <p:sp>
        <p:nvSpPr>
          <p:cNvPr id="12" name="Shape 9"/>
          <p:cNvSpPr/>
          <p:nvPr/>
        </p:nvSpPr>
        <p:spPr>
          <a:xfrm>
            <a:off x="2210105" y="4733849"/>
            <a:ext cx="2252167" cy="583387"/>
          </a:xfrm>
          <a:prstGeom prst="roundRect">
            <a:avLst>
              <a:gd name="adj" fmla="val 9718"/>
            </a:avLst>
          </a:prstGeom>
          <a:solidFill>
            <a:srgbClr val="F6F7F9"/>
          </a:solidFill>
          <a:ln w="9525">
            <a:solidFill>
              <a:srgbClr val="EEF0F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905549" y="4733849"/>
            <a:ext cx="4600346" cy="583387"/>
          </a:xfrm>
          <a:prstGeom prst="roundRect">
            <a:avLst>
              <a:gd name="adj" fmla="val 9718"/>
            </a:avLst>
          </a:prstGeom>
          <a:solidFill>
            <a:srgbClr val="EFE8DF"/>
          </a:solidFill>
          <a:ln w="9525">
            <a:solidFill>
              <a:srgbClr val="DACBB5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924190" y="4496105"/>
            <a:ext cx="993953" cy="209398"/>
          </a:xfrm>
          <a:prstGeom prst="roundRect">
            <a:avLst>
              <a:gd name="adj" fmla="val 27074"/>
            </a:avLst>
          </a:prstGeom>
          <a:solidFill>
            <a:srgbClr val="F3E5E3"/>
          </a:solidFill>
          <a:ln/>
        </p:spPr>
      </p:sp>
      <p:sp>
        <p:nvSpPr>
          <p:cNvPr id="15" name="Shape 1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Text 13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PLAN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685800" y="1463954"/>
            <a:ext cx="9456725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quarters, three workstreams, two dependencies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685800" y="2147011"/>
            <a:ext cx="5684825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below the migration waits on the migration.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2210105" y="2700223"/>
            <a:ext cx="2203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4557370" y="2700223"/>
            <a:ext cx="2203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6905549" y="2700223"/>
            <a:ext cx="2203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9253728" y="2700223"/>
            <a:ext cx="2203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685800" y="3192170"/>
            <a:ext cx="64008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</a:t>
            </a:r>
            <a:endParaRPr lang="en-US" sz="1270" dirty="0"/>
          </a:p>
        </p:txBody>
      </p:sp>
      <p:sp>
        <p:nvSpPr>
          <p:cNvPr id="25" name="Text 22"/>
          <p:cNvSpPr/>
          <p:nvPr/>
        </p:nvSpPr>
        <p:spPr>
          <a:xfrm>
            <a:off x="685800" y="3421685"/>
            <a:ext cx="47640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R.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2352751" y="3194914"/>
            <a:ext cx="113842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Billing migration</a:t>
            </a:r>
            <a:endParaRPr lang="en-US" sz="1120" dirty="0"/>
          </a:p>
        </p:txBody>
      </p:sp>
      <p:sp>
        <p:nvSpPr>
          <p:cNvPr id="27" name="Text 24"/>
          <p:cNvSpPr/>
          <p:nvPr/>
        </p:nvSpPr>
        <p:spPr>
          <a:xfrm>
            <a:off x="2352751" y="3411626"/>
            <a:ext cx="98938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ledger retired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7048195" y="3194914"/>
            <a:ext cx="101589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region</a:t>
            </a:r>
            <a:endParaRPr lang="en-US" sz="1120" dirty="0"/>
          </a:p>
        </p:txBody>
      </p:sp>
      <p:sp>
        <p:nvSpPr>
          <p:cNvPr id="29" name="Text 26"/>
          <p:cNvSpPr/>
          <p:nvPr/>
        </p:nvSpPr>
        <p:spPr>
          <a:xfrm>
            <a:off x="7048195" y="3411626"/>
            <a:ext cx="9957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 write path live</a:t>
            </a:r>
            <a:endParaRPr lang="en-US" sz="970" dirty="0"/>
          </a:p>
        </p:txBody>
      </p:sp>
      <p:sp>
        <p:nvSpPr>
          <p:cNvPr id="30" name="Text 27"/>
          <p:cNvSpPr/>
          <p:nvPr/>
        </p:nvSpPr>
        <p:spPr>
          <a:xfrm>
            <a:off x="685800" y="4014216"/>
            <a:ext cx="601675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</a:t>
            </a:r>
            <a:endParaRPr lang="en-US" sz="1270" dirty="0"/>
          </a:p>
        </p:txBody>
      </p:sp>
      <p:sp>
        <p:nvSpPr>
          <p:cNvPr id="31" name="Text 28"/>
          <p:cNvSpPr/>
          <p:nvPr/>
        </p:nvSpPr>
        <p:spPr>
          <a:xfrm>
            <a:off x="685800" y="4243730"/>
            <a:ext cx="67025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JONAS W.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4700016" y="4016959"/>
            <a:ext cx="97292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 pricing</a:t>
            </a:r>
            <a:endParaRPr lang="en-US" sz="1120" dirty="0"/>
          </a:p>
        </p:txBody>
      </p:sp>
      <p:sp>
        <p:nvSpPr>
          <p:cNvPr id="33" name="Text 30"/>
          <p:cNvSpPr/>
          <p:nvPr/>
        </p:nvSpPr>
        <p:spPr>
          <a:xfrm>
            <a:off x="4700016" y="4233672"/>
            <a:ext cx="12408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the new ledger</a:t>
            </a:r>
            <a:endParaRPr lang="en-US" sz="970" dirty="0"/>
          </a:p>
        </p:txBody>
      </p:sp>
      <p:sp>
        <p:nvSpPr>
          <p:cNvPr id="34" name="Text 31"/>
          <p:cNvSpPr/>
          <p:nvPr/>
        </p:nvSpPr>
        <p:spPr>
          <a:xfrm>
            <a:off x="7048195" y="4016959"/>
            <a:ext cx="132588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Self-serve upgrade</a:t>
            </a:r>
            <a:endParaRPr lang="en-US" sz="1120" dirty="0"/>
          </a:p>
        </p:txBody>
      </p:sp>
      <p:sp>
        <p:nvSpPr>
          <p:cNvPr id="35" name="Text 32"/>
          <p:cNvSpPr/>
          <p:nvPr/>
        </p:nvSpPr>
        <p:spPr>
          <a:xfrm>
            <a:off x="7048195" y="4233672"/>
            <a:ext cx="132405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sales call under €5k</a:t>
            </a:r>
            <a:endParaRPr lang="en-US" sz="970" dirty="0"/>
          </a:p>
        </p:txBody>
      </p:sp>
      <p:sp>
        <p:nvSpPr>
          <p:cNvPr id="36" name="Text 33"/>
          <p:cNvSpPr/>
          <p:nvPr/>
        </p:nvSpPr>
        <p:spPr>
          <a:xfrm>
            <a:off x="3724351" y="3702406"/>
            <a:ext cx="98938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AB42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blocked until Q2</a:t>
            </a:r>
            <a:endParaRPr lang="en-US" sz="970" dirty="0"/>
          </a:p>
        </p:txBody>
      </p:sp>
      <p:sp>
        <p:nvSpPr>
          <p:cNvPr id="37" name="Text 34"/>
          <p:cNvSpPr/>
          <p:nvPr/>
        </p:nvSpPr>
        <p:spPr>
          <a:xfrm>
            <a:off x="685800" y="4835347"/>
            <a:ext cx="61356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</a:t>
            </a:r>
            <a:endParaRPr lang="en-US" sz="1270" dirty="0"/>
          </a:p>
        </p:txBody>
      </p:sp>
      <p:sp>
        <p:nvSpPr>
          <p:cNvPr id="38" name="Text 35"/>
          <p:cNvSpPr/>
          <p:nvPr/>
        </p:nvSpPr>
        <p:spPr>
          <a:xfrm>
            <a:off x="685800" y="5064862"/>
            <a:ext cx="42611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8387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MEI L.</a:t>
            </a:r>
            <a:endParaRPr lang="en-US" sz="970" dirty="0"/>
          </a:p>
        </p:txBody>
      </p:sp>
      <p:sp>
        <p:nvSpPr>
          <p:cNvPr id="39" name="Text 36"/>
          <p:cNvSpPr/>
          <p:nvPr/>
        </p:nvSpPr>
        <p:spPr>
          <a:xfrm>
            <a:off x="2352751" y="4839005"/>
            <a:ext cx="8823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 triage</a:t>
            </a:r>
            <a:endParaRPr lang="en-US" sz="1120" dirty="0"/>
          </a:p>
        </p:txBody>
      </p:sp>
      <p:sp>
        <p:nvSpPr>
          <p:cNvPr id="40" name="Text 37"/>
          <p:cNvSpPr/>
          <p:nvPr/>
        </p:nvSpPr>
        <p:spPr>
          <a:xfrm>
            <a:off x="2352751" y="5055718"/>
            <a:ext cx="12911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queue, one owner</a:t>
            </a:r>
            <a:endParaRPr lang="en-US" sz="970" dirty="0"/>
          </a:p>
        </p:txBody>
      </p:sp>
      <p:sp>
        <p:nvSpPr>
          <p:cNvPr id="41" name="Text 38"/>
          <p:cNvSpPr/>
          <p:nvPr/>
        </p:nvSpPr>
        <p:spPr>
          <a:xfrm>
            <a:off x="7048195" y="4839005"/>
            <a:ext cx="126553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backlog</a:t>
            </a:r>
            <a:endParaRPr lang="en-US" sz="1120" dirty="0"/>
          </a:p>
        </p:txBody>
      </p:sp>
      <p:sp>
        <p:nvSpPr>
          <p:cNvPr id="42" name="Text 39"/>
          <p:cNvSpPr/>
          <p:nvPr/>
        </p:nvSpPr>
        <p:spPr>
          <a:xfrm>
            <a:off x="7048195" y="5055718"/>
            <a:ext cx="14593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regions to answer for</a:t>
            </a:r>
            <a:endParaRPr lang="en-US" sz="970" dirty="0"/>
          </a:p>
        </p:txBody>
      </p:sp>
      <p:sp>
        <p:nvSpPr>
          <p:cNvPr id="43" name="Text 40"/>
          <p:cNvSpPr/>
          <p:nvPr/>
        </p:nvSpPr>
        <p:spPr>
          <a:xfrm>
            <a:off x="8029346" y="4524451"/>
            <a:ext cx="81290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AB42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2 hires</a:t>
            </a:r>
            <a:endParaRPr lang="en-US" sz="970" dirty="0"/>
          </a:p>
        </p:txBody>
      </p:sp>
      <p:sp>
        <p:nvSpPr>
          <p:cNvPr id="44" name="Text 4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5" name="Text 4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 / 22</a:t>
            </a:r>
            <a:endParaRPr lang="en-US" sz="97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620670"/>
            <a:ext cx="285293" cy="19202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418942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CLOSE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085393" y="2543861"/>
            <a:ext cx="123352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270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 STEPS</a:t>
            </a:r>
            <a:endParaRPr lang="en-US" sz="1120" dirty="0"/>
          </a:p>
        </p:txBody>
      </p:sp>
      <p:sp>
        <p:nvSpPr>
          <p:cNvPr id="9" name="Text 6"/>
          <p:cNvSpPr/>
          <p:nvPr/>
        </p:nvSpPr>
        <p:spPr>
          <a:xfrm>
            <a:off x="685800" y="2858414"/>
            <a:ext cx="824880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asks on the table — next steering 25 June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5800" y="3695090"/>
            <a:ext cx="925373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asks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85800" y="4037990"/>
            <a:ext cx="394563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approval by 7 Jun; the engineer by 14 Jun.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295644" y="3695090"/>
            <a:ext cx="1909267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Between steerings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6295644" y="4037990"/>
            <a:ext cx="414954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one-pager to sponsors; escalations any time.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 / 22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189988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856586"/>
            <a:ext cx="10820095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3342132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6" name="Shape 3"/>
          <p:cNvSpPr/>
          <p:nvPr/>
        </p:nvSpPr>
        <p:spPr>
          <a:xfrm>
            <a:off x="4189781" y="306506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7" name="Shape 4"/>
          <p:cNvSpPr/>
          <p:nvPr/>
        </p:nvSpPr>
        <p:spPr>
          <a:xfrm>
            <a:off x="5793638" y="306506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8" name="Shape 5"/>
          <p:cNvSpPr/>
          <p:nvPr/>
        </p:nvSpPr>
        <p:spPr>
          <a:xfrm>
            <a:off x="7396582" y="306506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9" name="Shape 6"/>
          <p:cNvSpPr/>
          <p:nvPr/>
        </p:nvSpPr>
        <p:spPr>
          <a:xfrm>
            <a:off x="9000439" y="306506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3818534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4189781" y="3540557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2" name="Shape 9"/>
          <p:cNvSpPr/>
          <p:nvPr/>
        </p:nvSpPr>
        <p:spPr>
          <a:xfrm>
            <a:off x="5793638" y="3540557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13" name="Shape 10"/>
          <p:cNvSpPr/>
          <p:nvPr/>
        </p:nvSpPr>
        <p:spPr>
          <a:xfrm>
            <a:off x="7396582" y="3540557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4" name="Shape 11"/>
          <p:cNvSpPr/>
          <p:nvPr/>
        </p:nvSpPr>
        <p:spPr>
          <a:xfrm>
            <a:off x="9000439" y="3540557"/>
            <a:ext cx="123444" cy="123444"/>
          </a:xfrm>
          <a:prstGeom prst="ellipse">
            <a:avLst/>
          </a:prstGeom>
          <a:solidFill>
            <a:srgbClr val="B3403A"/>
          </a:solidFill>
          <a:ln/>
        </p:spPr>
      </p:sp>
      <p:sp>
        <p:nvSpPr>
          <p:cNvPr id="15" name="Shape 12"/>
          <p:cNvSpPr/>
          <p:nvPr/>
        </p:nvSpPr>
        <p:spPr>
          <a:xfrm>
            <a:off x="685800" y="4294937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4189781" y="401695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7" name="Shape 14"/>
          <p:cNvSpPr/>
          <p:nvPr/>
        </p:nvSpPr>
        <p:spPr>
          <a:xfrm>
            <a:off x="5793638" y="401695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8" name="Shape 15"/>
          <p:cNvSpPr/>
          <p:nvPr/>
        </p:nvSpPr>
        <p:spPr>
          <a:xfrm>
            <a:off x="7396582" y="401695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00439" y="401695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0" name="Shape 17"/>
          <p:cNvSpPr/>
          <p:nvPr/>
        </p:nvSpPr>
        <p:spPr>
          <a:xfrm>
            <a:off x="685800" y="4771339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1" name="Shape 18"/>
          <p:cNvSpPr/>
          <p:nvPr/>
        </p:nvSpPr>
        <p:spPr>
          <a:xfrm>
            <a:off x="4189781" y="4493362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22" name="Shape 19"/>
          <p:cNvSpPr/>
          <p:nvPr/>
        </p:nvSpPr>
        <p:spPr>
          <a:xfrm>
            <a:off x="5793638" y="4493362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3" name="Shape 20"/>
          <p:cNvSpPr/>
          <p:nvPr/>
        </p:nvSpPr>
        <p:spPr>
          <a:xfrm>
            <a:off x="7396582" y="4493362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4" name="Shape 21"/>
          <p:cNvSpPr/>
          <p:nvPr/>
        </p:nvSpPr>
        <p:spPr>
          <a:xfrm>
            <a:off x="9000439" y="4493362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25" name="Shape 22"/>
          <p:cNvSpPr/>
          <p:nvPr/>
        </p:nvSpPr>
        <p:spPr>
          <a:xfrm>
            <a:off x="685800" y="4956962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6" name="Shape 23"/>
          <p:cNvSpPr/>
          <p:nvPr/>
        </p:nvSpPr>
        <p:spPr>
          <a:xfrm>
            <a:off x="1839773" y="4956962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27" name="Shape 24"/>
          <p:cNvSpPr/>
          <p:nvPr/>
        </p:nvSpPr>
        <p:spPr>
          <a:xfrm>
            <a:off x="2772461" y="4956962"/>
            <a:ext cx="123444" cy="123444"/>
          </a:xfrm>
          <a:prstGeom prst="ellipse">
            <a:avLst/>
          </a:prstGeom>
          <a:solidFill>
            <a:srgbClr val="B3403A"/>
          </a:solidFill>
          <a:ln/>
        </p:spPr>
      </p:sp>
      <p:sp>
        <p:nvSpPr>
          <p:cNvPr id="28" name="Shape 2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9" name="Text 26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WORKSTREAMS</a:t>
            </a:r>
            <a:endParaRPr lang="en-US" sz="970" dirty="0"/>
          </a:p>
        </p:txBody>
      </p:sp>
      <p:sp>
        <p:nvSpPr>
          <p:cNvPr id="30" name="Text 2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685800" y="1710842"/>
            <a:ext cx="10138867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of four workstreams green — migration needs today’s decision</a:t>
            </a:r>
            <a:endParaRPr lang="en-US" sz="2470" dirty="0"/>
          </a:p>
        </p:txBody>
      </p:sp>
      <p:sp>
        <p:nvSpPr>
          <p:cNvPr id="32" name="Text 29"/>
          <p:cNvSpPr/>
          <p:nvPr/>
        </p:nvSpPr>
        <p:spPr>
          <a:xfrm>
            <a:off x="724205" y="2513686"/>
            <a:ext cx="101864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Workstream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3993185" y="2522830"/>
            <a:ext cx="51755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1270" dirty="0"/>
          </a:p>
        </p:txBody>
      </p:sp>
      <p:sp>
        <p:nvSpPr>
          <p:cNvPr id="34" name="Text 31"/>
          <p:cNvSpPr/>
          <p:nvPr/>
        </p:nvSpPr>
        <p:spPr>
          <a:xfrm>
            <a:off x="5482742" y="2522830"/>
            <a:ext cx="74523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1270" dirty="0"/>
          </a:p>
        </p:txBody>
      </p:sp>
      <p:sp>
        <p:nvSpPr>
          <p:cNvPr id="35" name="Text 32"/>
          <p:cNvSpPr/>
          <p:nvPr/>
        </p:nvSpPr>
        <p:spPr>
          <a:xfrm>
            <a:off x="7165238" y="2522830"/>
            <a:ext cx="58613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270" dirty="0"/>
          </a:p>
        </p:txBody>
      </p:sp>
      <p:sp>
        <p:nvSpPr>
          <p:cNvPr id="36" name="Text 33"/>
          <p:cNvSpPr/>
          <p:nvPr/>
        </p:nvSpPr>
        <p:spPr>
          <a:xfrm>
            <a:off x="8878824" y="2522830"/>
            <a:ext cx="367589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270" dirty="0"/>
          </a:p>
        </p:txBody>
      </p:sp>
      <p:sp>
        <p:nvSpPr>
          <p:cNvPr id="37" name="Text 34"/>
          <p:cNvSpPr/>
          <p:nvPr/>
        </p:nvSpPr>
        <p:spPr>
          <a:xfrm>
            <a:off x="10436047" y="2522830"/>
            <a:ext cx="4608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Trend</a:t>
            </a:r>
            <a:endParaRPr lang="en-US" sz="1270" dirty="0"/>
          </a:p>
        </p:txBody>
      </p:sp>
      <p:sp>
        <p:nvSpPr>
          <p:cNvPr id="38" name="Text 35"/>
          <p:cNvSpPr/>
          <p:nvPr/>
        </p:nvSpPr>
        <p:spPr>
          <a:xfrm>
            <a:off x="724205" y="2999232"/>
            <a:ext cx="117774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10572293" y="2999232"/>
            <a:ext cx="18836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20" dirty="0"/>
          </a:p>
        </p:txBody>
      </p:sp>
      <p:sp>
        <p:nvSpPr>
          <p:cNvPr id="40" name="Text 37"/>
          <p:cNvSpPr/>
          <p:nvPr/>
        </p:nvSpPr>
        <p:spPr>
          <a:xfrm>
            <a:off x="724205" y="3475634"/>
            <a:ext cx="124267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migration</a:t>
            </a:r>
            <a:endParaRPr lang="en-US" sz="1350" dirty="0"/>
          </a:p>
        </p:txBody>
      </p:sp>
      <p:sp>
        <p:nvSpPr>
          <p:cNvPr id="41" name="Text 38"/>
          <p:cNvSpPr/>
          <p:nvPr/>
        </p:nvSpPr>
        <p:spPr>
          <a:xfrm>
            <a:off x="10583266" y="3475634"/>
            <a:ext cx="1655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420" dirty="0"/>
          </a:p>
        </p:txBody>
      </p:sp>
      <p:sp>
        <p:nvSpPr>
          <p:cNvPr id="42" name="Text 39"/>
          <p:cNvSpPr/>
          <p:nvPr/>
        </p:nvSpPr>
        <p:spPr>
          <a:xfrm>
            <a:off x="724205" y="3952037"/>
            <a:ext cx="100309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Enablement</a:t>
            </a:r>
            <a:endParaRPr lang="en-US" sz="1350" dirty="0"/>
          </a:p>
        </p:txBody>
      </p:sp>
      <p:sp>
        <p:nvSpPr>
          <p:cNvPr id="43" name="Text 40"/>
          <p:cNvSpPr/>
          <p:nvPr/>
        </p:nvSpPr>
        <p:spPr>
          <a:xfrm>
            <a:off x="10583266" y="3952037"/>
            <a:ext cx="1655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1420" dirty="0"/>
          </a:p>
        </p:txBody>
      </p:sp>
      <p:sp>
        <p:nvSpPr>
          <p:cNvPr id="44" name="Text 41"/>
          <p:cNvSpPr/>
          <p:nvPr/>
        </p:nvSpPr>
        <p:spPr>
          <a:xfrm>
            <a:off x="724205" y="4428439"/>
            <a:ext cx="83759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</a:t>
            </a:r>
            <a:endParaRPr lang="en-US" sz="1350" dirty="0"/>
          </a:p>
        </p:txBody>
      </p:sp>
      <p:sp>
        <p:nvSpPr>
          <p:cNvPr id="45" name="Text 42"/>
          <p:cNvSpPr/>
          <p:nvPr/>
        </p:nvSpPr>
        <p:spPr>
          <a:xfrm>
            <a:off x="10572293" y="4428439"/>
            <a:ext cx="18836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20" dirty="0"/>
          </a:p>
        </p:txBody>
      </p:sp>
      <p:sp>
        <p:nvSpPr>
          <p:cNvPr id="46" name="Text 43"/>
          <p:cNvSpPr/>
          <p:nvPr/>
        </p:nvSpPr>
        <p:spPr>
          <a:xfrm>
            <a:off x="809244" y="4952390"/>
            <a:ext cx="5607101" cy="147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 · </a:t>
            </a:r>
            <a:pPr algn="l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WATCH · </a:t>
            </a:r>
            <a:pPr algn="l" indent="0" marL="0">
              <a:buNone/>
            </a:pPr>
            <a:r>
              <a:rPr lang="en-US" sz="820" b="1" spc="82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AT RISK · ARROW = TREND SINCE LAST STEERING</a:t>
            </a:r>
            <a:endParaRPr lang="en-US" sz="820" dirty="0"/>
          </a:p>
        </p:txBody>
      </p:sp>
      <p:sp>
        <p:nvSpPr>
          <p:cNvPr id="47" name="Text 4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8" name="Text 4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22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791310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531059"/>
            <a:ext cx="4091483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4776826" y="2531059"/>
            <a:ext cx="224668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7023506" y="2531059"/>
            <a:ext cx="1620134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8643823" y="2531059"/>
            <a:ext cx="2861889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070555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4776826" y="3070555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7023506" y="3070555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8643823" y="3070555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8834933" y="2698394"/>
            <a:ext cx="584302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3594506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4776826" y="3594506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023506" y="3594506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8643823" y="3594506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8834933" y="3223260"/>
            <a:ext cx="883310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8" name="Shape 15"/>
          <p:cNvSpPr/>
          <p:nvPr/>
        </p:nvSpPr>
        <p:spPr>
          <a:xfrm>
            <a:off x="685800" y="4119372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9" name="Shape 16"/>
          <p:cNvSpPr/>
          <p:nvPr/>
        </p:nvSpPr>
        <p:spPr>
          <a:xfrm>
            <a:off x="4776826" y="4119372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Shape 17"/>
          <p:cNvSpPr/>
          <p:nvPr/>
        </p:nvSpPr>
        <p:spPr>
          <a:xfrm>
            <a:off x="7023506" y="4119372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1" name="Shape 18"/>
          <p:cNvSpPr/>
          <p:nvPr/>
        </p:nvSpPr>
        <p:spPr>
          <a:xfrm>
            <a:off x="8643823" y="4119372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2" name="Shape 19"/>
          <p:cNvSpPr/>
          <p:nvPr/>
        </p:nvSpPr>
        <p:spPr>
          <a:xfrm>
            <a:off x="8834933" y="3748126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23" name="Shape 20"/>
          <p:cNvSpPr/>
          <p:nvPr/>
        </p:nvSpPr>
        <p:spPr>
          <a:xfrm>
            <a:off x="685800" y="4644238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4" name="Shape 21"/>
          <p:cNvSpPr/>
          <p:nvPr/>
        </p:nvSpPr>
        <p:spPr>
          <a:xfrm>
            <a:off x="4776826" y="4644238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5" name="Shape 22"/>
          <p:cNvSpPr/>
          <p:nvPr/>
        </p:nvSpPr>
        <p:spPr>
          <a:xfrm>
            <a:off x="7023506" y="4644238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6" name="Shape 23"/>
          <p:cNvSpPr/>
          <p:nvPr/>
        </p:nvSpPr>
        <p:spPr>
          <a:xfrm>
            <a:off x="8643823" y="4644238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7" name="Shape 24"/>
          <p:cNvSpPr/>
          <p:nvPr/>
        </p:nvSpPr>
        <p:spPr>
          <a:xfrm>
            <a:off x="8834933" y="4272991"/>
            <a:ext cx="1257300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28" name="Shape 25"/>
          <p:cNvSpPr/>
          <p:nvPr/>
        </p:nvSpPr>
        <p:spPr>
          <a:xfrm>
            <a:off x="8834933" y="4797857"/>
            <a:ext cx="659282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29" name="Shape 2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30" name="Text 27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MILESTONES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685800" y="1312164"/>
            <a:ext cx="6892747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 holds at 28 Nov — UAT absorbs the slip</a:t>
            </a:r>
            <a:endParaRPr lang="en-US" sz="2470" dirty="0"/>
          </a:p>
        </p:txBody>
      </p:sp>
      <p:sp>
        <p:nvSpPr>
          <p:cNvPr id="33" name="Text 30"/>
          <p:cNvSpPr/>
          <p:nvPr/>
        </p:nvSpPr>
        <p:spPr>
          <a:xfrm>
            <a:off x="875995" y="2172614"/>
            <a:ext cx="87233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</a:t>
            </a:r>
            <a:endParaRPr lang="en-US" sz="1420" dirty="0"/>
          </a:p>
        </p:txBody>
      </p:sp>
      <p:sp>
        <p:nvSpPr>
          <p:cNvPr id="34" name="Text 31"/>
          <p:cNvSpPr/>
          <p:nvPr/>
        </p:nvSpPr>
        <p:spPr>
          <a:xfrm>
            <a:off x="4967935" y="2172614"/>
            <a:ext cx="59801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1420" dirty="0"/>
          </a:p>
        </p:txBody>
      </p:sp>
      <p:sp>
        <p:nvSpPr>
          <p:cNvPr id="35" name="Text 32"/>
          <p:cNvSpPr/>
          <p:nvPr/>
        </p:nvSpPr>
        <p:spPr>
          <a:xfrm>
            <a:off x="8079638" y="2172614"/>
            <a:ext cx="37399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</a:t>
            </a:r>
            <a:endParaRPr lang="en-US" sz="1420" dirty="0"/>
          </a:p>
        </p:txBody>
      </p:sp>
      <p:sp>
        <p:nvSpPr>
          <p:cNvPr id="36" name="Text 33"/>
          <p:cNvSpPr/>
          <p:nvPr/>
        </p:nvSpPr>
        <p:spPr>
          <a:xfrm>
            <a:off x="8834933" y="2172614"/>
            <a:ext cx="58155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420" dirty="0"/>
          </a:p>
        </p:txBody>
      </p:sp>
      <p:sp>
        <p:nvSpPr>
          <p:cNvPr id="37" name="Text 34"/>
          <p:cNvSpPr/>
          <p:nvPr/>
        </p:nvSpPr>
        <p:spPr>
          <a:xfrm>
            <a:off x="875995" y="2711196"/>
            <a:ext cx="114940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freeze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4967935" y="2711196"/>
            <a:ext cx="63550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7888529" y="2711196"/>
            <a:ext cx="565099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Mar</a:t>
            </a:r>
            <a:endParaRPr lang="en-US" sz="1350" dirty="0"/>
          </a:p>
        </p:txBody>
      </p:sp>
      <p:sp>
        <p:nvSpPr>
          <p:cNvPr id="40" name="Text 37"/>
          <p:cNvSpPr/>
          <p:nvPr/>
        </p:nvSpPr>
        <p:spPr>
          <a:xfrm>
            <a:off x="8977579" y="2745943"/>
            <a:ext cx="32735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DONE</a:t>
            </a:r>
            <a:endParaRPr lang="en-US" sz="860" dirty="0"/>
          </a:p>
        </p:txBody>
      </p:sp>
      <p:sp>
        <p:nvSpPr>
          <p:cNvPr id="41" name="Text 38"/>
          <p:cNvSpPr/>
          <p:nvPr/>
        </p:nvSpPr>
        <p:spPr>
          <a:xfrm>
            <a:off x="875995" y="3236062"/>
            <a:ext cx="20098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 complete</a:t>
            </a:r>
            <a:endParaRPr lang="en-US" sz="1350" dirty="0"/>
          </a:p>
        </p:txBody>
      </p:sp>
      <p:sp>
        <p:nvSpPr>
          <p:cNvPr id="42" name="Text 39"/>
          <p:cNvSpPr/>
          <p:nvPr/>
        </p:nvSpPr>
        <p:spPr>
          <a:xfrm>
            <a:off x="4967935" y="3236062"/>
            <a:ext cx="93360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</a:t>
            </a:r>
            <a:endParaRPr lang="en-US" sz="1350" dirty="0"/>
          </a:p>
        </p:txBody>
      </p:sp>
      <p:sp>
        <p:nvSpPr>
          <p:cNvPr id="43" name="Text 40"/>
          <p:cNvSpPr/>
          <p:nvPr/>
        </p:nvSpPr>
        <p:spPr>
          <a:xfrm>
            <a:off x="7906817" y="3236062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Jun</a:t>
            </a:r>
            <a:endParaRPr lang="en-US" sz="1350" dirty="0"/>
          </a:p>
        </p:txBody>
      </p:sp>
      <p:sp>
        <p:nvSpPr>
          <p:cNvPr id="44" name="Text 41"/>
          <p:cNvSpPr/>
          <p:nvPr/>
        </p:nvSpPr>
        <p:spPr>
          <a:xfrm>
            <a:off x="8977579" y="3270809"/>
            <a:ext cx="62636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</a:t>
            </a:r>
            <a:endParaRPr lang="en-US" sz="860" dirty="0"/>
          </a:p>
        </p:txBody>
      </p:sp>
      <p:sp>
        <p:nvSpPr>
          <p:cNvPr id="45" name="Text 42"/>
          <p:cNvSpPr/>
          <p:nvPr/>
        </p:nvSpPr>
        <p:spPr>
          <a:xfrm>
            <a:off x="875995" y="3760927"/>
            <a:ext cx="180319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dry run one</a:t>
            </a:r>
            <a:endParaRPr lang="en-US" sz="1350" dirty="0"/>
          </a:p>
        </p:txBody>
      </p:sp>
      <p:sp>
        <p:nvSpPr>
          <p:cNvPr id="46" name="Text 43"/>
          <p:cNvSpPr/>
          <p:nvPr/>
        </p:nvSpPr>
        <p:spPr>
          <a:xfrm>
            <a:off x="4967935" y="3760927"/>
            <a:ext cx="3877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1350" dirty="0"/>
          </a:p>
        </p:txBody>
      </p:sp>
      <p:sp>
        <p:nvSpPr>
          <p:cNvPr id="47" name="Text 44"/>
          <p:cNvSpPr/>
          <p:nvPr/>
        </p:nvSpPr>
        <p:spPr>
          <a:xfrm>
            <a:off x="7882128" y="3760927"/>
            <a:ext cx="5715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Aug</a:t>
            </a:r>
            <a:endParaRPr lang="en-US" sz="1350" dirty="0"/>
          </a:p>
        </p:txBody>
      </p:sp>
      <p:sp>
        <p:nvSpPr>
          <p:cNvPr id="48" name="Text 45"/>
          <p:cNvSpPr/>
          <p:nvPr/>
        </p:nvSpPr>
        <p:spPr>
          <a:xfrm>
            <a:off x="8977579" y="3795674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 RISK</a:t>
            </a:r>
            <a:endParaRPr lang="en-US" sz="860" dirty="0"/>
          </a:p>
        </p:txBody>
      </p:sp>
      <p:sp>
        <p:nvSpPr>
          <p:cNvPr id="49" name="Text 46"/>
          <p:cNvSpPr/>
          <p:nvPr/>
        </p:nvSpPr>
        <p:spPr>
          <a:xfrm>
            <a:off x="875995" y="4284878"/>
            <a:ext cx="7872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UAT start</a:t>
            </a:r>
            <a:endParaRPr lang="en-US" sz="1350" dirty="0"/>
          </a:p>
        </p:txBody>
      </p:sp>
      <p:sp>
        <p:nvSpPr>
          <p:cNvPr id="50" name="Text 47"/>
          <p:cNvSpPr/>
          <p:nvPr/>
        </p:nvSpPr>
        <p:spPr>
          <a:xfrm>
            <a:off x="4967935" y="4284878"/>
            <a:ext cx="7242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</a:t>
            </a:r>
            <a:endParaRPr lang="en-US" sz="1350" dirty="0"/>
          </a:p>
        </p:txBody>
      </p:sp>
      <p:sp>
        <p:nvSpPr>
          <p:cNvPr id="51" name="Text 48"/>
          <p:cNvSpPr/>
          <p:nvPr/>
        </p:nvSpPr>
        <p:spPr>
          <a:xfrm>
            <a:off x="7882128" y="4284878"/>
            <a:ext cx="5715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 Sep</a:t>
            </a:r>
            <a:endParaRPr lang="en-US" sz="1350" dirty="0"/>
          </a:p>
        </p:txBody>
      </p:sp>
      <p:sp>
        <p:nvSpPr>
          <p:cNvPr id="52" name="Text 49"/>
          <p:cNvSpPr/>
          <p:nvPr/>
        </p:nvSpPr>
        <p:spPr>
          <a:xfrm>
            <a:off x="8977579" y="4320540"/>
            <a:ext cx="999439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SLIPPED 2 WKS</a:t>
            </a:r>
            <a:endParaRPr lang="en-US" sz="860" dirty="0"/>
          </a:p>
        </p:txBody>
      </p:sp>
      <p:sp>
        <p:nvSpPr>
          <p:cNvPr id="53" name="Text 50"/>
          <p:cNvSpPr/>
          <p:nvPr/>
        </p:nvSpPr>
        <p:spPr>
          <a:xfrm>
            <a:off x="875995" y="4809744"/>
            <a:ext cx="60899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</a:t>
            </a:r>
            <a:endParaRPr lang="en-US" sz="1350" dirty="0"/>
          </a:p>
        </p:txBody>
      </p:sp>
      <p:sp>
        <p:nvSpPr>
          <p:cNvPr id="54" name="Text 51"/>
          <p:cNvSpPr/>
          <p:nvPr/>
        </p:nvSpPr>
        <p:spPr>
          <a:xfrm>
            <a:off x="4967935" y="4809744"/>
            <a:ext cx="9244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Programme</a:t>
            </a:r>
            <a:endParaRPr lang="en-US" sz="1350" dirty="0"/>
          </a:p>
        </p:txBody>
      </p:sp>
      <p:sp>
        <p:nvSpPr>
          <p:cNvPr id="55" name="Text 52"/>
          <p:cNvSpPr/>
          <p:nvPr/>
        </p:nvSpPr>
        <p:spPr>
          <a:xfrm>
            <a:off x="7878470" y="4809744"/>
            <a:ext cx="5751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Nov</a:t>
            </a:r>
            <a:endParaRPr lang="en-US" sz="1350" dirty="0"/>
          </a:p>
        </p:txBody>
      </p:sp>
      <p:sp>
        <p:nvSpPr>
          <p:cNvPr id="56" name="Text 53"/>
          <p:cNvSpPr/>
          <p:nvPr/>
        </p:nvSpPr>
        <p:spPr>
          <a:xfrm>
            <a:off x="8977579" y="4845406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HOLDS</a:t>
            </a:r>
            <a:endParaRPr lang="en-US" sz="860" dirty="0"/>
          </a:p>
        </p:txBody>
      </p:sp>
      <p:sp>
        <p:nvSpPr>
          <p:cNvPr id="57" name="Text 54"/>
          <p:cNvSpPr/>
          <p:nvPr/>
        </p:nvSpPr>
        <p:spPr>
          <a:xfrm>
            <a:off x="685800" y="5345582"/>
            <a:ext cx="273954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Status at 31 May · plan of record v3.</a:t>
            </a:r>
            <a:endParaRPr lang="en-US" sz="900" dirty="0"/>
          </a:p>
        </p:txBody>
      </p:sp>
      <p:sp>
        <p:nvSpPr>
          <p:cNvPr id="58" name="Text 5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59" name="Text 5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22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102206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841955"/>
            <a:ext cx="2210379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841955"/>
            <a:ext cx="2762585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5658307" y="2841955"/>
            <a:ext cx="3349904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9008669" y="2841955"/>
            <a:ext cx="138184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10390327" y="2841955"/>
            <a:ext cx="1115477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9" name="Shape 6"/>
          <p:cNvSpPr/>
          <p:nvPr/>
        </p:nvSpPr>
        <p:spPr>
          <a:xfrm>
            <a:off x="685800" y="3594506"/>
            <a:ext cx="221037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2895905" y="3594506"/>
            <a:ext cx="276258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5658307" y="3594506"/>
            <a:ext cx="334990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9008669" y="3594506"/>
            <a:ext cx="138184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3" name="Shape 10"/>
          <p:cNvSpPr/>
          <p:nvPr/>
        </p:nvSpPr>
        <p:spPr>
          <a:xfrm>
            <a:off x="10390327" y="3594506"/>
            <a:ext cx="111547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10580522" y="3116275"/>
            <a:ext cx="584302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15" name="Shape 12"/>
          <p:cNvSpPr/>
          <p:nvPr/>
        </p:nvSpPr>
        <p:spPr>
          <a:xfrm>
            <a:off x="685800" y="4119372"/>
            <a:ext cx="221037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2895905" y="4119372"/>
            <a:ext cx="276258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5658307" y="4119372"/>
            <a:ext cx="334990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8" name="Shape 15"/>
          <p:cNvSpPr/>
          <p:nvPr/>
        </p:nvSpPr>
        <p:spPr>
          <a:xfrm>
            <a:off x="9008669" y="4119372"/>
            <a:ext cx="138184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9" name="Shape 16"/>
          <p:cNvSpPr/>
          <p:nvPr/>
        </p:nvSpPr>
        <p:spPr>
          <a:xfrm>
            <a:off x="10390327" y="4119372"/>
            <a:ext cx="111547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Shape 17"/>
          <p:cNvSpPr/>
          <p:nvPr/>
        </p:nvSpPr>
        <p:spPr>
          <a:xfrm>
            <a:off x="10580522" y="3748126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21" name="Shape 18"/>
          <p:cNvSpPr/>
          <p:nvPr/>
        </p:nvSpPr>
        <p:spPr>
          <a:xfrm>
            <a:off x="10580522" y="4379976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22" name="Shape 19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3" name="Text 20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RISKS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685800" y="1623060"/>
            <a:ext cx="6437376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open risk carries an owner and a date</a:t>
            </a:r>
            <a:endParaRPr lang="en-US" sz="2470" dirty="0"/>
          </a:p>
        </p:txBody>
      </p:sp>
      <p:sp>
        <p:nvSpPr>
          <p:cNvPr id="26" name="Text 23"/>
          <p:cNvSpPr/>
          <p:nvPr/>
        </p:nvSpPr>
        <p:spPr>
          <a:xfrm>
            <a:off x="875995" y="2482596"/>
            <a:ext cx="40690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3087014" y="2482596"/>
            <a:ext cx="146944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if it lands</a:t>
            </a:r>
            <a:endParaRPr lang="en-US" sz="1420" dirty="0"/>
          </a:p>
        </p:txBody>
      </p:sp>
      <p:sp>
        <p:nvSpPr>
          <p:cNvPr id="28" name="Text 25"/>
          <p:cNvSpPr/>
          <p:nvPr/>
        </p:nvSpPr>
        <p:spPr>
          <a:xfrm>
            <a:off x="5849417" y="2482596"/>
            <a:ext cx="892454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Mitigation</a:t>
            </a:r>
            <a:endParaRPr lang="en-US" sz="1420" dirty="0"/>
          </a:p>
        </p:txBody>
      </p:sp>
      <p:sp>
        <p:nvSpPr>
          <p:cNvPr id="29" name="Text 26"/>
          <p:cNvSpPr/>
          <p:nvPr/>
        </p:nvSpPr>
        <p:spPr>
          <a:xfrm>
            <a:off x="9198864" y="2482596"/>
            <a:ext cx="59801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1420" dirty="0"/>
          </a:p>
        </p:txBody>
      </p:sp>
      <p:sp>
        <p:nvSpPr>
          <p:cNvPr id="30" name="Text 27"/>
          <p:cNvSpPr/>
          <p:nvPr/>
        </p:nvSpPr>
        <p:spPr>
          <a:xfrm>
            <a:off x="10580522" y="2482596"/>
            <a:ext cx="722376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Severity</a:t>
            </a:r>
            <a:endParaRPr lang="en-US" sz="1420" dirty="0"/>
          </a:p>
        </p:txBody>
      </p:sp>
      <p:sp>
        <p:nvSpPr>
          <p:cNvPr id="31" name="Text 28"/>
          <p:cNvSpPr/>
          <p:nvPr/>
        </p:nvSpPr>
        <p:spPr>
          <a:xfrm>
            <a:off x="875995" y="3128162"/>
            <a:ext cx="18288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capacity in Q3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3087014" y="3128162"/>
            <a:ext cx="197236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Dry run slips past August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5849417" y="3012948"/>
            <a:ext cx="2988259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vendor pre-qualified; decision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9198864" y="3128162"/>
            <a:ext cx="4197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PMO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10724083" y="3163824"/>
            <a:ext cx="32735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HIGH</a:t>
            </a:r>
            <a:endParaRPr lang="en-US" sz="860" dirty="0"/>
          </a:p>
        </p:txBody>
      </p:sp>
      <p:sp>
        <p:nvSpPr>
          <p:cNvPr id="36" name="Text 33"/>
          <p:cNvSpPr/>
          <p:nvPr/>
        </p:nvSpPr>
        <p:spPr>
          <a:xfrm>
            <a:off x="875995" y="3760927"/>
            <a:ext cx="16303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data quality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3087014" y="3760927"/>
            <a:ext cx="231709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Reconciliation re-work in UAT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5849417" y="3760927"/>
            <a:ext cx="291053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Profiling done; cleanup sprint in June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9198864" y="3760927"/>
            <a:ext cx="75895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lead</a:t>
            </a:r>
            <a:endParaRPr lang="en-US" sz="1350" dirty="0"/>
          </a:p>
        </p:txBody>
      </p:sp>
      <p:sp>
        <p:nvSpPr>
          <p:cNvPr id="40" name="Text 37"/>
          <p:cNvSpPr/>
          <p:nvPr/>
        </p:nvSpPr>
        <p:spPr>
          <a:xfrm>
            <a:off x="10724083" y="3795674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MEDIUM</a:t>
            </a:r>
            <a:endParaRPr lang="en-US" sz="860" dirty="0"/>
          </a:p>
        </p:txBody>
      </p:sp>
      <p:sp>
        <p:nvSpPr>
          <p:cNvPr id="41" name="Text 38"/>
          <p:cNvSpPr/>
          <p:nvPr/>
        </p:nvSpPr>
        <p:spPr>
          <a:xfrm>
            <a:off x="875995" y="4276649"/>
            <a:ext cx="1028700" cy="476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Key-person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dependency</a:t>
            </a:r>
            <a:endParaRPr lang="en-US" sz="1350" dirty="0"/>
          </a:p>
        </p:txBody>
      </p:sp>
      <p:sp>
        <p:nvSpPr>
          <p:cNvPr id="42" name="Text 39"/>
          <p:cNvSpPr/>
          <p:nvPr/>
        </p:nvSpPr>
        <p:spPr>
          <a:xfrm>
            <a:off x="3087014" y="4276649"/>
            <a:ext cx="2271370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knowledge in one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</a:t>
            </a:r>
            <a:endParaRPr lang="en-US" sz="1350" dirty="0"/>
          </a:p>
        </p:txBody>
      </p:sp>
      <p:sp>
        <p:nvSpPr>
          <p:cNvPr id="43" name="Text 40"/>
          <p:cNvSpPr/>
          <p:nvPr/>
        </p:nvSpPr>
        <p:spPr>
          <a:xfrm>
            <a:off x="5849417" y="4392778"/>
            <a:ext cx="295899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Pairing since May; runbook by 30 Jun</a:t>
            </a:r>
            <a:endParaRPr lang="en-US" sz="1350" dirty="0"/>
          </a:p>
        </p:txBody>
      </p:sp>
      <p:sp>
        <p:nvSpPr>
          <p:cNvPr id="44" name="Text 41"/>
          <p:cNvSpPr/>
          <p:nvPr/>
        </p:nvSpPr>
        <p:spPr>
          <a:xfrm>
            <a:off x="9198864" y="4276649"/>
            <a:ext cx="702259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Eng.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manager</a:t>
            </a:r>
            <a:endParaRPr lang="en-US" sz="1350" dirty="0"/>
          </a:p>
        </p:txBody>
      </p:sp>
      <p:sp>
        <p:nvSpPr>
          <p:cNvPr id="45" name="Text 42"/>
          <p:cNvSpPr/>
          <p:nvPr/>
        </p:nvSpPr>
        <p:spPr>
          <a:xfrm>
            <a:off x="10724083" y="4427525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MEDIUM</a:t>
            </a:r>
            <a:endParaRPr lang="en-US" sz="860" dirty="0"/>
          </a:p>
        </p:txBody>
      </p:sp>
      <p:sp>
        <p:nvSpPr>
          <p:cNvPr id="46" name="Text 43"/>
          <p:cNvSpPr/>
          <p:nvPr/>
        </p:nvSpPr>
        <p:spPr>
          <a:xfrm>
            <a:off x="685800" y="5034686"/>
            <a:ext cx="392460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Full register in the appendix pack · reviewed weekly.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8" name="Text 4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22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061972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299716"/>
            <a:ext cx="5324551" cy="1823314"/>
          </a:xfrm>
          <a:prstGeom prst="roundRect">
            <a:avLst>
              <a:gd name="adj" fmla="val 521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81344" y="2299716"/>
            <a:ext cx="5324551" cy="1823314"/>
          </a:xfrm>
          <a:prstGeom prst="roundRect">
            <a:avLst>
              <a:gd name="adj" fmla="val 521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4370832"/>
            <a:ext cx="10820095" cy="847649"/>
          </a:xfrm>
          <a:prstGeom prst="roundRect">
            <a:avLst>
              <a:gd name="adj" fmla="val 8954"/>
            </a:avLst>
          </a:prstGeom>
          <a:solidFill>
            <a:srgbClr val="F6F7F9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4447642"/>
            <a:ext cx="28529" cy="69531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DECISIONS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685800" y="1572768"/>
            <a:ext cx="6299302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decisions today keep November safe</a:t>
            </a:r>
            <a:endParaRPr lang="en-US" sz="2550" dirty="0"/>
          </a:p>
        </p:txBody>
      </p:sp>
      <p:sp>
        <p:nvSpPr>
          <p:cNvPr id="12" name="Text 9"/>
          <p:cNvSpPr/>
          <p:nvPr/>
        </p:nvSpPr>
        <p:spPr>
          <a:xfrm>
            <a:off x="961949" y="2538374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5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 1</a:t>
            </a:r>
            <a:endParaRPr lang="en-US" sz="970" dirty="0"/>
          </a:p>
        </p:txBody>
      </p:sp>
      <p:sp>
        <p:nvSpPr>
          <p:cNvPr id="13" name="Text 10"/>
          <p:cNvSpPr/>
          <p:nvPr/>
        </p:nvSpPr>
        <p:spPr>
          <a:xfrm>
            <a:off x="961949" y="2747772"/>
            <a:ext cx="2952598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the migration vendor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961949" y="3099816"/>
            <a:ext cx="4814316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€80k contract closes the dry-run capacity gap; two weeks of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are already in the plan.</a:t>
            </a:r>
            <a:endParaRPr lang="en-US" sz="1270" dirty="0"/>
          </a:p>
        </p:txBody>
      </p:sp>
      <p:sp>
        <p:nvSpPr>
          <p:cNvPr id="15" name="Text 12"/>
          <p:cNvSpPr/>
          <p:nvPr/>
        </p:nvSpPr>
        <p:spPr>
          <a:xfrm>
            <a:off x="961949" y="3718865"/>
            <a:ext cx="229240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Decide by 7 Jun · sponsor: CFO</a:t>
            </a:r>
            <a:endParaRPr lang="en-US" sz="970" dirty="0"/>
          </a:p>
        </p:txBody>
      </p:sp>
      <p:sp>
        <p:nvSpPr>
          <p:cNvPr id="16" name="Text 13"/>
          <p:cNvSpPr/>
          <p:nvPr/>
        </p:nvSpPr>
        <p:spPr>
          <a:xfrm>
            <a:off x="6457493" y="2538374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5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 2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6457493" y="2747772"/>
            <a:ext cx="264261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one data engineer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6457493" y="3099816"/>
            <a:ext cx="4417466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weeks from Team B unblocks the reconciliation scripts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cleanup sprint ends.</a:t>
            </a:r>
            <a:endParaRPr lang="en-US" sz="1270" dirty="0"/>
          </a:p>
        </p:txBody>
      </p:sp>
      <p:sp>
        <p:nvSpPr>
          <p:cNvPr id="19" name="Text 16"/>
          <p:cNvSpPr/>
          <p:nvPr/>
        </p:nvSpPr>
        <p:spPr>
          <a:xfrm>
            <a:off x="6457493" y="3718865"/>
            <a:ext cx="236921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Decide by 14 Jun · sponsor: CTO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942746" y="4561942"/>
            <a:ext cx="133959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EITHER SLIPS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942746" y="4799686"/>
            <a:ext cx="567019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 moves a month — the workplan slide shows the path either way.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3" name="Text 2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22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PART TWO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2651760"/>
            <a:ext cx="90525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231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TWO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2927909"/>
            <a:ext cx="9667037" cy="801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950" b="1" spc="-148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 behind the headline</a:t>
            </a:r>
            <a:endParaRPr lang="en-US" sz="4950" dirty="0"/>
          </a:p>
        </p:txBody>
      </p:sp>
      <p:sp>
        <p:nvSpPr>
          <p:cNvPr id="8" name="Text 5"/>
          <p:cNvSpPr/>
          <p:nvPr/>
        </p:nvSpPr>
        <p:spPr>
          <a:xfrm>
            <a:off x="685800" y="3857854"/>
            <a:ext cx="5885993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Numbers, spend, the plan, and what moves next period.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22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873959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206801"/>
            <a:ext cx="28529" cy="915314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4375404" y="3206801"/>
            <a:ext cx="28529" cy="915314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8064094" y="3206801"/>
            <a:ext cx="28529" cy="915314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NUMBERS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2354580"/>
            <a:ext cx="5377586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700" b="1" spc="-59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programme in three numbers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923544" y="3150108"/>
            <a:ext cx="1145743" cy="719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350" b="1" spc="-130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</a:t>
            </a:r>
            <a:endParaRPr lang="en-US" sz="4350" dirty="0"/>
          </a:p>
        </p:txBody>
      </p:sp>
      <p:sp>
        <p:nvSpPr>
          <p:cNvPr id="12" name="Text 9"/>
          <p:cNvSpPr/>
          <p:nvPr/>
        </p:nvSpPr>
        <p:spPr>
          <a:xfrm>
            <a:off x="923544" y="3892601"/>
            <a:ext cx="2447849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delivered and accepted.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613148" y="3150108"/>
            <a:ext cx="1529791" cy="719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350" b="1" spc="-130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€1.9m</a:t>
            </a:r>
            <a:endParaRPr lang="en-US" sz="4350" dirty="0"/>
          </a:p>
        </p:txBody>
      </p:sp>
      <p:sp>
        <p:nvSpPr>
          <p:cNvPr id="14" name="Text 11"/>
          <p:cNvSpPr/>
          <p:nvPr/>
        </p:nvSpPr>
        <p:spPr>
          <a:xfrm>
            <a:off x="4613148" y="3892601"/>
            <a:ext cx="215889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Spent of the €2.4m budget.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302752" y="3150108"/>
            <a:ext cx="1384402" cy="719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350" b="1" spc="-130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11/14</a:t>
            </a:r>
            <a:endParaRPr lang="en-US" sz="4350" dirty="0"/>
          </a:p>
        </p:txBody>
      </p:sp>
      <p:sp>
        <p:nvSpPr>
          <p:cNvPr id="16" name="Text 13"/>
          <p:cNvSpPr/>
          <p:nvPr/>
        </p:nvSpPr>
        <p:spPr>
          <a:xfrm>
            <a:off x="8302752" y="3892601"/>
            <a:ext cx="279623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Milestones hit on their original date.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85800" y="4294022"/>
            <a:ext cx="25914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Programme office, status at 31 May.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22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794967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7164324" y="5338267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9AA7B4"/>
          </a:solidFill>
          <a:ln/>
        </p:spPr>
      </p:sp>
      <p:sp>
        <p:nvSpPr>
          <p:cNvPr id="5" name="Shape 2"/>
          <p:cNvSpPr/>
          <p:nvPr/>
        </p:nvSpPr>
        <p:spPr>
          <a:xfrm>
            <a:off x="8086039" y="5338267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graphicFrame>
        <p:nvGraphicFramePr>
          <p:cNvPr id="7" name="Chart 0" descr=""/>
          <p:cNvGraphicFramePr/>
          <p:nvPr/>
        </p:nvGraphicFramePr>
        <p:xfrm>
          <a:off x="7164324" y="2071116"/>
          <a:ext cx="4341571" cy="310073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Text 4"/>
          <p:cNvSpPr/>
          <p:nvPr/>
        </p:nvSpPr>
        <p:spPr>
          <a:xfrm>
            <a:off x="685800" y="513893"/>
            <a:ext cx="90068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BUDGET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0" name="Text 6"/>
          <p:cNvSpPr/>
          <p:nvPr/>
        </p:nvSpPr>
        <p:spPr>
          <a:xfrm>
            <a:off x="685800" y="1304849"/>
            <a:ext cx="8822131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 tracks plan — €0.2m under, contingency untouched</a:t>
            </a:r>
            <a:endParaRPr lang="en-US" sz="2550" dirty="0"/>
          </a:p>
        </p:txBody>
      </p:sp>
      <p:sp>
        <p:nvSpPr>
          <p:cNvPr id="11" name="Text 7"/>
          <p:cNvSpPr/>
          <p:nvPr/>
        </p:nvSpPr>
        <p:spPr>
          <a:xfrm>
            <a:off x="685800" y="2099462"/>
            <a:ext cx="606887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Cumulative spend runs just under the curve; the gap is timing, not scope.</a:t>
            </a:r>
            <a:endParaRPr lang="en-US" sz="1420" dirty="0"/>
          </a:p>
        </p:txBody>
      </p:sp>
      <p:sp>
        <p:nvSpPr>
          <p:cNvPr id="12" name="Text 8"/>
          <p:cNvSpPr/>
          <p:nvPr/>
        </p:nvSpPr>
        <p:spPr>
          <a:xfrm>
            <a:off x="685800" y="2513686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3" name="Text 9"/>
          <p:cNvSpPr/>
          <p:nvPr/>
        </p:nvSpPr>
        <p:spPr>
          <a:xfrm>
            <a:off x="856793" y="2513686"/>
            <a:ext cx="235549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Forecast at completion: €2.35m</a:t>
            </a:r>
            <a:endParaRPr lang="en-US" sz="1270" dirty="0"/>
          </a:p>
        </p:txBody>
      </p:sp>
      <p:sp>
        <p:nvSpPr>
          <p:cNvPr id="14" name="Text 10"/>
          <p:cNvSpPr/>
          <p:nvPr/>
        </p:nvSpPr>
        <p:spPr>
          <a:xfrm>
            <a:off x="685800" y="2841955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5" name="Text 11"/>
          <p:cNvSpPr/>
          <p:nvPr/>
        </p:nvSpPr>
        <p:spPr>
          <a:xfrm>
            <a:off x="856793" y="2841955"/>
            <a:ext cx="2422246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Contingency of €150k not drawn</a:t>
            </a:r>
            <a:endParaRPr lang="en-US" sz="1270" dirty="0"/>
          </a:p>
        </p:txBody>
      </p:sp>
      <p:sp>
        <p:nvSpPr>
          <p:cNvPr id="16" name="Text 12"/>
          <p:cNvSpPr/>
          <p:nvPr/>
        </p:nvSpPr>
        <p:spPr>
          <a:xfrm>
            <a:off x="685800" y="3171139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7" name="Text 13"/>
          <p:cNvSpPr/>
          <p:nvPr/>
        </p:nvSpPr>
        <p:spPr>
          <a:xfrm>
            <a:off x="856793" y="3171139"/>
            <a:ext cx="279806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contract adds €80k from June</a:t>
            </a:r>
            <a:endParaRPr lang="en-US" sz="1270" dirty="0"/>
          </a:p>
        </p:txBody>
      </p:sp>
      <p:sp>
        <p:nvSpPr>
          <p:cNvPr id="18" name="Text 14"/>
          <p:cNvSpPr/>
          <p:nvPr/>
        </p:nvSpPr>
        <p:spPr>
          <a:xfrm>
            <a:off x="685800" y="3566160"/>
            <a:ext cx="251734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38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finance actuals to 31 May.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7392924" y="5324551"/>
            <a:ext cx="55046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Planned</a:t>
            </a:r>
            <a:endParaRPr lang="en-US" sz="1120" dirty="0"/>
          </a:p>
        </p:txBody>
      </p:sp>
      <p:sp>
        <p:nvSpPr>
          <p:cNvPr id="20" name="Text 16"/>
          <p:cNvSpPr/>
          <p:nvPr/>
        </p:nvSpPr>
        <p:spPr>
          <a:xfrm>
            <a:off x="8314639" y="5324551"/>
            <a:ext cx="43068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</a:t>
            </a:r>
            <a:endParaRPr lang="en-US" sz="1120" dirty="0"/>
          </a:p>
        </p:txBody>
      </p:sp>
      <p:sp>
        <p:nvSpPr>
          <p:cNvPr id="21" name="Text 1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2" name="Text 1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666A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22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3F434B"/>
      </a:dk1>
      <a:lt1>
        <a:srgbClr val="FFFFFF"/>
      </a:lt1>
      <a:dk2>
        <a:srgbClr val="44546A"/>
      </a:dk2>
      <a:lt2>
        <a:srgbClr val="E7E6E6"/>
      </a:lt2>
      <a:accent1>
        <a:srgbClr val="15508C"/>
      </a:accent1>
      <a:accent2>
        <a:srgbClr val="AB4237"/>
      </a:accent2>
      <a:accent3>
        <a:srgbClr val="2F7D4F"/>
      </a:accent3>
      <a:accent4>
        <a:srgbClr val="A06E1C"/>
      </a:accent4>
      <a:accent5>
        <a:srgbClr val="8A5B17"/>
      </a:accent5>
      <a:accent6>
        <a:srgbClr val="C3776F"/>
      </a:accent6>
      <a:hlink>
        <a:srgbClr val="15508C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</dc:title>
  <dc:subject>Untitled deck – unPaper</dc:subject>
  <dc:creator>unPaper</dc:creator>
  <cp:lastModifiedBy>unPaper</cp:lastModifiedBy>
  <cp:revision>1</cp:revision>
  <dcterms:created xsi:type="dcterms:W3CDTF">2026-09-01T09:45:19Z</dcterms:created>
  <dcterms:modified xsi:type="dcterms:W3CDTF">2026-09-01T09:45:19Z</dcterms:modified>
</cp:coreProperties>
</file>